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E"/>
    <a:srgbClr val="FEC133"/>
    <a:srgbClr val="D9D9D9"/>
    <a:srgbClr val="D1E3C7"/>
    <a:srgbClr val="A3C690"/>
    <a:srgbClr val="969696"/>
    <a:srgbClr val="4D4D4D"/>
    <a:srgbClr val="8B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exglobal.com/about-sedex/contact-us" TargetMode="External"/><Relationship Id="rId2" Type="http://schemas.openxmlformats.org/officeDocument/2006/relationships/hyperlink" Target="http://www.ethicaltrade.org/eti-base-code/working-hou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268760"/>
            <a:ext cx="7628384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rtl="0" eaLnBrk="1" hangingPunct="1"/>
            <a:r>
              <a:rPr lang="tr" sz="3600" b="1" i="0" u="none" baseline="0" dirty="0"/>
              <a:t>Çalışma saatleri ile ilgili ETI Temel </a:t>
            </a:r>
            <a:r>
              <a:rPr lang="tr" sz="3600" b="1" i="0" u="none" baseline="0" dirty="0" smtClean="0"/>
              <a:t>Yasasında</a:t>
            </a:r>
            <a:r>
              <a:rPr lang="en-GB" sz="3600" b="1" dirty="0"/>
              <a:t> </a:t>
            </a:r>
            <a:r>
              <a:rPr lang="tr" sz="3600" b="1" i="0" u="none" baseline="0" dirty="0" smtClean="0"/>
              <a:t>Revizyon</a:t>
            </a:r>
            <a:r>
              <a:rPr lang="tr" sz="3600" b="0" i="0" u="none" baseline="0" dirty="0" smtClean="0"/>
              <a:t> </a:t>
            </a:r>
            <a:r>
              <a:rPr lang="tr" sz="3600" b="1" i="0" u="none" baseline="0" dirty="0" smtClean="0"/>
              <a:t> </a:t>
            </a:r>
            <a:endParaRPr lang="tr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3888358" cy="576262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rtl="0" eaLnBrk="1" hangingPunct="1"/>
            <a:r>
              <a:rPr lang="tr" b="0" i="0" u="none" baseline="0">
                <a:solidFill>
                  <a:schemeClr val="bg1"/>
                </a:solidFill>
              </a:rPr>
              <a:t>Genel bilgiler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77048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"/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"/>
          </a:p>
        </p:txBody>
      </p:sp>
      <p:sp>
        <p:nvSpPr>
          <p:cNvPr id="9" name="TextBox 8"/>
          <p:cNvSpPr txBox="1"/>
          <p:nvPr/>
        </p:nvSpPr>
        <p:spPr>
          <a:xfrm>
            <a:off x="971600" y="6093296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sz="1000" b="0" i="0" u="none" baseline="0">
                <a:solidFill>
                  <a:schemeClr val="tx1">
                    <a:lumMod val="75000"/>
                    <a:lumOff val="25000"/>
                  </a:schemeClr>
                </a:solidFill>
              </a:rPr>
              <a:t>Fotoğraf: Adil Gıda Programı</a:t>
            </a:r>
          </a:p>
          <a:p>
            <a:pPr algn="l" rtl="0"/>
            <a:r>
              <a:rPr lang="tr" sz="1000" b="0" i="0" u="none" baseline="0">
                <a:solidFill>
                  <a:schemeClr val="tx1">
                    <a:lumMod val="75000"/>
                    <a:lumOff val="25000"/>
                  </a:schemeClr>
                </a:solidFill>
              </a:rPr>
              <a:t>www.fairfoodstandards.org</a:t>
            </a:r>
            <a:endParaRPr lang="t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04813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Şimdi ne yapmalıyım?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 dirty="0"/>
              <a:t>Değişiklikleri işçi temsilcinizle tartışın ve gerekirse </a:t>
            </a:r>
            <a:r>
              <a:rPr lang="tr" b="1" i="1" u="none" baseline="0" dirty="0"/>
              <a:t>toplu sözleşmelerle </a:t>
            </a:r>
            <a:r>
              <a:rPr lang="tr" b="0" i="0" u="none" baseline="0" dirty="0"/>
              <a:t>ilgili tekrar müzakerede bulunun</a:t>
            </a:r>
          </a:p>
          <a:p>
            <a:pPr algn="l" rtl="0" eaLnBrk="1" hangingPunct="1"/>
            <a:r>
              <a:rPr lang="tr" b="0" i="0" u="none" baseline="0" dirty="0"/>
              <a:t>Güncellenmiş ETI metnine uymak için İnsan Kaynakları </a:t>
            </a:r>
            <a:r>
              <a:rPr lang="tr" b="1" i="1" u="none" baseline="0" dirty="0"/>
              <a:t>politikanızı</a:t>
            </a:r>
            <a:r>
              <a:rPr lang="tr" b="0" i="0" u="none" baseline="0" dirty="0"/>
              <a:t> revize edin</a:t>
            </a:r>
          </a:p>
          <a:p>
            <a:pPr algn="l" rtl="0" eaLnBrk="1" hangingPunct="1"/>
            <a:r>
              <a:rPr lang="tr" b="0" i="0" u="none" baseline="0" dirty="0"/>
              <a:t>Çalışma saatlerini yönetmek için kullandığınız </a:t>
            </a:r>
            <a:r>
              <a:rPr lang="tr" b="1" i="1" u="none" baseline="0" dirty="0"/>
              <a:t>süreçleri  </a:t>
            </a:r>
            <a:r>
              <a:rPr lang="tr" b="0" i="0" u="none" baseline="0" dirty="0"/>
              <a:t>gözden geçirin ve revize edin (uzun çalışma saatlerinden kaçınmak için üretim planlaması gibi)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Şimdi ne yapmalıyım?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tr" sz="2800" b="0" i="0" u="none" baseline="0" dirty="0"/>
              <a:t>Yaptığınız güncellemeleri, tebliğ edilebilmeleri ve izlenebilmeleri için </a:t>
            </a:r>
            <a:r>
              <a:rPr lang="tr" sz="2800" b="1" i="1" u="none" baseline="0" dirty="0"/>
              <a:t>belgeleyin</a:t>
            </a:r>
          </a:p>
          <a:p>
            <a:pPr algn="l" rtl="0" eaLnBrk="1" hangingPunct="1"/>
            <a:r>
              <a:rPr lang="tr" sz="2800" b="0" i="0" u="none" baseline="0" dirty="0" smtClean="0"/>
              <a:t>Güncellemelerinizi, müşterilerinize/tedarikçilerinize</a:t>
            </a:r>
            <a:r>
              <a:rPr lang="tr" sz="2800" b="0" i="0" u="none" baseline="0" dirty="0"/>
              <a:t>, işçilerinize ve temsilcilerine açık, doğru ve düzenli bir şekilde </a:t>
            </a:r>
            <a:r>
              <a:rPr lang="tr" sz="2800" b="1" i="1" u="none" baseline="0" dirty="0"/>
              <a:t>tebliğ edin</a:t>
            </a:r>
          </a:p>
          <a:p>
            <a:pPr algn="l" rtl="0" eaLnBrk="1" hangingPunct="1"/>
            <a:r>
              <a:rPr lang="tr" sz="2800" b="0" i="0" u="none" baseline="0" dirty="0"/>
              <a:t>Güncellenmiş çalışma saatleri politikalarını ve süreçlerini düzenli olarak </a:t>
            </a:r>
            <a:r>
              <a:rPr lang="tr" sz="2800" b="1" i="1" u="none" baseline="0" dirty="0"/>
              <a:t>izleyin </a:t>
            </a:r>
            <a:r>
              <a:rPr lang="tr" sz="2800" b="0" i="0" u="none" baseline="0" dirty="0"/>
              <a:t>ve işlevlerini yerine getirdiklerinden emin olun</a:t>
            </a:r>
          </a:p>
          <a:p>
            <a:pPr algn="l" rtl="0" eaLnBrk="1" hangingPunct="1"/>
            <a:r>
              <a:rPr lang="tr" sz="2800" b="0" i="0" u="none" baseline="0" dirty="0"/>
              <a:t>Eğer yerine getirmiyorlarsa, </a:t>
            </a:r>
            <a:r>
              <a:rPr lang="tr" sz="2800" b="1" i="1" u="none" baseline="0" dirty="0"/>
              <a:t>değişikliklerde bulunun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Şimdi ne yapmalıyım?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tr" b="0" i="0" u="none" baseline="0"/>
              <a:t>	Eğer </a:t>
            </a:r>
            <a:r>
              <a:rPr lang="tr" b="1" i="1" u="none" baseline="0"/>
              <a:t>evden çalışan işçiler </a:t>
            </a:r>
            <a:r>
              <a:rPr lang="tr" b="0" i="0" u="none" baseline="0"/>
              <a:t>kullanıyorsanız, yeni gerekliliklere uymak için kendilerinin de kapsandığından emin olun.</a:t>
            </a:r>
          </a:p>
          <a:p>
            <a:pPr algn="l" rtl="0" eaLnBrk="1" hangingPunct="1"/>
            <a:endParaRPr lang="tr" dirty="0" smtClean="0"/>
          </a:p>
          <a:p>
            <a:pPr algn="l" rtl="0" eaLnBrk="1" hangingPunct="1">
              <a:buNone/>
            </a:pPr>
            <a:endParaRPr lang="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Çalışma saatlerini düşürmek için ipuçları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525963"/>
          </a:xfrm>
        </p:spPr>
        <p:txBody>
          <a:bodyPr/>
          <a:lstStyle/>
          <a:p>
            <a:pPr algn="l" rtl="0" eaLnBrk="1" hangingPunct="1"/>
            <a:r>
              <a:rPr lang="tr" sz="2750" b="0" i="0" u="none" baseline="0" dirty="0"/>
              <a:t>Gerçekçi iş gücü verimliliği oranlarına dayanan </a:t>
            </a:r>
            <a:r>
              <a:rPr lang="tr" sz="2750" b="1" i="1" u="none" baseline="0" dirty="0"/>
              <a:t>gerçekçi üretim hedefleri  </a:t>
            </a:r>
            <a:r>
              <a:rPr lang="tr" sz="2750" b="0" i="0" u="none" baseline="0" dirty="0"/>
              <a:t>belirleyin</a:t>
            </a:r>
          </a:p>
          <a:p>
            <a:pPr algn="l" rtl="0" eaLnBrk="1" hangingPunct="1"/>
            <a:r>
              <a:rPr lang="tr" sz="2750" b="1" i="1" u="none" baseline="0" dirty="0"/>
              <a:t>İK planları</a:t>
            </a:r>
            <a:r>
              <a:rPr lang="tr" sz="2750" b="0" i="1" u="none" baseline="0" dirty="0"/>
              <a:t> </a:t>
            </a:r>
            <a:r>
              <a:rPr lang="tr" sz="2750" b="0" i="0" u="none" baseline="0" dirty="0"/>
              <a:t>ve üretim hedeflerini yakın şekilde </a:t>
            </a:r>
            <a:r>
              <a:rPr lang="tr" sz="2750" b="1" i="1" u="none" baseline="0" dirty="0"/>
              <a:t>koordine edin</a:t>
            </a:r>
          </a:p>
          <a:p>
            <a:pPr algn="l" rtl="0" eaLnBrk="1" hangingPunct="1"/>
            <a:r>
              <a:rPr lang="tr" sz="2750" b="1" i="1" u="none" baseline="0" dirty="0"/>
              <a:t>İşçilerin becerilerini</a:t>
            </a:r>
            <a:r>
              <a:rPr lang="tr" sz="2750" b="0" i="0" u="none" baseline="0" dirty="0"/>
              <a:t>  eğitim, danışmanlık ve koçluk yoluyla sürekli olarak </a:t>
            </a:r>
            <a:r>
              <a:rPr lang="tr" sz="2750" b="1" i="1" u="none" baseline="0" dirty="0"/>
              <a:t>geliştirin</a:t>
            </a:r>
          </a:p>
          <a:p>
            <a:pPr algn="l" rtl="0" eaLnBrk="1" hangingPunct="1"/>
            <a:r>
              <a:rPr lang="tr" sz="2750" b="1" i="1" u="none" baseline="0" dirty="0"/>
              <a:t>Amirler</a:t>
            </a:r>
            <a:r>
              <a:rPr lang="tr" sz="2750" b="0" i="0" u="none" baseline="0" dirty="0"/>
              <a:t> ve üretim hattı şefleri arasındaki </a:t>
            </a:r>
            <a:r>
              <a:rPr lang="tr" sz="2750" b="1" i="1" u="none" baseline="0" dirty="0"/>
              <a:t>iletişimi</a:t>
            </a:r>
            <a:r>
              <a:rPr lang="tr" sz="2750" b="0" i="0" u="none" baseline="0" dirty="0"/>
              <a:t> geliştirin</a:t>
            </a:r>
          </a:p>
          <a:p>
            <a:pPr algn="l" rtl="0" eaLnBrk="1" hangingPunct="1"/>
            <a:r>
              <a:rPr lang="tr" sz="2750" b="0" i="0" u="none" baseline="0" dirty="0"/>
              <a:t>Değişiklikleri denetlemeleri ve devamlı geribildirim sağlamaları için </a:t>
            </a:r>
            <a:r>
              <a:rPr lang="tr" sz="2750" b="1" i="1" u="none" baseline="0" dirty="0"/>
              <a:t>sendika üyeleri/işçi temsilcilerinden</a:t>
            </a:r>
            <a:r>
              <a:rPr lang="tr" sz="2750" b="0" i="0" u="none" baseline="0" dirty="0"/>
              <a:t> oluşan bir ekip kurun</a:t>
            </a:r>
            <a:endParaRPr lang="tr" sz="27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Nereden daha fazla bilgi edinebilirim?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80920" cy="4525963"/>
          </a:xfrm>
        </p:spPr>
        <p:txBody>
          <a:bodyPr/>
          <a:lstStyle/>
          <a:p>
            <a:pPr algn="l" rtl="0" eaLnBrk="1" hangingPunct="1"/>
            <a:r>
              <a:rPr lang="tr" b="1" i="0" u="none" baseline="0" dirty="0"/>
              <a:t>Etik Ticaret Girişmi</a:t>
            </a:r>
            <a:r>
              <a:rPr lang="tr" b="0" i="0" u="none" baseline="0" dirty="0"/>
              <a:t>: </a:t>
            </a:r>
            <a:r>
              <a:rPr lang="tr" dirty="0"/>
              <a:t/>
            </a:r>
            <a:br>
              <a:rPr lang="tr" dirty="0"/>
            </a:br>
            <a:r>
              <a:rPr lang="tr" sz="2800" b="0" i="0" u="none" baseline="0" dirty="0">
                <a:hlinkClick r:id="rId2"/>
              </a:rPr>
              <a:t>www.ethicaltrade.org/eti-base-code/working-hours</a:t>
            </a:r>
            <a:endParaRPr lang="tr" sz="2800" dirty="0" smtClean="0"/>
          </a:p>
          <a:p>
            <a:pPr algn="l" rtl="0" eaLnBrk="1" hangingPunct="1"/>
            <a:r>
              <a:rPr lang="tr" b="1" i="0" u="none" baseline="0" dirty="0"/>
              <a:t>SEDEX yardım masası </a:t>
            </a:r>
            <a:r>
              <a:rPr lang="tr" b="0" i="0" u="none" baseline="0" dirty="0"/>
              <a:t>(eğer üye değilseniz):</a:t>
            </a:r>
            <a:r>
              <a:rPr lang="tr" dirty="0"/>
              <a:t/>
            </a:r>
            <a:br>
              <a:rPr lang="tr" dirty="0"/>
            </a:br>
            <a:r>
              <a:rPr lang="tr" b="0" i="0" u="none" baseline="0" dirty="0">
                <a:hlinkClick r:id="rId3"/>
              </a:rPr>
              <a:t>www.sedexglobal.com/about-sedex/contact-us</a:t>
            </a:r>
            <a:endParaRPr lang="tr" dirty="0" smtClean="0"/>
          </a:p>
          <a:p>
            <a:pPr algn="l" rtl="0" eaLnBrk="1" hangingPunct="1"/>
            <a:r>
              <a:rPr lang="tr" b="0" i="0" u="none" baseline="0" dirty="0"/>
              <a:t>Yerel </a:t>
            </a:r>
            <a:r>
              <a:rPr lang="tr" b="1" i="0" u="none" baseline="0" dirty="0"/>
              <a:t>sendikalar</a:t>
            </a:r>
          </a:p>
          <a:p>
            <a:pPr algn="l" rtl="0" eaLnBrk="1" hangingPunct="1"/>
            <a:r>
              <a:rPr lang="tr" b="0" i="0" u="none" baseline="0" dirty="0"/>
              <a:t>Ülkenizin </a:t>
            </a:r>
            <a:r>
              <a:rPr lang="tr" b="1" i="0" u="none" baseline="0" dirty="0"/>
              <a:t>çalışma bakanı</a:t>
            </a:r>
            <a:r>
              <a:rPr lang="tr" b="0" i="0" u="none" baseline="0" dirty="0"/>
              <a:t> veya eş değeri</a:t>
            </a:r>
          </a:p>
          <a:p>
            <a:pPr algn="l" rtl="0" eaLnBrk="1" hangingPunct="1"/>
            <a:r>
              <a:rPr lang="tr" b="1" i="0" u="none" baseline="0" dirty="0"/>
              <a:t>Müşterileriniz - </a:t>
            </a:r>
            <a:r>
              <a:rPr lang="tr" b="0" i="0" u="none" baseline="0" dirty="0"/>
              <a:t>özellikle ETI </a:t>
            </a:r>
            <a:r>
              <a:rPr lang="tr" b="0" i="0" u="none" baseline="0" dirty="0" smtClean="0"/>
              <a:t>üyesiyseler</a:t>
            </a:r>
            <a:endParaRPr lang="tr" b="0" i="0" u="none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Teşekkür ederiz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5617443" cy="4525963"/>
          </a:xfrm>
          <a:noFill/>
        </p:spPr>
        <p:txBody>
          <a:bodyPr/>
          <a:lstStyle/>
          <a:p>
            <a:pPr marL="0" indent="0" algn="l" rtl="0">
              <a:buFontTx/>
              <a:buNone/>
            </a:pPr>
            <a:r>
              <a:rPr lang="tr" sz="2200" b="0" i="0" u="none" baseline="0" dirty="0">
                <a:solidFill>
                  <a:schemeClr val="bg1"/>
                </a:solidFill>
              </a:rPr>
              <a:t>Etik Ticaret Girişmi (The Ethical Trading Initiative - ETI), dünya genelinde işçi haklarını teşvik eden, şirketler, sendikalar ve </a:t>
            </a:r>
            <a:r>
              <a:rPr lang="tr" sz="2200" b="0" i="0" u="none" baseline="0" dirty="0" smtClean="0">
                <a:solidFill>
                  <a:schemeClr val="bg1"/>
                </a:solidFill>
              </a:rPr>
              <a:t>STK'lardan </a:t>
            </a:r>
            <a:r>
              <a:rPr lang="tr" sz="2200" b="0" i="0" u="none" baseline="0" dirty="0">
                <a:solidFill>
                  <a:schemeClr val="bg1"/>
                </a:solidFill>
              </a:rPr>
              <a:t>meydana </a:t>
            </a:r>
            <a:r>
              <a:rPr lang="tr" sz="2200" b="0" i="0" u="none" baseline="0">
                <a:solidFill>
                  <a:schemeClr val="bg1"/>
                </a:solidFill>
              </a:rPr>
              <a:t>gelen </a:t>
            </a:r>
            <a:r>
              <a:rPr lang="tr" sz="2200" smtClean="0">
                <a:solidFill>
                  <a:schemeClr val="bg1"/>
                </a:solidFill>
              </a:rPr>
              <a:t>lider</a:t>
            </a:r>
            <a:r>
              <a:rPr lang="tr" sz="2200" b="0" i="0" u="none" baseline="0" smtClean="0">
                <a:solidFill>
                  <a:schemeClr val="bg1"/>
                </a:solidFill>
              </a:rPr>
              <a:t> </a:t>
            </a:r>
            <a:r>
              <a:rPr lang="tr" sz="2200" b="0" i="0" u="none" baseline="0" dirty="0">
                <a:solidFill>
                  <a:schemeClr val="bg1"/>
                </a:solidFill>
              </a:rPr>
              <a:t>bir birliktir. </a:t>
            </a:r>
          </a:p>
          <a:p>
            <a:pPr marL="0" indent="0" algn="l" rtl="0">
              <a:buFontTx/>
              <a:buNone/>
            </a:pPr>
            <a:r>
              <a:rPr lang="tr" sz="2200" b="0" i="0" u="none" baseline="0" dirty="0">
                <a:solidFill>
                  <a:schemeClr val="bg1"/>
                </a:solidFill>
              </a:rPr>
              <a:t>Vizyonumuz, bütün işçilerin sömürü ve ayrımcılığa maruz kalmadığı ve özgürlük, güvenlik ve eşitlik koşullarından yararlandığı bir dünyadır. </a:t>
            </a:r>
          </a:p>
          <a:p>
            <a:pPr marL="0" indent="0" algn="l" rtl="0" eaLnBrk="1" hangingPunct="1">
              <a:buFontTx/>
              <a:buNone/>
            </a:pPr>
            <a:endParaRPr lang="tr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097213" cy="1595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Ethical Trading Initiative </a:t>
            </a:r>
            <a:r>
              <a:rPr lang="tr" sz="14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tr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8 Coldbath Square  </a:t>
            </a:r>
            <a:r>
              <a:rPr lang="tr" sz="14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tr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London  EC1R 5HL   </a:t>
            </a:r>
            <a:r>
              <a:rPr lang="tr" sz="14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tr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Birleşik Krallık</a:t>
            </a:r>
          </a:p>
          <a:p>
            <a:pPr algn="l" rtl="0" eaLnBrk="0" hangingPunct="0">
              <a:spcBef>
                <a:spcPct val="50000"/>
              </a:spcBef>
            </a:pP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T +44 (0) 20 7841 4350 </a:t>
            </a:r>
            <a:r>
              <a:rPr lang="tr" sz="14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tr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F +44 (0) 20 7833 1569 </a:t>
            </a:r>
            <a:r>
              <a:rPr lang="tr" sz="14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tr" sz="1400">
                <a:solidFill>
                  <a:schemeClr val="bg1"/>
                </a:solidFill>
                <a:latin typeface="Calibri" pitchFamily="34" charset="0"/>
              </a:rPr>
            </a:br>
            <a:r>
              <a:rPr lang="tr" sz="1400" b="0" i="0" u="none" baseline="0">
                <a:solidFill>
                  <a:schemeClr val="bg1"/>
                </a:solidFill>
                <a:latin typeface="Calibri" pitchFamily="34" charset="0"/>
              </a:rPr>
              <a:t>eti@eti.org.uk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Zaman Çizelgesi - 2014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algn="l" rtl="0" eaLnBrk="1" hangingPunct="1">
              <a:spcAft>
                <a:spcPts val="1200"/>
              </a:spcAft>
              <a:buNone/>
            </a:pPr>
            <a:r>
              <a:rPr lang="tr" sz="1600" b="1" i="0" u="none" baseline="0"/>
              <a:t>1 Nisan</a:t>
            </a:r>
            <a:endParaRPr lang="tr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tr" sz="1600" b="0" i="0" u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Revize edilmiş metin yayımlandı</a:t>
            </a:r>
            <a:endParaRPr lang="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tr" sz="1600" b="0" i="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Şirketlerin </a:t>
            </a:r>
            <a:r>
              <a:rPr lang="tr" sz="1600" b="0" i="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uygulama</a:t>
            </a:r>
            <a:r>
              <a:rPr lang="en-GB" sz="1600" b="0" i="0" u="none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tr" sz="1600" b="0" i="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" sz="1600" b="0" i="0" u="non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koymak için hazırlık yapması</a:t>
            </a:r>
            <a:endParaRPr lang="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tr" sz="1600" b="0" i="0" u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Şirketler revize edilmiş metni uygulamaya koymaya başlar</a:t>
            </a:r>
            <a:endParaRPr lang="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tr" sz="1600" b="0" i="0" u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 sosyal denetimler revize edilmiş metni kullanır</a:t>
            </a:r>
            <a:endParaRPr lang="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spcAft>
                <a:spcPts val="1200"/>
              </a:spcAft>
              <a:buNone/>
            </a:pPr>
            <a:r>
              <a:rPr lang="tr" sz="1600" b="1" i="0" u="none" baseline="0">
                <a:solidFill>
                  <a:srgbClr val="4D4D4D"/>
                </a:solidFill>
                <a:latin typeface="+mn-lt"/>
              </a:rPr>
              <a:t>Nisan-Eylül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27984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spcAft>
                <a:spcPts val="1200"/>
              </a:spcAft>
              <a:buNone/>
            </a:pPr>
            <a:r>
              <a:rPr lang="tr" sz="1600" b="1" i="0" u="none" baseline="0">
                <a:solidFill>
                  <a:srgbClr val="4D4D4D"/>
                </a:solidFill>
                <a:latin typeface="+mn-lt"/>
              </a:rPr>
              <a:t>1 Eylül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eaLnBrk="1" hangingPunct="1">
              <a:spcAft>
                <a:spcPts val="1200"/>
              </a:spcAft>
              <a:buNone/>
            </a:pPr>
            <a:r>
              <a:rPr lang="tr" sz="1600" b="1" i="0" u="none" baseline="0">
                <a:solidFill>
                  <a:srgbClr val="4D4D4D"/>
                </a:solidFill>
                <a:latin typeface="+mn-lt"/>
              </a:rPr>
              <a:t>1 Aralık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algn="l" rtl="0" eaLnBrk="1" hangingPunct="1"/>
            <a:r>
              <a:rPr lang="tr" sz="3400" b="0" i="0" u="none" baseline="0" dirty="0"/>
              <a:t>Çalışma saatlerinin yönetimi neden önemlidir?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algn="l" rtl="0" eaLnBrk="1" hangingPunct="1">
              <a:buNone/>
            </a:pPr>
            <a:r>
              <a:rPr lang="tr" b="0" i="0" u="none" baseline="0" dirty="0"/>
              <a:t>Araştırmalar, haftada 48 saatten fazla çalışmanın:</a:t>
            </a:r>
          </a:p>
          <a:p>
            <a:pPr indent="0" algn="l" rtl="0" eaLnBrk="1" hangingPunct="1">
              <a:buNone/>
            </a:pPr>
            <a:endParaRPr lang="tr" sz="1800" dirty="0" smtClean="0"/>
          </a:p>
          <a:p>
            <a:pPr lvl="1" algn="l" rtl="0" eaLnBrk="1" hangingPunct="1">
              <a:buBlip>
                <a:blip r:embed="rId2"/>
              </a:buBlip>
            </a:pPr>
            <a:r>
              <a:rPr lang="tr" b="0" i="0" u="none" baseline="0" dirty="0"/>
              <a:t> İşçi sağlığı için </a:t>
            </a:r>
            <a:r>
              <a:rPr lang="tr" b="1" i="0" u="none" baseline="0" dirty="0"/>
              <a:t>kötü </a:t>
            </a:r>
            <a:r>
              <a:rPr lang="tr" b="0" i="0" u="none" baseline="0" dirty="0"/>
              <a:t>olduğunu</a:t>
            </a:r>
          </a:p>
          <a:p>
            <a:pPr lvl="1" algn="l" rtl="0" eaLnBrk="1" hangingPunct="1">
              <a:buBlip>
                <a:blip r:embed="rId2"/>
              </a:buBlip>
            </a:pPr>
            <a:r>
              <a:rPr lang="tr" b="0" i="0" u="none" baseline="0" dirty="0"/>
              <a:t> </a:t>
            </a:r>
            <a:r>
              <a:rPr lang="tr" b="1" i="0" u="none" baseline="0" dirty="0"/>
              <a:t>Verimlilik </a:t>
            </a:r>
            <a:r>
              <a:rPr lang="tr" b="0" i="0" u="none" baseline="0" dirty="0"/>
              <a:t>ve iş kalitesini düşürdüğünü</a:t>
            </a:r>
          </a:p>
          <a:p>
            <a:pPr lvl="1" algn="l" rtl="0" eaLnBrk="1" hangingPunct="1">
              <a:buBlip>
                <a:blip r:embed="rId2"/>
              </a:buBlip>
            </a:pPr>
            <a:r>
              <a:rPr lang="tr" b="0" i="0" u="none" baseline="0" dirty="0"/>
              <a:t> </a:t>
            </a:r>
            <a:r>
              <a:rPr lang="tr" b="1" i="0" u="none" baseline="0" dirty="0"/>
              <a:t>Strese</a:t>
            </a:r>
            <a:r>
              <a:rPr lang="tr" b="0" i="0" u="none" baseline="0" dirty="0"/>
              <a:t> yol </a:t>
            </a:r>
            <a:r>
              <a:rPr lang="tr" b="0" i="0" u="none" baseline="0" dirty="0" smtClean="0"/>
              <a:t>açtığı</a:t>
            </a:r>
            <a:r>
              <a:rPr lang="en-GB" b="0" i="0" u="none" baseline="0" dirty="0" smtClean="0"/>
              <a:t>n</a:t>
            </a:r>
            <a:r>
              <a:rPr lang="tr-TR" b="0" i="0" u="none" baseline="0" dirty="0" smtClean="0"/>
              <a:t>ı</a:t>
            </a:r>
            <a:endParaRPr lang="tr" b="0" i="0" u="none" baseline="0" dirty="0"/>
          </a:p>
          <a:p>
            <a:pPr lvl="1" algn="l" rtl="0" eaLnBrk="1" hangingPunct="1">
              <a:buBlip>
                <a:blip r:embed="rId2"/>
              </a:buBlip>
            </a:pPr>
            <a:r>
              <a:rPr lang="tr" b="0" i="0" u="none" baseline="0" dirty="0"/>
              <a:t> Çocuklar ve bakmakla yükümlü olunan kişilerin bakımını </a:t>
            </a:r>
            <a:r>
              <a:rPr lang="tr" b="1" i="0" u="none" baseline="0" dirty="0"/>
              <a:t>zorlaştırdığını </a:t>
            </a:r>
            <a:r>
              <a:rPr lang="tr" b="0" i="0" u="none" baseline="0" dirty="0"/>
              <a:t>göstermektedir</a:t>
            </a:r>
          </a:p>
          <a:p>
            <a:pPr lvl="1" algn="l" rtl="0" eaLnBrk="1" hangingPunct="1"/>
            <a:endParaRPr lang="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96944" cy="1143000"/>
          </a:xfrm>
        </p:spPr>
        <p:txBody>
          <a:bodyPr/>
          <a:lstStyle/>
          <a:p>
            <a:pPr algn="l" rtl="0" eaLnBrk="1" hangingPunct="1"/>
            <a:r>
              <a:rPr lang="tr" sz="3400" b="0" i="0" u="none" baseline="0" dirty="0"/>
              <a:t>Çalışma saatleri maddesini neden revize ettik?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 dirty="0"/>
              <a:t>İşverenlerin, çalışma saatlerini </a:t>
            </a:r>
            <a:r>
              <a:rPr lang="tr" b="1" i="0" u="none" baseline="0" dirty="0"/>
              <a:t>daha iyi anlamalarını ve yönetmelerini</a:t>
            </a:r>
            <a:r>
              <a:rPr lang="tr" b="0" i="0" u="none" baseline="0" dirty="0"/>
              <a:t> sağlamak </a:t>
            </a:r>
            <a:r>
              <a:rPr lang="tr" b="0" i="0" u="none" baseline="0" dirty="0" smtClean="0"/>
              <a:t>için</a:t>
            </a:r>
            <a:endParaRPr lang="tr" b="0" i="0" u="none" baseline="0" dirty="0"/>
          </a:p>
          <a:p>
            <a:pPr algn="l" rtl="0" eaLnBrk="1" hangingPunct="1"/>
            <a:r>
              <a:rPr lang="tr" b="0" i="0" u="none" baseline="0" dirty="0"/>
              <a:t>Genel olarak aşırı çalışma saatlerine yol açmaksızın izin verilen fazla mesai saatlerinde </a:t>
            </a:r>
            <a:r>
              <a:rPr lang="tr" b="1" i="0" u="none" baseline="0" dirty="0"/>
              <a:t>daha fazla</a:t>
            </a:r>
            <a:r>
              <a:rPr lang="tr" b="0" i="0" u="none" baseline="0" dirty="0"/>
              <a:t> </a:t>
            </a:r>
            <a:r>
              <a:rPr lang="tr" b="1" i="0" u="none" baseline="0" dirty="0"/>
              <a:t>esneklik </a:t>
            </a:r>
            <a:r>
              <a:rPr lang="tr" b="1" i="0" u="none" baseline="0" dirty="0" smtClean="0"/>
              <a:t>tanımak </a:t>
            </a:r>
            <a:r>
              <a:rPr lang="tr" i="0" u="none" baseline="0" dirty="0" smtClean="0"/>
              <a:t>için</a:t>
            </a:r>
            <a:endParaRPr lang="tr" i="0" u="none" baseline="0" dirty="0"/>
          </a:p>
          <a:p>
            <a:pPr algn="l" rtl="0" eaLnBrk="1" hangingPunct="1"/>
            <a:r>
              <a:rPr lang="tr" b="0" i="0" u="none" baseline="0" dirty="0"/>
              <a:t>Belirli terimlerin kullanımı konusunda </a:t>
            </a:r>
            <a:r>
              <a:rPr lang="tr" b="1" i="0" u="none" baseline="0" dirty="0"/>
              <a:t>kafa karışıklığını </a:t>
            </a:r>
            <a:r>
              <a:rPr lang="tr" b="0" i="0" u="none" baseline="0" dirty="0" smtClean="0"/>
              <a:t>azaltmak için</a:t>
            </a:r>
            <a:endParaRPr lang="tr" b="0" i="0" u="none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Yeni metin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l" rtl="0"/>
            <a:r>
              <a:rPr lang="tr" sz="1400" b="0" i="0" u="none" baseline="0"/>
              <a:t>6.1 Çalışma saatleri, işçiler için hangisinin daha fazla koruma sağladığına göre ulusal kanunlar, toplu </a:t>
            </a:r>
            <a:r>
              <a:rPr lang="tr" sz="1400"/>
              <a:t/>
            </a:r>
            <a:br>
              <a:rPr lang="tr" sz="1400"/>
            </a:br>
            <a:r>
              <a:rPr lang="tr" sz="1400" b="0" i="0" u="none" baseline="0"/>
              <a:t>sözleşmeler ve aşağıda belirtilen 6.2 ila 6.6 arasındaki maddelerin hükümlerine uymalıdır. 6.2 ila 6.6, uluslararası işgücü standartlarına dayanmaktadır.</a:t>
            </a:r>
          </a:p>
          <a:p>
            <a:pPr algn="l" rtl="0"/>
            <a:r>
              <a:rPr lang="tr" sz="1400" b="0" i="0" u="none" baseline="0"/>
              <a:t>6.2 Fazla mesai hariç çalışma saatleri, sözleşmeyle belirlenecek ve haftada 48 saati* geçmeyecektir.</a:t>
            </a:r>
            <a:endParaRPr lang="tr" sz="1200" i="1" dirty="0" smtClean="0"/>
          </a:p>
          <a:p>
            <a:pPr algn="l" rtl="0"/>
            <a:r>
              <a:rPr lang="tr" sz="1400" b="0" i="0" u="none" baseline="0"/>
              <a:t>6.3 Tüm fazla mesailer gönüllülük esasına dayanacaktır.  Fazla mesai, aşağıdaki faktörlerin hepsi göz önünde bulundurularak sorumluluk içerisinde kullanılacaktır: bireysel işçilerin ve tüm iş gücünün çalışma kapsamı, sıklığı ve çalışma saatleri sayısı. Fazla mesai, normal istihdamın yerini alması için kullanılmayacaktır. Fazla mesai karşılığında daima normal çalışma ücretinin %125'inden daha az olmaması tavsiye edilen bir ücret ödenecektir.</a:t>
            </a:r>
          </a:p>
          <a:p>
            <a:pPr algn="l" rtl="0"/>
            <a:r>
              <a:rPr lang="tr" sz="1400" b="0" i="0" u="none" baseline="0"/>
              <a:t>6.4 Herhangi bir 7 günlük periyoddaki toplam çalışma süresi, aşağıdaki madde 6.5 tarafından kapsanmadığı müddetçe 60 saati aşmayacaktır. </a:t>
            </a:r>
          </a:p>
          <a:p>
            <a:pPr algn="l" rtl="0"/>
            <a:r>
              <a:rPr lang="tr" sz="1400" b="0" i="0" u="none" baseline="0"/>
              <a:t>6.5 Çalışma saatleri, herhangi bir 7 günlük süre içerisinde, sadece aşağıdaki şartların hepsinin yerine getirildiği istisnai durumlarda 60 saati aşabilir:</a:t>
            </a:r>
          </a:p>
          <a:p>
            <a:pPr lvl="1" algn="l" rtl="0"/>
            <a:r>
              <a:rPr lang="tr" sz="1200" b="0" i="0" u="none" baseline="0"/>
              <a:t>buna ulusal iş kanunu tarafından müsaade ediliyorsa;</a:t>
            </a:r>
          </a:p>
          <a:p>
            <a:pPr lvl="1" algn="l" rtl="0"/>
            <a:r>
              <a:rPr lang="tr" sz="1200" b="0" i="0" u="none" baseline="0"/>
              <a:t>bu duruma, iş gücünün önemli bir bölümünü temsil eden bir işçi organizasyonu ile serbestçe müzakere edilen bir toplu sözleşme tarafından müsaade ediliyorsa;</a:t>
            </a:r>
          </a:p>
          <a:p>
            <a:pPr lvl="1" algn="l" rtl="0"/>
            <a:r>
              <a:rPr lang="tr" sz="1200" b="0" i="0" u="none" baseline="0"/>
              <a:t>işçilerin sağlık ve güvenliğini korumak amacıyla uygun önlemler alınmışsa;</a:t>
            </a:r>
          </a:p>
          <a:p>
            <a:pPr lvl="1" algn="l" rtl="0"/>
            <a:r>
              <a:rPr lang="tr" sz="1200" b="0" i="0" u="none" baseline="0"/>
              <a:t>işveren, üretimde tahmin edilmeyen artış, kazalar ve acil durumlar gibi istisnai koşulların geçerli olduğunu kanıtlayabilirse.</a:t>
            </a:r>
          </a:p>
          <a:p>
            <a:pPr algn="l" rtl="0"/>
            <a:r>
              <a:rPr lang="tr" sz="1400" b="0" i="0" u="none" baseline="0"/>
              <a:t>6.6 İşçilere, her 7 günlük süre en az bir gün veya ulusal iş kanunu tarafından müsaade edilen yerlerde 14 günlük süre içerisinde 2 gün izin verilecektir.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Yeni metin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tr" b="0" i="0" u="none" baseline="0" dirty="0"/>
              <a:t>Dipnot:</a:t>
            </a:r>
          </a:p>
          <a:p>
            <a:pPr algn="l" rtl="0">
              <a:buNone/>
            </a:pPr>
            <a:endParaRPr lang="tr" sz="2000" dirty="0" smtClean="0"/>
          </a:p>
          <a:p>
            <a:pPr algn="l" rtl="0">
              <a:buNone/>
            </a:pPr>
            <a:r>
              <a:rPr lang="tr" sz="2000" b="0" i="0" u="none" baseline="0" dirty="0"/>
              <a:t>	</a:t>
            </a:r>
            <a:r>
              <a:rPr lang="tr" sz="2000" b="0" i="1" u="none" baseline="0" dirty="0"/>
              <a:t>"Uluslararası standartlar, saatler düşürüldükçe işçilerin ücretlerinde herhangi bir azaltmaya </a:t>
            </a:r>
            <a:r>
              <a:rPr lang="tr" sz="2000" b="0" i="1" u="none" baseline="0" dirty="0" smtClean="0"/>
              <a:t>gidilmeksizin, </a:t>
            </a:r>
            <a:r>
              <a:rPr lang="tr" sz="2000" b="0" i="1" u="none" baseline="0" dirty="0"/>
              <a:t>uygun olduğunda normal çalışma saatlerinin  aşamalı bir şekilde haftada 40 saate düşürülmesini tavsiye etmektedir."</a:t>
            </a:r>
          </a:p>
          <a:p>
            <a:pPr algn="l" rtl="0">
              <a:buNone/>
            </a:pPr>
            <a:endParaRPr lang="tr" dirty="0" smtClean="0"/>
          </a:p>
          <a:p>
            <a:pPr algn="l" rtl="0">
              <a:buNone/>
            </a:pPr>
            <a:r>
              <a:rPr lang="tr" b="0" i="0" u="none" baseline="0" dirty="0"/>
              <a:t>	Bu, Temel Yasa tarafından gerektirilmemekle birlikte işverenler, bu hedefe doğru çalışmak için teşvik edilmektedir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 dirty="0"/>
              <a:t>  </a:t>
            </a:r>
            <a:r>
              <a:rPr lang="tr" sz="2200" b="1" i="0" u="none" baseline="0" dirty="0">
                <a:solidFill>
                  <a:srgbClr val="969696"/>
                </a:solidFill>
              </a:rPr>
              <a:t>ETI </a:t>
            </a:r>
            <a:r>
              <a:rPr lang="tr" b="0" i="0" u="none" baseline="0" dirty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 dirty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Önemli değişiklikler nelerdir?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tr" b="0" i="0" u="none" baseline="0" dirty="0"/>
              <a:t>Fazla mesai:</a:t>
            </a:r>
          </a:p>
          <a:p>
            <a:pPr algn="l" rtl="0" eaLnBrk="1" hangingPunct="1"/>
            <a:r>
              <a:rPr lang="tr" sz="2800" b="0" i="0" u="none" baseline="0" dirty="0"/>
              <a:t>"Sorumlu bir şekilde kullanılacaktır"</a:t>
            </a:r>
          </a:p>
          <a:p>
            <a:pPr algn="l" rtl="0" eaLnBrk="1" hangingPunct="1"/>
            <a:r>
              <a:rPr lang="tr" sz="2800" b="0" i="0" u="none" baseline="0" dirty="0"/>
              <a:t>gönüllü olacaktır </a:t>
            </a:r>
            <a:r>
              <a:rPr lang="tr" sz="2800" b="0" i="0" u="sng" baseline="0" dirty="0"/>
              <a:t>ve</a:t>
            </a:r>
            <a:r>
              <a:rPr lang="tr" sz="2800" b="0" i="0" u="none" baseline="0" dirty="0"/>
              <a:t> "aşağıdaki faktörlerin hepsi göz önünde bulundurulacaktır: bireysel işçilerin ve tüm iş gücünün çalışma kapsamı, sıklığı ve çalışma saatleri sayısı.</a:t>
            </a:r>
          </a:p>
          <a:p>
            <a:pPr algn="l" rtl="0" eaLnBrk="1" hangingPunct="1"/>
            <a:r>
              <a:rPr lang="tr" sz="2800" b="0" i="0" u="none" baseline="0" dirty="0"/>
              <a:t>"normal istihdamın yerini alması için kullanılmayacaktır"</a:t>
            </a:r>
          </a:p>
          <a:p>
            <a:pPr algn="l" rtl="0" eaLnBrk="1" hangingPunct="1"/>
            <a:r>
              <a:rPr lang="tr" sz="2800" b="0" i="0" u="none" baseline="0" dirty="0"/>
              <a:t>"karşılığı, normal çalışma ücretinin %125'inden daha az olmaması tavsiye edilen bir ücretle ödenecektir'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Önemli değişiklikler nelerdir?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tr" sz="2900" b="0" i="0" u="none" baseline="0"/>
              <a:t>"Herhangi bir yedi günlük periyoddaki toplam çalışma süresi, 60 saati aşmayacaktır"</a:t>
            </a:r>
          </a:p>
          <a:p>
            <a:pPr algn="l" rtl="0" eaLnBrk="1" hangingPunct="1">
              <a:buNone/>
            </a:pPr>
            <a:endParaRPr lang="tr" sz="2900" i="1" dirty="0" smtClean="0"/>
          </a:p>
          <a:p>
            <a:pPr algn="l" rtl="0" eaLnBrk="1" hangingPunct="1">
              <a:spcBef>
                <a:spcPts val="6000"/>
              </a:spcBef>
              <a:buNone/>
            </a:pPr>
            <a:r>
              <a:rPr lang="tr" sz="2900" b="0" i="0" u="none" baseline="0"/>
              <a:t>	</a:t>
            </a:r>
            <a:endParaRPr lang="tr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tr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tr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tr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sz="1600" b="0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Toplam 60 saat</a:t>
            </a:r>
            <a:endParaRPr lang="t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sz="1600" b="0" i="0" u="none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48 saat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sz="1600" b="0" i="0" u="none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12 saat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200" y="3222268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tr" b="0" i="0" u="none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Fazla mesai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112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tr" b="0" i="0" u="none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Standart</a:t>
            </a:r>
            <a:r>
              <a:rPr lang="tr" b="0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52292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tr" b="0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Standart + Fazla mesai </a:t>
            </a:r>
            <a:endParaRPr lang="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600" b="0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(yani, eğer standart saatler 48 saatten azsa, fazla mesai 12 saatten daha fazla </a:t>
            </a:r>
            <a:r>
              <a:rPr lang="tr" sz="1600" b="1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olabilir</a:t>
            </a:r>
            <a:r>
              <a:rPr lang="tr" sz="1600" b="0" i="0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tr" sz="1500" b="0" i="0" u="none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(yani, fazla mesai, çalışılan standart saatlerin sayısına bakmaksızın 12 saatten daha fazla </a:t>
            </a:r>
            <a:r>
              <a:rPr lang="tr" sz="1500" b="1" i="0" u="none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olamaz</a:t>
            </a:r>
            <a:r>
              <a:rPr lang="tr" sz="1500" b="0" i="0" u="none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b="0" i="0" u="sng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Yeni versiyon</a:t>
            </a:r>
            <a:endParaRPr lang="tr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tr" b="0" i="0" u="sng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Eski versiyon</a:t>
            </a:r>
            <a:endParaRPr lang="tr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rtl="0">
              <a:defRPr/>
            </a:pPr>
            <a:r>
              <a:rPr lang="tr" b="0" i="0" u="none" baseline="0"/>
              <a:t>  </a:t>
            </a:r>
            <a:r>
              <a:rPr lang="tr" sz="2200" b="1" i="0" u="none" baseline="0">
                <a:solidFill>
                  <a:srgbClr val="969696"/>
                </a:solidFill>
              </a:rPr>
              <a:t>ETI </a:t>
            </a:r>
            <a:r>
              <a:rPr lang="tr" b="0" i="0" u="none" baseline="0">
                <a:solidFill>
                  <a:srgbClr val="969696"/>
                </a:solidFill>
              </a:rPr>
              <a:t>                                    </a:t>
            </a:r>
            <a:r>
              <a:rPr lang="tr" b="0" i="0" u="none" baseline="0"/>
              <a:t>                                                                                  ethicaltrade.org</a:t>
            </a:r>
          </a:p>
          <a:p>
            <a:pPr algn="r" rtl="0">
              <a:defRPr/>
            </a:pPr>
            <a:endParaRPr lang="t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tr" b="0" i="0" u="none" baseline="0"/>
              <a:t>Önemli değişiklikler nelerdir?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tr" sz="3200" b="0" i="0" u="none" baseline="0"/>
              <a:t>Saatler, sadece aşağıdaki </a:t>
            </a:r>
            <a:r>
              <a:rPr lang="tr" sz="3200" b="0" i="0" u="sng" baseline="0"/>
              <a:t>dört kriterin</a:t>
            </a:r>
            <a:r>
              <a:rPr lang="tr" sz="3200" b="0" i="0" u="none" baseline="0"/>
              <a:t> hepsi yerine getirildiğinde bazı </a:t>
            </a:r>
            <a:r>
              <a:rPr lang="tr" sz="3200" b="0" i="0" u="sng" baseline="0"/>
              <a:t>istisnai koşullarda</a:t>
            </a:r>
            <a:r>
              <a:rPr lang="tr" sz="3200" b="0" i="0" u="none" baseline="0"/>
              <a:t> 60 saati geçebilir:</a:t>
            </a:r>
          </a:p>
          <a:p>
            <a:pPr lvl="1" algn="l" rtl="0">
              <a:buSzPct val="120000"/>
              <a:buBlip>
                <a:blip r:embed="rId2"/>
              </a:buBlip>
            </a:pPr>
            <a:r>
              <a:rPr lang="tr" sz="2000" b="0" i="0" u="none" baseline="0"/>
              <a:t>buna </a:t>
            </a:r>
            <a:r>
              <a:rPr lang="tr" sz="2000" b="1" i="0" u="none" baseline="0"/>
              <a:t>ulusal iş kanunu</a:t>
            </a:r>
            <a:r>
              <a:rPr lang="tr" sz="2000" b="0" i="0" u="none" baseline="0"/>
              <a:t> tarafından müsaade ediliyorsa;</a:t>
            </a:r>
          </a:p>
          <a:p>
            <a:pPr lvl="1" algn="l" rtl="0">
              <a:buSzPct val="120000"/>
              <a:buBlip>
                <a:blip r:embed="rId2"/>
              </a:buBlip>
            </a:pPr>
            <a:r>
              <a:rPr lang="tr" sz="2000" b="0" i="0" u="none" baseline="0"/>
              <a:t>bu duruma, iş gücünün önemli bir bölümünü temsil eden bir işçi organizasyonu ile serbestçe müzakere edilmiş olan bir </a:t>
            </a:r>
            <a:r>
              <a:rPr lang="tr" sz="2000" b="1" i="0" u="none" baseline="0"/>
              <a:t>toplu sözleşme</a:t>
            </a:r>
            <a:r>
              <a:rPr lang="tr" sz="2000" b="0" i="0" u="none" baseline="0"/>
              <a:t> tarafından müsaade ediliyorsa;</a:t>
            </a:r>
          </a:p>
          <a:p>
            <a:pPr lvl="1" algn="l" rtl="0">
              <a:buSzPct val="120000"/>
              <a:buBlip>
                <a:blip r:embed="rId2"/>
              </a:buBlip>
            </a:pPr>
            <a:r>
              <a:rPr lang="tr" sz="2000" b="1" i="0" u="none" baseline="0"/>
              <a:t>işçilerin sağlık ve güvenliğini korumak</a:t>
            </a:r>
            <a:r>
              <a:rPr lang="tr" sz="2000" b="0" i="0" u="none" baseline="0"/>
              <a:t> amacıyla uygun önlemler alınmışsa;</a:t>
            </a:r>
          </a:p>
          <a:p>
            <a:pPr lvl="1" algn="l" rtl="0">
              <a:buSzPct val="120000"/>
              <a:buBlip>
                <a:blip r:embed="rId2"/>
              </a:buBlip>
            </a:pPr>
            <a:r>
              <a:rPr lang="tr" sz="2000" b="0" i="0" u="none" baseline="0"/>
              <a:t>işveren, üretimde tahmin edilmeyen artış, kazalar ve acil durumlar gibi </a:t>
            </a:r>
            <a:r>
              <a:rPr lang="tr" sz="2000" b="1" i="0" u="none" baseline="0"/>
              <a:t>istisnai koşulların geçerli olduğunu kanıtlayabilirse</a:t>
            </a:r>
            <a:r>
              <a:rPr lang="tr" sz="2000" b="0" i="0" u="none" baseline="0"/>
              <a:t>.</a:t>
            </a:r>
          </a:p>
          <a:p>
            <a:pPr algn="l" rtl="0" eaLnBrk="1" hangingPunct="1"/>
            <a:endParaRPr lang="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637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Default Design</vt:lpstr>
      <vt:lpstr>Custom Design</vt:lpstr>
      <vt:lpstr>Çalışma saatleri ile ilgili ETI Temel Yasasında Revizyon  </vt:lpstr>
      <vt:lpstr>Zaman Çizelgesi - 2014</vt:lpstr>
      <vt:lpstr>Çalışma saatlerinin yönetimi neden önemlidir?</vt:lpstr>
      <vt:lpstr>Çalışma saatleri maddesini neden revize ettik?</vt:lpstr>
      <vt:lpstr>Yeni metin</vt:lpstr>
      <vt:lpstr>Yeni metin</vt:lpstr>
      <vt:lpstr>Önemli değişiklikler nelerdir?</vt:lpstr>
      <vt:lpstr>Önemli değişiklikler nelerdir?</vt:lpstr>
      <vt:lpstr>Önemli değişiklikler nelerdir?</vt:lpstr>
      <vt:lpstr>Şimdi ne yapmalıyım?</vt:lpstr>
      <vt:lpstr>Şimdi ne yapmalıyım?</vt:lpstr>
      <vt:lpstr>Şimdi ne yapmalıyım?</vt:lpstr>
      <vt:lpstr>Çalışma saatlerini düşürmek için ipuçları</vt:lpstr>
      <vt:lpstr>Nereden daha fazla bilgi edinebilirim?</vt:lpstr>
      <vt:lpstr>Teşekkür ederiz</vt:lpstr>
    </vt:vector>
  </TitlesOfParts>
  <Company>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alan.sadler</dc:creator>
  <cp:lastModifiedBy>Ali Yildirim</cp:lastModifiedBy>
  <cp:revision>50</cp:revision>
  <dcterms:created xsi:type="dcterms:W3CDTF">2011-04-26T13:14:31Z</dcterms:created>
  <dcterms:modified xsi:type="dcterms:W3CDTF">2014-10-29T12:22:26Z</dcterms:modified>
</cp:coreProperties>
</file>