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wordprocessingml.document" PartName="/ppt/embeddings/Microsoft_Office_Word_Document1.docx"/>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63" r:id="rId6"/>
    <p:sldMasterId id="214748367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y="6858000" cx="12192000"/>
  <p:notesSz cx="6858000" cy="9144000"/>
  <p:embeddedFontLst>
    <p:embeddedFont>
      <p:font typeface="Inter"/>
      <p:regular r:id="rId34"/>
      <p:bold r:id="rId35"/>
    </p:embeddedFont>
    <p:embeddedFont>
      <p:font typeface="Helvetica Neue Light"/>
      <p:regular r:id="rId36"/>
      <p:bold r:id="rId37"/>
      <p:italic r:id="rId38"/>
      <p:boldItalic r:id="rId39"/>
    </p:embeddedFont>
    <p:embeddedFont>
      <p:font typeface="Oswald"/>
      <p:regular r:id="rId40"/>
      <p:bold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jIDds1j/fWuWNBJUkz82yN9ACZR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D5040C0-4115-4BF0-BCCC-8B681F1B1D88}">
  <a:tblStyle styleId="{2D5040C0-4115-4BF0-BCCC-8B681F1B1D88}"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93462134-833F-4572-AD2D-A020E27F41F1}"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swald-regular.fntdata"/><Relationship Id="rId20" Type="http://schemas.openxmlformats.org/officeDocument/2006/relationships/slide" Target="slides/slide12.xml"/><Relationship Id="rId42" Type="http://customschemas.google.com/relationships/presentationmetadata" Target="metadata"/><Relationship Id="rId41" Type="http://schemas.openxmlformats.org/officeDocument/2006/relationships/font" Target="fonts/Oswald-bold.fnt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Inter-bold.fntdata"/><Relationship Id="rId12" Type="http://schemas.openxmlformats.org/officeDocument/2006/relationships/slide" Target="slides/slide4.xml"/><Relationship Id="rId34" Type="http://schemas.openxmlformats.org/officeDocument/2006/relationships/font" Target="fonts/Inter-regular.fntdata"/><Relationship Id="rId15" Type="http://schemas.openxmlformats.org/officeDocument/2006/relationships/slide" Target="slides/slide7.xml"/><Relationship Id="rId37" Type="http://schemas.openxmlformats.org/officeDocument/2006/relationships/font" Target="fonts/HelveticaNeueLight-bold.fntdata"/><Relationship Id="rId14" Type="http://schemas.openxmlformats.org/officeDocument/2006/relationships/slide" Target="slides/slide6.xml"/><Relationship Id="rId36" Type="http://schemas.openxmlformats.org/officeDocument/2006/relationships/font" Target="fonts/HelveticaNeueLight-regular.fntdata"/><Relationship Id="rId17" Type="http://schemas.openxmlformats.org/officeDocument/2006/relationships/slide" Target="slides/slide9.xml"/><Relationship Id="rId39" Type="http://schemas.openxmlformats.org/officeDocument/2006/relationships/font" Target="fonts/HelveticaNeueLight-boldItalic.fntdata"/><Relationship Id="rId16" Type="http://schemas.openxmlformats.org/officeDocument/2006/relationships/slide" Target="slides/slide8.xml"/><Relationship Id="rId38" Type="http://schemas.openxmlformats.org/officeDocument/2006/relationships/font" Target="fonts/HelveticaNeueLight-italic.fntdata"/><Relationship Id="rId19" Type="http://schemas.openxmlformats.org/officeDocument/2006/relationships/slide" Target="slides/slide11.xml"/><Relationship Id="rId1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Have this slide on screen while waiting for trainees to assemble.</a:t>
            </a:r>
            <a:endParaRPr/>
          </a:p>
        </p:txBody>
      </p:sp>
      <p:sp>
        <p:nvSpPr>
          <p:cNvPr id="231" name="Google Shape;23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Although we have lived with the coronavirus pandemic for many months it is timely to remind ourselves about the nature of the virus to avoid our becoming complacent.</a:t>
            </a:r>
            <a:endParaRPr/>
          </a:p>
          <a:p>
            <a:pPr indent="0" lvl="0" marL="0" rtl="0" algn="l">
              <a:spcBef>
                <a:spcPts val="0"/>
              </a:spcBef>
              <a:spcAft>
                <a:spcPts val="0"/>
              </a:spcAft>
              <a:buNone/>
            </a:pPr>
            <a:r>
              <a:rPr lang="en-GB"/>
              <a:t>A ‘second wave’ is occurring in many parts of the world so we need to be extra vigilant both in the workplace &amp; community.</a:t>
            </a:r>
            <a:endParaRPr/>
          </a:p>
          <a:p>
            <a:pPr indent="0" lvl="0" marL="0" rtl="0" algn="l">
              <a:spcBef>
                <a:spcPts val="0"/>
              </a:spcBef>
              <a:spcAft>
                <a:spcPts val="0"/>
              </a:spcAft>
              <a:buNone/>
            </a:pPr>
            <a:r>
              <a:rPr lang="en-GB"/>
              <a:t>Ask participants to review their procedures and practice to assess whether arrangements are still adequate and all workers and visitors are following precautions. </a:t>
            </a:r>
            <a:endParaRPr/>
          </a:p>
        </p:txBody>
      </p:sp>
      <p:sp>
        <p:nvSpPr>
          <p:cNvPr id="341" name="Google Shape;34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nature of the virus and how it can be spread (its transmission) determine how Covid-19 hazards &amp; risks assessment should be tackled.</a:t>
            </a:r>
            <a:endParaRPr/>
          </a:p>
          <a:p>
            <a:pPr indent="0" lvl="0" marL="0" rtl="0" algn="l">
              <a:spcBef>
                <a:spcPts val="0"/>
              </a:spcBef>
              <a:spcAft>
                <a:spcPts val="0"/>
              </a:spcAft>
              <a:buNone/>
            </a:pPr>
            <a:r>
              <a:rPr lang="en-GB"/>
              <a:t>As with other physical hazards and risks (such as chemicals, manual handling or repetitive strain injuries) the 5-Steps approach is a useful tool/technique to adopt.</a:t>
            </a:r>
            <a:endParaRPr/>
          </a:p>
          <a:p>
            <a:pPr indent="0" lvl="0" marL="0" rtl="0" algn="l">
              <a:spcBef>
                <a:spcPts val="0"/>
              </a:spcBef>
              <a:spcAft>
                <a:spcPts val="0"/>
              </a:spcAft>
              <a:buNone/>
            </a:pPr>
            <a:r>
              <a:rPr lang="en-GB"/>
              <a:t>We cover hazards, risks &amp; risk assessments in more depth in the next module. </a:t>
            </a:r>
            <a:endParaRPr/>
          </a:p>
          <a:p>
            <a:pPr indent="0" lvl="0" marL="0" rtl="0" algn="l">
              <a:spcBef>
                <a:spcPts val="0"/>
              </a:spcBef>
              <a:spcAft>
                <a:spcPts val="0"/>
              </a:spcAft>
              <a:buNone/>
            </a:pPr>
            <a:r>
              <a:rPr lang="en-GB"/>
              <a:t>Check people understand the basic approach. Ask whether people have used this method in their workplace?</a:t>
            </a:r>
            <a:endParaRPr/>
          </a:p>
          <a:p>
            <a:pPr indent="0" lvl="0" marL="0" rtl="0" algn="l">
              <a:spcBef>
                <a:spcPts val="0"/>
              </a:spcBef>
              <a:spcAft>
                <a:spcPts val="0"/>
              </a:spcAft>
              <a:buNone/>
            </a:pPr>
            <a:r>
              <a:rPr lang="en-GB"/>
              <a:t>Does their risk management process reflect this approach? If not, why not? </a:t>
            </a:r>
            <a:endParaRPr/>
          </a:p>
          <a:p>
            <a:pPr indent="0" lvl="0" marL="0" rtl="0" algn="l">
              <a:spcBef>
                <a:spcPts val="0"/>
              </a:spcBef>
              <a:spcAft>
                <a:spcPts val="0"/>
              </a:spcAft>
              <a:buNone/>
            </a:pPr>
            <a:r>
              <a:t/>
            </a:r>
            <a:endParaRPr/>
          </a:p>
        </p:txBody>
      </p:sp>
      <p:sp>
        <p:nvSpPr>
          <p:cNvPr id="350" name="Google Shape;35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p:txBody>
      </p:sp>
      <p:sp>
        <p:nvSpPr>
          <p:cNvPr id="360" name="Google Shape;36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Self-explanatory. </a:t>
            </a:r>
            <a:endParaRPr/>
          </a:p>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369" name="Google Shape;36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380" name="Google Shape;38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391" name="Google Shape;39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1" name="Google Shape;40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02" name="Google Shape;40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13" name="Google Shape;41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 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25" name="Google Shape;42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Welcome participants. Explain that you will start by running through registration, housekeeping and arrangements for the course</a:t>
            </a:r>
            <a:endParaRPr/>
          </a:p>
          <a:p>
            <a:pPr indent="0" lvl="0" marL="0" rtl="0" algn="l">
              <a:spcBef>
                <a:spcPts val="0"/>
              </a:spcBef>
              <a:spcAft>
                <a:spcPts val="0"/>
              </a:spcAft>
              <a:buNone/>
            </a:pPr>
            <a:r>
              <a:rPr lang="en-GB"/>
              <a:t>Provide brief overview of how zoom/Google Meet/MS Teams work. (If being delivered over Zoom see resource available for Trainers).</a:t>
            </a:r>
            <a:endParaRPr/>
          </a:p>
          <a:p>
            <a:pPr indent="0" lvl="0" marL="0" rtl="0" algn="l">
              <a:spcBef>
                <a:spcPts val="0"/>
              </a:spcBef>
              <a:spcAft>
                <a:spcPts val="0"/>
              </a:spcAft>
              <a:buNone/>
            </a:pPr>
            <a:r>
              <a:rPr lang="en-GB"/>
              <a:t>Explain Chat function &amp; Breakout Rooms</a:t>
            </a:r>
            <a:endParaRPr/>
          </a:p>
          <a:p>
            <a:pPr indent="0" lvl="0" marL="0" rtl="0" algn="l">
              <a:spcBef>
                <a:spcPts val="0"/>
              </a:spcBef>
              <a:spcAft>
                <a:spcPts val="0"/>
              </a:spcAft>
              <a:buNone/>
            </a:pPr>
            <a:r>
              <a:rPr lang="en-GB"/>
              <a:t>Highlight Trainer-Trainee learning agreement:</a:t>
            </a:r>
            <a:br>
              <a:rPr lang="en-GB"/>
            </a:br>
            <a:r>
              <a:rPr lang="en-GB"/>
              <a:t>Ask them to: Listen what others have to say &amp; avoid being dismissive of their contribution. Wait until a speaker has finished and try not to interrupt. Do not use language that will not offend others. </a:t>
            </a:r>
            <a:br>
              <a:rPr lang="en-GB"/>
            </a:br>
            <a:r>
              <a:rPr lang="en-GB"/>
              <a:t>Please stick to the agreed starting and finishing times. </a:t>
            </a:r>
            <a:br>
              <a:rPr lang="en-GB"/>
            </a:br>
            <a:r>
              <a:rPr lang="en-GB"/>
              <a:t>If you use “jargon” explain what it means. We can add a jargon sheet to the course pack later if this would be of assistance.</a:t>
            </a:r>
            <a:endParaRPr/>
          </a:p>
          <a:p>
            <a:pPr indent="0" lvl="0" marL="0" rtl="0" algn="l">
              <a:spcBef>
                <a:spcPts val="0"/>
              </a:spcBef>
              <a:spcAft>
                <a:spcPts val="0"/>
              </a:spcAft>
              <a:buNone/>
            </a:pPr>
            <a:r>
              <a:rPr lang="en-GB"/>
              <a:t>Check everyone is OK with arrangements.</a:t>
            </a:r>
            <a:endParaRPr/>
          </a:p>
        </p:txBody>
      </p:sp>
      <p:sp>
        <p:nvSpPr>
          <p:cNvPr id="246" name="Google Shape;2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37" name="Google Shape;43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8" name="Google Shape;44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49" name="Google Shape;44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61" name="Google Shape;46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 need for coordination, communication/planning &amp; policies. Self-explanatory. Para-phrase for brevity but identify that risk assessments will need to be reviewed more frequently and as circumstances change.</a:t>
            </a:r>
            <a:br>
              <a:rPr lang="en-GB"/>
            </a:br>
            <a:r>
              <a:rPr b="1" lang="en-GB"/>
              <a:t>Make the Point</a:t>
            </a:r>
            <a:r>
              <a:rPr lang="en-GB"/>
              <a:t>: The blue slides marked with an ‘I’ are more for reference and act as an off course resource. They provide more details information and Trainers will only pick out key point and will </a:t>
            </a:r>
            <a:r>
              <a:rPr lang="en-GB" u="sng"/>
              <a:t>not</a:t>
            </a:r>
            <a:r>
              <a:rPr lang="en-GB"/>
              <a:t> go through every point. However,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476" name="Google Shape;47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Do not necessarily go through every item but highlight/para-phrase for brevity.</a:t>
            </a:r>
            <a:br>
              <a:rPr lang="en-GB"/>
            </a:br>
            <a:r>
              <a:rPr b="1" lang="en-GB"/>
              <a:t>Make the Point</a:t>
            </a:r>
            <a:r>
              <a:rPr lang="en-GB"/>
              <a:t>: The blue slides marked with an ‘I’ are more for reference and act as an off course resource. They provide more details and information than we have time to go into today. Trainers let trainees know that if there is any item they wish to raise from these slides please ask them to raise the matter/issue.  </a:t>
            </a:r>
            <a:endParaRPr/>
          </a:p>
          <a:p>
            <a:pPr indent="0" lvl="0" marL="0" rtl="0" algn="l">
              <a:spcBef>
                <a:spcPts val="0"/>
              </a:spcBef>
              <a:spcAft>
                <a:spcPts val="0"/>
              </a:spcAft>
              <a:buNone/>
            </a:pPr>
            <a:r>
              <a:t/>
            </a:r>
            <a:endParaRPr/>
          </a:p>
        </p:txBody>
      </p:sp>
      <p:sp>
        <p:nvSpPr>
          <p:cNvPr id="509" name="Google Shape;50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Briefly, highlight what we’ll be covering on the course no more than 1-miute.</a:t>
            </a:r>
            <a:endParaRPr/>
          </a:p>
          <a:p>
            <a:pPr indent="0" lvl="0" marL="0" rtl="0" algn="l">
              <a:spcBef>
                <a:spcPts val="0"/>
              </a:spcBef>
              <a:spcAft>
                <a:spcPts val="0"/>
              </a:spcAft>
              <a:buNone/>
            </a:pPr>
            <a:r>
              <a:rPr lang="en-GB"/>
              <a:t>Identify linked nature of various modules and ‘blended learning’ approach to delivery which will include Tutor presentation; group work; online discussions; use of handouts; films &amp; on/off course activities. </a:t>
            </a:r>
            <a:endParaRPr/>
          </a:p>
          <a:p>
            <a:pPr indent="0" lvl="0" marL="0" rtl="0" algn="l">
              <a:spcBef>
                <a:spcPts val="0"/>
              </a:spcBef>
              <a:spcAft>
                <a:spcPts val="0"/>
              </a:spcAft>
              <a:buNone/>
            </a:pPr>
            <a:r>
              <a:rPr lang="en-GB"/>
              <a:t>Information provided on the course is sources from sources such as the ILO (International Labour Organisation); WHO (World Health Organisation); and OHS Practioner's in Bangladesh, UK &amp; elsewhere. </a:t>
            </a:r>
            <a:endParaRPr/>
          </a:p>
        </p:txBody>
      </p:sp>
      <p:sp>
        <p:nvSpPr>
          <p:cNvPr id="272" name="Google Shape;27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Trainer to decide whether to split class in to ‘virtual’ breakout rooms or conduct a ‘live’ discussion exploring the questions on the screen. (Preference would be open class discussion).</a:t>
            </a:r>
            <a:endParaRPr/>
          </a:p>
          <a:p>
            <a:pPr indent="0" lvl="0" marL="0" rtl="0" algn="l">
              <a:spcBef>
                <a:spcPts val="0"/>
              </a:spcBef>
              <a:spcAft>
                <a:spcPts val="0"/>
              </a:spcAft>
              <a:buNone/>
            </a:pPr>
            <a:r>
              <a:rPr lang="en-GB"/>
              <a:t>It would be useful to capture the groups answers as this can be used as a quick Training Needs Analysis (TNA) and referred to at the end of the session to see if we have met their aims and learning needs.</a:t>
            </a:r>
            <a:br>
              <a:rPr lang="en-GB"/>
            </a:br>
            <a:r>
              <a:rPr lang="en-GB"/>
              <a:t>The feedback generated should also be collated as this can be used to inform in final project reports.</a:t>
            </a:r>
            <a:endParaRPr/>
          </a:p>
          <a:p>
            <a:pPr indent="0" lvl="0" marL="0" rtl="0" algn="l">
              <a:spcBef>
                <a:spcPts val="0"/>
              </a:spcBef>
              <a:spcAft>
                <a:spcPts val="0"/>
              </a:spcAft>
              <a:buNone/>
            </a:pPr>
            <a:r>
              <a:rPr lang="en-GB"/>
              <a:t>1. Identify that through a ‘blended learning’ approach (a combination of Tutor input; PowerPoint slide presentations; group work activities; films; handouts; and other resources available off-line) </a:t>
            </a:r>
            <a:br>
              <a:rPr lang="en-GB"/>
            </a:br>
            <a:r>
              <a:rPr lang="en-GB"/>
              <a:t>    we hope to provide information, advice &amp; guidance and develop their knowledge and skills.    </a:t>
            </a:r>
            <a:endParaRPr/>
          </a:p>
        </p:txBody>
      </p:sp>
      <p:sp>
        <p:nvSpPr>
          <p:cNvPr id="278" name="Google Shape;2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p:nvPr>
            <p:ph idx="2" type="sldImg"/>
          </p:nvPr>
        </p:nvSpPr>
        <p:spPr>
          <a:xfrm>
            <a:off x="103188" y="750888"/>
            <a:ext cx="6681787" cy="375761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Briefly (no more than 2 minutes) highlight aims &amp; objectives. Note where these link with what trainees said in connection with Slide 5.</a:t>
            </a:r>
            <a:endParaRPr/>
          </a:p>
          <a:p>
            <a:pPr indent="0" lvl="0" marL="0" rtl="0" algn="l">
              <a:spcBef>
                <a:spcPts val="0"/>
              </a:spcBef>
              <a:spcAft>
                <a:spcPts val="0"/>
              </a:spcAft>
              <a:buNone/>
            </a:pPr>
            <a:r>
              <a:rPr lang="en-GB"/>
              <a:t>Note we can’t cover everything on course, so resources are available both as handouts and electronically – identify website link &amp; add this as next slide.</a:t>
            </a:r>
            <a:endParaRPr/>
          </a:p>
          <a:p>
            <a:pPr indent="0" lvl="0" marL="0" rtl="0" algn="l">
              <a:spcBef>
                <a:spcPts val="0"/>
              </a:spcBef>
              <a:spcAft>
                <a:spcPts val="0"/>
              </a:spcAft>
              <a:buNone/>
            </a:pPr>
            <a:r>
              <a:rPr lang="en-GB"/>
              <a:t>Today, course will cover an ‘Introduction to OHS’ and only an outline of topic areas – more information in handout and by following links to useful websites provided.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This activity is about exploring different concepts, perspectives and understanding.</a:t>
            </a:r>
            <a:endParaRPr/>
          </a:p>
          <a:p>
            <a:pPr indent="-228600" lvl="0" marL="228600" rtl="0" algn="l">
              <a:spcBef>
                <a:spcPts val="0"/>
              </a:spcBef>
              <a:spcAft>
                <a:spcPts val="0"/>
              </a:spcAft>
              <a:buClr>
                <a:schemeClr val="dk1"/>
              </a:buClr>
              <a:buSzPts val="1200"/>
              <a:buFont typeface="Calibri"/>
              <a:buAutoNum type="arabicPeriod"/>
            </a:pPr>
            <a:r>
              <a:rPr lang="en-GB"/>
              <a:t>Note different ideas. A common consensus is often that H&amp;S has to do with accident prevention.</a:t>
            </a:r>
            <a:endParaRPr/>
          </a:p>
          <a:p>
            <a:pPr indent="-228600" lvl="0" marL="228600" rtl="0" algn="l">
              <a:spcBef>
                <a:spcPts val="0"/>
              </a:spcBef>
              <a:spcAft>
                <a:spcPts val="0"/>
              </a:spcAft>
              <a:buClr>
                <a:schemeClr val="dk1"/>
              </a:buClr>
              <a:buSzPts val="1200"/>
              <a:buFont typeface="Calibri"/>
              <a:buAutoNum type="arabicPeriod"/>
            </a:pPr>
            <a:r>
              <a:rPr lang="en-GB"/>
              <a:t>Have there been any accidents in the factory? What types? Why did they occur? (Discuss different types of accidents. Reference immediate personal injury; but it doesn’t always need to be an accident that causes injury or ill-health. It could be back problems caused by repeated lifting; repetitive strain injuries or muscular-skeletal disorders due to repetitive work or poor ergonomics.</a:t>
            </a:r>
            <a:br>
              <a:rPr lang="en-GB"/>
            </a:br>
            <a:r>
              <a:rPr lang="en-GB"/>
              <a:t>Ask if they see long-term injuries as deliberate or ‘accidental’?</a:t>
            </a:r>
            <a:br>
              <a:rPr lang="en-GB"/>
            </a:br>
            <a:r>
              <a:rPr lang="en-GB"/>
              <a:t>Remember, there is no fundamental difference between exposure to a chemical with immediate effects and one where the effects are delayed – perhaps for many years – both are a result of exposure.   </a:t>
            </a:r>
            <a:endParaRPr/>
          </a:p>
          <a:p>
            <a:pPr indent="0" lvl="0" marL="0" rtl="0" algn="l">
              <a:spcBef>
                <a:spcPts val="0"/>
              </a:spcBef>
              <a:spcAft>
                <a:spcPts val="0"/>
              </a:spcAft>
              <a:buNone/>
            </a:pPr>
            <a:r>
              <a:rPr lang="en-GB"/>
              <a:t>      Ask trainees to think about the everyday actions they take – seatbelts in the car; PPE in sports, measures around fire in the home etc.</a:t>
            </a:r>
            <a:br>
              <a:rPr lang="en-GB"/>
            </a:br>
            <a:r>
              <a:rPr lang="en-GB"/>
              <a:t>      As we shall see later, there is a relationship between incidents &amp; accidents and we need to be proactive about H&amp;S rather than just reacting to accidents or causes of ill-health. </a:t>
            </a:r>
            <a:endParaRPr/>
          </a:p>
        </p:txBody>
      </p:sp>
      <p:sp>
        <p:nvSpPr>
          <p:cNvPr id="298" name="Google Shape;2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Self-explanatory slide.</a:t>
            </a:r>
            <a:endParaRPr/>
          </a:p>
          <a:p>
            <a:pPr indent="0" lvl="0" marL="0" rtl="0" algn="l">
              <a:spcBef>
                <a:spcPts val="0"/>
              </a:spcBef>
              <a:spcAft>
                <a:spcPts val="0"/>
              </a:spcAft>
              <a:buNone/>
            </a:pPr>
            <a:r>
              <a:rPr lang="en-GB"/>
              <a:t>Briefly, read out first 2 boxes but only highlight 3 of the last (Blue box).</a:t>
            </a:r>
            <a:br>
              <a:rPr lang="en-GB"/>
            </a:br>
            <a:r>
              <a:rPr lang="en-GB"/>
              <a:t>Emphasise Managers &amp; Supervisors role is critical in terms of leadership (they are role models) and so behaviour important; communications; worker consultation and standards-setting etc.</a:t>
            </a:r>
            <a:endParaRPr/>
          </a:p>
          <a:p>
            <a:pPr indent="0" lvl="0" marL="0" rtl="0" algn="l">
              <a:spcBef>
                <a:spcPts val="0"/>
              </a:spcBef>
              <a:spcAft>
                <a:spcPts val="0"/>
              </a:spcAft>
              <a:buNone/>
            </a:pPr>
            <a:r>
              <a:rPr lang="en-GB"/>
              <a:t>It will help benefit course if they can share their knowledge &amp; experience.   </a:t>
            </a:r>
            <a:endParaRPr/>
          </a:p>
        </p:txBody>
      </p:sp>
      <p:sp>
        <p:nvSpPr>
          <p:cNvPr id="306" name="Google Shape;30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9:notes"/>
          <p:cNvSpPr txBox="1"/>
          <p:nvPr>
            <p:ph idx="1" type="body"/>
          </p:nvPr>
        </p:nvSpPr>
        <p:spPr>
          <a:xfrm>
            <a:off x="685800" y="4400550"/>
            <a:ext cx="5486400" cy="395023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a:solidFill>
                  <a:srgbClr val="5F6364"/>
                </a:solidFill>
                <a:latin typeface="Inter"/>
                <a:ea typeface="Inter"/>
                <a:cs typeface="Inter"/>
                <a:sym typeface="Inter"/>
              </a:rPr>
              <a:t>As Managers &amp; Supervisors you need knowledge and skills to carry  out your role. </a:t>
            </a:r>
            <a:br>
              <a:rPr b="0" i="0" lang="en-GB">
                <a:solidFill>
                  <a:srgbClr val="5F6364"/>
                </a:solidFill>
                <a:latin typeface="Inter"/>
                <a:ea typeface="Inter"/>
                <a:cs typeface="Inter"/>
                <a:sym typeface="Inter"/>
              </a:rPr>
            </a:br>
            <a:r>
              <a:rPr b="0" i="0" lang="en-GB">
                <a:solidFill>
                  <a:srgbClr val="5F6364"/>
                </a:solidFill>
                <a:latin typeface="Inter"/>
                <a:ea typeface="Inter"/>
                <a:cs typeface="Inter"/>
                <a:sym typeface="Inter"/>
              </a:rPr>
              <a:t>This is activity is just a bit of an ice-breaker to test the local knowledge of trainees (more so Supervisors).</a:t>
            </a:r>
            <a:br>
              <a:rPr b="0" i="0" lang="en-GB">
                <a:solidFill>
                  <a:srgbClr val="5F6364"/>
                </a:solidFill>
                <a:latin typeface="Inter"/>
                <a:ea typeface="Inter"/>
                <a:cs typeface="Inter"/>
                <a:sym typeface="Inter"/>
              </a:rPr>
            </a:br>
            <a:r>
              <a:rPr b="0" i="0" lang="en-GB">
                <a:solidFill>
                  <a:srgbClr val="5F6364"/>
                </a:solidFill>
                <a:latin typeface="Inter"/>
                <a:ea typeface="Inter"/>
                <a:cs typeface="Inter"/>
                <a:sym typeface="Inter"/>
              </a:rPr>
              <a:t>Trainees should know the answers to most of the questions. If they don’t know the answers to Q: 1, 2, 4, 5, &amp; 6 their peers or Managers should be able to tell them or they  should find out immediately after the course.</a:t>
            </a:r>
            <a:endParaRPr/>
          </a:p>
          <a:p>
            <a:pPr indent="0" lvl="0" marL="0" rtl="0" algn="l">
              <a:spcBef>
                <a:spcPts val="0"/>
              </a:spcBef>
              <a:spcAft>
                <a:spcPts val="0"/>
              </a:spcAft>
              <a:buNone/>
            </a:pPr>
            <a:r>
              <a:rPr b="0" i="0" lang="en-GB">
                <a:solidFill>
                  <a:srgbClr val="5F6364"/>
                </a:solidFill>
                <a:latin typeface="Inter"/>
                <a:ea typeface="Inter"/>
                <a:cs typeface="Inter"/>
                <a:sym typeface="Inter"/>
              </a:rPr>
              <a:t>Q3: Mainly covered by The Bangladesh Employment Act 2006  (Especially Chapters 5- Ch8). Amended </a:t>
            </a:r>
            <a:r>
              <a:rPr b="0" i="0" lang="en-GB" sz="1800" u="none" strike="noStrike">
                <a:solidFill>
                  <a:schemeClr val="dk1"/>
                </a:solidFill>
                <a:latin typeface="Arial"/>
                <a:ea typeface="Arial"/>
                <a:cs typeface="Arial"/>
                <a:sym typeface="Arial"/>
              </a:rPr>
              <a:t>Bangladesh Labour (Amendment) Act, 2013 (Act No. 30 of 2013). </a:t>
            </a:r>
            <a:br>
              <a:rPr b="0" i="0" lang="en-GB" sz="1800" u="none" strike="noStrike">
                <a:solidFill>
                  <a:schemeClr val="dk1"/>
                </a:solidFill>
                <a:latin typeface="Arial"/>
                <a:ea typeface="Arial"/>
                <a:cs typeface="Arial"/>
                <a:sym typeface="Arial"/>
              </a:rPr>
            </a:br>
            <a:r>
              <a:rPr b="0" i="0" lang="en-GB" sz="2800">
                <a:solidFill>
                  <a:srgbClr val="222222"/>
                </a:solidFill>
                <a:latin typeface="arial"/>
                <a:ea typeface="arial"/>
                <a:cs typeface="arial"/>
                <a:sym typeface="arial"/>
              </a:rPr>
              <a:t>There are a number of other laws and regulations which also have some provisions related to occupational health and safety </a:t>
            </a:r>
            <a:r>
              <a:rPr b="0" i="0" lang="en-GB" sz="1800" u="none" strike="noStrike">
                <a:solidFill>
                  <a:schemeClr val="dk1"/>
                </a:solidFill>
                <a:latin typeface="Arial"/>
                <a:ea typeface="Arial"/>
                <a:cs typeface="Arial"/>
                <a:sym typeface="Arial"/>
              </a:rPr>
              <a:t>and also see other specialist legislation e.g Mines &amp; Docks. </a:t>
            </a:r>
            <a:endParaRPr b="0" i="0">
              <a:solidFill>
                <a:schemeClr val="dk1"/>
              </a:solidFill>
              <a:latin typeface="Inter"/>
              <a:ea typeface="Inter"/>
              <a:cs typeface="Inter"/>
              <a:sym typeface="Inter"/>
            </a:endParaRPr>
          </a:p>
          <a:p>
            <a:pPr indent="0" lvl="0" marL="0" rtl="0" algn="l">
              <a:spcBef>
                <a:spcPts val="0"/>
              </a:spcBef>
              <a:spcAft>
                <a:spcPts val="0"/>
              </a:spcAft>
              <a:buNone/>
            </a:pPr>
            <a:r>
              <a:rPr b="0" i="0" lang="en-GB">
                <a:solidFill>
                  <a:srgbClr val="5F6364"/>
                </a:solidFill>
                <a:latin typeface="Inter"/>
                <a:ea typeface="Inter"/>
                <a:cs typeface="Inter"/>
                <a:sym typeface="Inter"/>
              </a:rPr>
              <a:t>Q7 – if they have been trained great! If not, why not and do they think they should be trained? If they don’t carry out Insp/Acc Investigation then who does? </a:t>
            </a:r>
            <a:endParaRPr/>
          </a:p>
          <a:p>
            <a:pPr indent="0" lvl="0" marL="0" rtl="0" algn="l">
              <a:spcBef>
                <a:spcPts val="0"/>
              </a:spcBef>
              <a:spcAft>
                <a:spcPts val="0"/>
              </a:spcAft>
              <a:buNone/>
            </a:pPr>
            <a:r>
              <a:rPr b="0" i="0" lang="en-GB">
                <a:solidFill>
                  <a:srgbClr val="5F6364"/>
                </a:solidFill>
                <a:latin typeface="Inter"/>
                <a:ea typeface="Inter"/>
                <a:cs typeface="Inter"/>
                <a:sym typeface="Inter"/>
              </a:rPr>
              <a:t>Stress that their knowledge, opinions and attitude towards H&amp;S are important because if we don’t adopt the right approach the outcomes can be tragic for all involved. </a:t>
            </a:r>
            <a:br>
              <a:rPr b="0" i="0" lang="en-GB">
                <a:solidFill>
                  <a:srgbClr val="5F6364"/>
                </a:solidFill>
                <a:latin typeface="Inter"/>
                <a:ea typeface="Inter"/>
                <a:cs typeface="Inter"/>
                <a:sym typeface="Inter"/>
              </a:rPr>
            </a:br>
            <a:r>
              <a:rPr b="0" i="0" lang="en-GB">
                <a:solidFill>
                  <a:srgbClr val="5F6364"/>
                </a:solidFill>
                <a:latin typeface="Inter"/>
                <a:ea typeface="Inter"/>
                <a:cs typeface="Inter"/>
                <a:sym typeface="Inter"/>
              </a:rPr>
              <a:t>For example, reflect on these figures below make following points:</a:t>
            </a:r>
            <a:endParaRPr/>
          </a:p>
          <a:p>
            <a:pPr indent="0" lvl="0" marL="0" rtl="0" algn="l">
              <a:spcBef>
                <a:spcPts val="0"/>
              </a:spcBef>
              <a:spcAft>
                <a:spcPts val="0"/>
              </a:spcAft>
              <a:buNone/>
            </a:pPr>
            <a:r>
              <a:t/>
            </a:r>
            <a:endParaRPr>
              <a:solidFill>
                <a:srgbClr val="5F6364"/>
              </a:solidFill>
              <a:latin typeface="Inter"/>
              <a:ea typeface="Inter"/>
              <a:cs typeface="Inter"/>
              <a:sym typeface="Inter"/>
            </a:endParaRPr>
          </a:p>
          <a:p>
            <a:pPr indent="0" lvl="0" marL="0" rtl="0" algn="l">
              <a:spcBef>
                <a:spcPts val="0"/>
              </a:spcBef>
              <a:spcAft>
                <a:spcPts val="0"/>
              </a:spcAft>
              <a:buNone/>
            </a:pPr>
            <a:r>
              <a:rPr b="1" lang="en-GB">
                <a:solidFill>
                  <a:srgbClr val="5F6364"/>
                </a:solidFill>
                <a:latin typeface="Inter"/>
                <a:ea typeface="Inter"/>
                <a:cs typeface="Inter"/>
                <a:sym typeface="Inter"/>
              </a:rPr>
              <a:t>DEATHS</a:t>
            </a:r>
            <a:endParaRPr/>
          </a:p>
          <a:p>
            <a:pPr indent="0" lvl="0" marL="0" rtl="0" algn="l">
              <a:spcBef>
                <a:spcPts val="0"/>
              </a:spcBef>
              <a:spcAft>
                <a:spcPts val="0"/>
              </a:spcAft>
              <a:buNone/>
            </a:pPr>
            <a:r>
              <a:rPr b="0" i="0" lang="en-GB">
                <a:solidFill>
                  <a:srgbClr val="5F6364"/>
                </a:solidFill>
                <a:latin typeface="Inter"/>
                <a:ea typeface="Inter"/>
                <a:cs typeface="Inter"/>
                <a:sym typeface="Inter"/>
              </a:rPr>
              <a:t>In Bangladesh, nearly </a:t>
            </a:r>
            <a:r>
              <a:rPr b="1" i="0" lang="en-GB">
                <a:solidFill>
                  <a:srgbClr val="5F6364"/>
                </a:solidFill>
                <a:latin typeface="Inter"/>
                <a:ea typeface="Inter"/>
                <a:cs typeface="Inter"/>
                <a:sym typeface="Inter"/>
              </a:rPr>
              <a:t>1,000</a:t>
            </a:r>
            <a:r>
              <a:rPr b="0" i="0" lang="en-GB">
                <a:solidFill>
                  <a:srgbClr val="5F6364"/>
                </a:solidFill>
                <a:latin typeface="Inter"/>
                <a:ea typeface="Inter"/>
                <a:cs typeface="Inter"/>
                <a:sym typeface="Inter"/>
              </a:rPr>
              <a:t> people every year are killed at work.</a:t>
            </a:r>
            <a:endParaRPr/>
          </a:p>
          <a:p>
            <a:pPr indent="0" lvl="0" marL="0" rtl="0" algn="l">
              <a:spcBef>
                <a:spcPts val="0"/>
              </a:spcBef>
              <a:spcAft>
                <a:spcPts val="0"/>
              </a:spcAft>
              <a:buNone/>
            </a:pPr>
            <a:r>
              <a:t/>
            </a:r>
            <a:endParaRPr b="0" i="0">
              <a:solidFill>
                <a:srgbClr val="4B4E4F"/>
              </a:solidFill>
              <a:latin typeface="Oswald"/>
              <a:ea typeface="Oswald"/>
              <a:cs typeface="Oswald"/>
              <a:sym typeface="Oswald"/>
            </a:endParaRPr>
          </a:p>
          <a:p>
            <a:pPr indent="0" lvl="0" marL="0" rtl="0" algn="l">
              <a:spcBef>
                <a:spcPts val="0"/>
              </a:spcBef>
              <a:spcAft>
                <a:spcPts val="0"/>
              </a:spcAft>
              <a:buNone/>
            </a:pPr>
            <a:r>
              <a:rPr b="1" lang="en-GB">
                <a:solidFill>
                  <a:srgbClr val="4B4E4F"/>
                </a:solidFill>
                <a:latin typeface="Oswald"/>
                <a:ea typeface="Oswald"/>
                <a:cs typeface="Oswald"/>
                <a:sym typeface="Oswald"/>
              </a:rPr>
              <a:t>WORK-RELATED NJURIES &amp; DISEASES </a:t>
            </a:r>
            <a:r>
              <a:rPr lang="en-GB">
                <a:solidFill>
                  <a:srgbClr val="4B4E4F"/>
                </a:solidFill>
                <a:latin typeface="Oswald"/>
                <a:ea typeface="Oswald"/>
                <a:cs typeface="Oswald"/>
                <a:sym typeface="Oswald"/>
              </a:rPr>
              <a:t> </a:t>
            </a:r>
            <a:endParaRPr b="0" i="0">
              <a:solidFill>
                <a:srgbClr val="4B4E4F"/>
              </a:solidFill>
              <a:latin typeface="Oswald"/>
              <a:ea typeface="Oswald"/>
              <a:cs typeface="Oswald"/>
              <a:sym typeface="Oswald"/>
            </a:endParaRPr>
          </a:p>
          <a:p>
            <a:pPr indent="0" lvl="0" marL="0" rtl="0" algn="l">
              <a:spcBef>
                <a:spcPts val="0"/>
              </a:spcBef>
              <a:spcAft>
                <a:spcPts val="0"/>
              </a:spcAft>
              <a:buNone/>
            </a:pPr>
            <a:r>
              <a:rPr b="0" i="0" lang="en-GB">
                <a:solidFill>
                  <a:srgbClr val="5F6364"/>
                </a:solidFill>
                <a:latin typeface="Inter"/>
                <a:ea typeface="Inter"/>
                <a:cs typeface="Inter"/>
                <a:sym typeface="Inter"/>
              </a:rPr>
              <a:t>Hundreds of thousands of others, die prematurely as a result of work-related injuries and long-term industrial illness/diseases.</a:t>
            </a:r>
            <a:endParaRPr/>
          </a:p>
          <a:p>
            <a:pPr indent="0" lvl="0" marL="0" rtl="0" algn="l">
              <a:spcBef>
                <a:spcPts val="0"/>
              </a:spcBef>
              <a:spcAft>
                <a:spcPts val="0"/>
              </a:spcAft>
              <a:buNone/>
            </a:pPr>
            <a:r>
              <a:t/>
            </a:r>
            <a:endParaRPr>
              <a:solidFill>
                <a:srgbClr val="5F6364"/>
              </a:solidFill>
              <a:latin typeface="Inter"/>
              <a:ea typeface="Inter"/>
              <a:cs typeface="Inter"/>
              <a:sym typeface="Inter"/>
            </a:endParaRPr>
          </a:p>
          <a:p>
            <a:pPr indent="0" lvl="0" marL="0" rtl="0" algn="l">
              <a:spcBef>
                <a:spcPts val="0"/>
              </a:spcBef>
              <a:spcAft>
                <a:spcPts val="0"/>
              </a:spcAft>
              <a:buNone/>
            </a:pPr>
            <a:r>
              <a:rPr b="1" i="0" lang="en-GB">
                <a:solidFill>
                  <a:srgbClr val="4B4E4F"/>
                </a:solidFill>
                <a:latin typeface="Oswald"/>
                <a:ea typeface="Oswald"/>
                <a:cs typeface="Oswald"/>
                <a:sym typeface="Oswald"/>
              </a:rPr>
              <a:t>EXCEPTIONAL CIRCUMSTANCES?</a:t>
            </a:r>
            <a:r>
              <a:rPr b="0" i="0" lang="en-GB">
                <a:solidFill>
                  <a:srgbClr val="4B4E4F"/>
                </a:solidFill>
                <a:latin typeface="Oswald"/>
                <a:ea typeface="Oswald"/>
                <a:cs typeface="Oswald"/>
                <a:sym typeface="Oswald"/>
              </a:rPr>
              <a:t> </a:t>
            </a:r>
            <a:r>
              <a:rPr b="1" i="0" lang="en-GB">
                <a:solidFill>
                  <a:srgbClr val="4B4E4F"/>
                </a:solidFill>
                <a:latin typeface="Oswald"/>
                <a:ea typeface="Oswald"/>
                <a:cs typeface="Oswald"/>
                <a:sym typeface="Oswald"/>
              </a:rPr>
              <a:t>It will never happen to me!</a:t>
            </a:r>
            <a:endParaRPr/>
          </a:p>
          <a:p>
            <a:pPr indent="0" lvl="0" marL="0" rtl="0" algn="l">
              <a:spcBef>
                <a:spcPts val="0"/>
              </a:spcBef>
              <a:spcAft>
                <a:spcPts val="0"/>
              </a:spcAft>
              <a:buNone/>
            </a:pPr>
            <a:r>
              <a:rPr b="0" i="0" lang="en-GB">
                <a:solidFill>
                  <a:srgbClr val="5F6364"/>
                </a:solidFill>
                <a:latin typeface="Inter"/>
                <a:ea typeface="Inter"/>
                <a:cs typeface="Inter"/>
                <a:sym typeface="Inter"/>
              </a:rPr>
              <a:t>It is important </a:t>
            </a:r>
            <a:r>
              <a:rPr b="1" i="0" lang="en-GB" u="sng">
                <a:solidFill>
                  <a:srgbClr val="5F6364"/>
                </a:solidFill>
                <a:latin typeface="Inter"/>
                <a:ea typeface="Inter"/>
                <a:cs typeface="Inter"/>
                <a:sym typeface="Inter"/>
              </a:rPr>
              <a:t>not</a:t>
            </a:r>
            <a:r>
              <a:rPr b="0" i="0" lang="en-GB">
                <a:solidFill>
                  <a:srgbClr val="5F6364"/>
                </a:solidFill>
                <a:latin typeface="Inter"/>
                <a:ea typeface="Inter"/>
                <a:cs typeface="Inter"/>
                <a:sym typeface="Inter"/>
              </a:rPr>
              <a:t> to think of death, injury and ill health statistics as just figures – these numbers are real people.</a:t>
            </a:r>
            <a:br>
              <a:rPr b="0" i="0" lang="en-GB">
                <a:solidFill>
                  <a:srgbClr val="5F6364"/>
                </a:solidFill>
                <a:latin typeface="Inter"/>
                <a:ea typeface="Inter"/>
                <a:cs typeface="Inter"/>
                <a:sym typeface="Inter"/>
              </a:rPr>
            </a:br>
            <a:r>
              <a:rPr b="0" i="0" lang="en-GB">
                <a:solidFill>
                  <a:srgbClr val="5F6364"/>
                </a:solidFill>
                <a:latin typeface="Inter"/>
                <a:ea typeface="Inter"/>
                <a:cs typeface="Inter"/>
                <a:sym typeface="Inter"/>
              </a:rPr>
              <a:t>They don’t happen in highly unusual or exceptional circumstances, they happen </a:t>
            </a:r>
            <a:r>
              <a:rPr b="1" i="0" lang="en-GB" u="sng">
                <a:solidFill>
                  <a:srgbClr val="5F6364"/>
                </a:solidFill>
                <a:latin typeface="Inter"/>
                <a:ea typeface="Inter"/>
                <a:cs typeface="Inter"/>
                <a:sym typeface="Inter"/>
              </a:rPr>
              <a:t>everyday</a:t>
            </a:r>
            <a:r>
              <a:rPr b="0" i="0" lang="en-GB">
                <a:solidFill>
                  <a:srgbClr val="5F6364"/>
                </a:solidFill>
                <a:latin typeface="Inter"/>
                <a:ea typeface="Inter"/>
                <a:cs typeface="Inter"/>
                <a:sym typeface="Inter"/>
              </a:rPr>
              <a:t> to people like </a:t>
            </a:r>
            <a:r>
              <a:rPr b="1" i="0" lang="en-GB" u="sng">
                <a:solidFill>
                  <a:srgbClr val="5F6364"/>
                </a:solidFill>
                <a:latin typeface="Inter"/>
                <a:ea typeface="Inter"/>
                <a:cs typeface="Inter"/>
                <a:sym typeface="Inter"/>
              </a:rPr>
              <a:t>you and your work colleagues </a:t>
            </a:r>
            <a:r>
              <a:rPr b="0" i="0" lang="en-GB">
                <a:solidFill>
                  <a:srgbClr val="5F6364"/>
                </a:solidFill>
                <a:latin typeface="Inter"/>
                <a:ea typeface="Inter"/>
                <a:cs typeface="Inter"/>
                <a:sym typeface="Inter"/>
              </a:rPr>
              <a:t>and in workplaces across Bangladesh.</a:t>
            </a:r>
            <a:br>
              <a:rPr b="0" i="0" lang="en-GB">
                <a:solidFill>
                  <a:srgbClr val="5F6364"/>
                </a:solidFill>
                <a:latin typeface="Inter"/>
                <a:ea typeface="Inter"/>
                <a:cs typeface="Inter"/>
                <a:sym typeface="Inter"/>
              </a:rPr>
            </a:br>
            <a:r>
              <a:rPr b="0" i="0" lang="en-GB">
                <a:solidFill>
                  <a:srgbClr val="5F6364"/>
                </a:solidFill>
                <a:latin typeface="Inter"/>
                <a:ea typeface="Inter"/>
                <a:cs typeface="Inter"/>
                <a:sym typeface="Inter"/>
              </a:rPr>
              <a:t>Have there been any accidents in your workplace? If so, what were the main causes?</a:t>
            </a:r>
            <a:endParaRPr/>
          </a:p>
          <a:p>
            <a:pPr indent="0" lvl="0" marL="0" rtl="0" algn="l">
              <a:spcBef>
                <a:spcPts val="0"/>
              </a:spcBef>
              <a:spcAft>
                <a:spcPts val="0"/>
              </a:spcAft>
              <a:buNone/>
            </a:pPr>
            <a:r>
              <a:rPr b="0" i="0" lang="en-GB">
                <a:solidFill>
                  <a:srgbClr val="5F6364"/>
                </a:solidFill>
                <a:latin typeface="Inter"/>
                <a:ea typeface="Inter"/>
                <a:cs typeface="Inter"/>
                <a:sym typeface="Inter"/>
              </a:rPr>
              <a:t>By improving OHS standards, many of these incidents can be avoided.  </a:t>
            </a:r>
            <a:endParaRPr/>
          </a:p>
          <a:p>
            <a:pPr indent="0" lvl="0" marL="0" rtl="0" algn="l">
              <a:spcBef>
                <a:spcPts val="0"/>
              </a:spcBef>
              <a:spcAft>
                <a:spcPts val="0"/>
              </a:spcAft>
              <a:buNone/>
            </a:pPr>
            <a:r>
              <a:rPr b="0" i="0" lang="en-GB">
                <a:solidFill>
                  <a:srgbClr val="5F6364"/>
                </a:solidFill>
                <a:latin typeface="Inter"/>
                <a:ea typeface="Inter"/>
                <a:cs typeface="Inter"/>
                <a:sym typeface="Inter"/>
              </a:rPr>
              <a:t>Also refer to resource: </a:t>
            </a:r>
            <a:r>
              <a:rPr lang="en-GB"/>
              <a:t>MANAGING HEALTH &amp; SAFETY IN THE WORKPLACE (Department of Inspections for Factories and Establishments (DIFE) Ministry of Labour and Employment)</a:t>
            </a:r>
            <a:endParaRPr b="0" i="0">
              <a:solidFill>
                <a:srgbClr val="5F6364"/>
              </a:solidFill>
              <a:latin typeface="Inter"/>
              <a:ea typeface="Inter"/>
              <a:cs typeface="Inter"/>
              <a:sym typeface="Inter"/>
            </a:endParaRPr>
          </a:p>
          <a:p>
            <a:pPr indent="0" lvl="0" marL="0" rtl="0" algn="l">
              <a:spcBef>
                <a:spcPts val="0"/>
              </a:spcBef>
              <a:spcAft>
                <a:spcPts val="0"/>
              </a:spcAft>
              <a:buNone/>
            </a:pPr>
            <a:r>
              <a:rPr b="0" i="0" lang="en-GB" sz="1200" u="none" strike="noStrike">
                <a:solidFill>
                  <a:srgbClr val="00B0F0"/>
                </a:solidFill>
                <a:latin typeface="Arial"/>
                <a:ea typeface="Arial"/>
                <a:cs typeface="Arial"/>
                <a:sym typeface="Arial"/>
              </a:rPr>
              <a:t>https://dife.portal.gov.bd/sites/default/files/files/dife.portal.gov.bd/publications/00084045_2bb2_4159_861b_1cc488c45881/5%20Managing%20Health%20and%20Safety%20in%20the%20work%20place_%20English%20V9.pdf</a:t>
            </a:r>
            <a:endParaRPr/>
          </a:p>
          <a:p>
            <a:pPr indent="0" lvl="0" marL="0" rtl="0" algn="l">
              <a:spcBef>
                <a:spcPts val="0"/>
              </a:spcBef>
              <a:spcAft>
                <a:spcPts val="0"/>
              </a:spcAft>
              <a:buNone/>
            </a:pPr>
            <a:r>
              <a:rPr b="0" i="0" lang="en-GB" sz="1200" u="none" strike="noStrike">
                <a:solidFill>
                  <a:schemeClr val="dk1"/>
                </a:solidFill>
                <a:latin typeface="Arial"/>
                <a:ea typeface="Arial"/>
                <a:cs typeface="Arial"/>
                <a:sym typeface="Arial"/>
              </a:rPr>
              <a:t>Inset Bangla link here:</a:t>
            </a:r>
            <a:endParaRPr/>
          </a:p>
          <a:p>
            <a:pPr indent="0" lvl="0" marL="0" rtl="0" algn="l">
              <a:spcBef>
                <a:spcPts val="0"/>
              </a:spcBef>
              <a:spcAft>
                <a:spcPts val="0"/>
              </a:spcAft>
              <a:buNone/>
            </a:pPr>
            <a:r>
              <a:t/>
            </a:r>
            <a:endParaRPr b="0" i="0">
              <a:solidFill>
                <a:srgbClr val="5F6364"/>
              </a:solidFill>
              <a:latin typeface="Inter"/>
              <a:ea typeface="Inter"/>
              <a:cs typeface="Inter"/>
              <a:sym typeface="Inter"/>
            </a:endParaRPr>
          </a:p>
          <a:p>
            <a:pPr indent="0" lvl="0" marL="0" rtl="0" algn="l">
              <a:spcBef>
                <a:spcPts val="0"/>
              </a:spcBef>
              <a:spcAft>
                <a:spcPts val="0"/>
              </a:spcAft>
              <a:buNone/>
            </a:pPr>
            <a:r>
              <a:t/>
            </a:r>
            <a:endParaRPr/>
          </a:p>
        </p:txBody>
      </p:sp>
      <p:sp>
        <p:nvSpPr>
          <p:cNvPr id="315" name="Google Shape;31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type="title">
  <p:cSld name="TITLE">
    <p:spTree>
      <p:nvGrpSpPr>
        <p:cNvPr id="102" name="Shape 102"/>
        <p:cNvGrpSpPr/>
        <p:nvPr/>
      </p:nvGrpSpPr>
      <p:grpSpPr>
        <a:xfrm>
          <a:off x="0" y="0"/>
          <a:ext cx="0" cy="0"/>
          <a:chOff x="0" y="0"/>
          <a:chExt cx="0" cy="0"/>
        </a:xfrm>
      </p:grpSpPr>
      <p:cxnSp>
        <p:nvCxnSpPr>
          <p:cNvPr id="103" name="Google Shape;103;p33"/>
          <p:cNvCxnSpPr/>
          <p:nvPr/>
        </p:nvCxnSpPr>
        <p:spPr>
          <a:xfrm>
            <a:off x="-404" y="3429000"/>
            <a:ext cx="12192807" cy="0"/>
          </a:xfrm>
          <a:prstGeom prst="straightConnector1">
            <a:avLst/>
          </a:prstGeom>
          <a:noFill/>
          <a:ln cap="flat" cmpd="sng" w="88900">
            <a:solidFill>
              <a:srgbClr val="9E173A"/>
            </a:solidFill>
            <a:prstDash val="solid"/>
            <a:miter lim="400000"/>
            <a:headEnd len="sm" w="sm" type="none"/>
            <a:tailEnd len="sm" w="sm" type="none"/>
          </a:ln>
        </p:spPr>
      </p:cxnSp>
      <p:sp>
        <p:nvSpPr>
          <p:cNvPr id="104" name="Google Shape;104;p33"/>
          <p:cNvSpPr/>
          <p:nvPr>
            <p:ph idx="2" type="pic"/>
          </p:nvPr>
        </p:nvSpPr>
        <p:spPr>
          <a:xfrm>
            <a:off x="-893" y="3447796"/>
            <a:ext cx="12193721" cy="341991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05" name="Google Shape;105;p33"/>
          <p:cNvSpPr txBox="1"/>
          <p:nvPr>
            <p:ph type="title"/>
          </p:nvPr>
        </p:nvSpPr>
        <p:spPr>
          <a:xfrm>
            <a:off x="755487" y="1328472"/>
            <a:ext cx="7358063" cy="1387066"/>
          </a:xfrm>
          <a:prstGeom prst="rect">
            <a:avLst/>
          </a:prstGeom>
          <a:noFill/>
          <a:ln>
            <a:noFill/>
          </a:ln>
        </p:spPr>
        <p:txBody>
          <a:bodyPr anchorCtr="0" anchor="b" bIns="71425" lIns="71425" spcFirstLastPara="1" rIns="71425" wrap="square" tIns="71425">
            <a:normAutofit/>
          </a:bodyPr>
          <a:lstStyle>
            <a:lvl1pPr lvl="0" algn="l">
              <a:lnSpc>
                <a:spcPct val="100000"/>
              </a:lnSpc>
              <a:spcBef>
                <a:spcPts val="600"/>
              </a:spcBef>
              <a:spcAft>
                <a:spcPts val="0"/>
              </a:spcAft>
              <a:buClr>
                <a:srgbClr val="8B032C"/>
              </a:buClr>
              <a:buSzPts val="1800"/>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06" name="Google Shape;106;p33"/>
          <p:cNvSpPr txBox="1"/>
          <p:nvPr>
            <p:ph idx="1" type="body"/>
          </p:nvPr>
        </p:nvSpPr>
        <p:spPr>
          <a:xfrm>
            <a:off x="755487" y="749736"/>
            <a:ext cx="7358063" cy="644531"/>
          </a:xfrm>
          <a:prstGeom prst="rect">
            <a:avLst/>
          </a:prstGeom>
          <a:noFill/>
          <a:ln>
            <a:noFill/>
          </a:ln>
        </p:spPr>
        <p:txBody>
          <a:bodyPr anchorCtr="0" anchor="t" bIns="71425" lIns="71425" spcFirstLastPara="1" rIns="71425" wrap="square" tIns="71425">
            <a:normAutofit/>
          </a:bodyPr>
          <a:lstStyle>
            <a:lvl1pPr indent="-228600" lvl="0" marL="457200" algn="l">
              <a:lnSpc>
                <a:spcPct val="100000"/>
              </a:lnSpc>
              <a:spcBef>
                <a:spcPts val="600"/>
              </a:spcBef>
              <a:spcAft>
                <a:spcPts val="0"/>
              </a:spcAft>
              <a:buClr>
                <a:srgbClr val="8B032C"/>
              </a:buClr>
              <a:buSzPts val="3250"/>
              <a:buFont typeface="Calibri"/>
              <a:buNone/>
              <a:defRPr sz="3250" cap="none">
                <a:solidFill>
                  <a:srgbClr val="8B032C"/>
                </a:solidFill>
              </a:defRPr>
            </a:lvl1pPr>
            <a:lvl2pPr indent="-228600" lvl="1" marL="914400" algn="l">
              <a:lnSpc>
                <a:spcPct val="100000"/>
              </a:lnSpc>
              <a:spcBef>
                <a:spcPts val="600"/>
              </a:spcBef>
              <a:spcAft>
                <a:spcPts val="0"/>
              </a:spcAft>
              <a:buClr>
                <a:srgbClr val="8B032C"/>
              </a:buClr>
              <a:buSzPts val="3250"/>
              <a:buFont typeface="Calibri"/>
              <a:buNone/>
              <a:defRPr sz="3250" cap="none">
                <a:solidFill>
                  <a:srgbClr val="8B032C"/>
                </a:solidFill>
              </a:defRPr>
            </a:lvl2pPr>
            <a:lvl3pPr indent="-228600" lvl="2" marL="1371600" algn="l">
              <a:lnSpc>
                <a:spcPct val="100000"/>
              </a:lnSpc>
              <a:spcBef>
                <a:spcPts val="600"/>
              </a:spcBef>
              <a:spcAft>
                <a:spcPts val="0"/>
              </a:spcAft>
              <a:buClr>
                <a:srgbClr val="8B032C"/>
              </a:buClr>
              <a:buSzPts val="3250"/>
              <a:buFont typeface="Calibri"/>
              <a:buNone/>
              <a:defRPr sz="3250" cap="none">
                <a:solidFill>
                  <a:srgbClr val="8B032C"/>
                </a:solidFill>
              </a:defRPr>
            </a:lvl3pPr>
            <a:lvl4pPr indent="-228600" lvl="3" marL="1828800" algn="l">
              <a:lnSpc>
                <a:spcPct val="100000"/>
              </a:lnSpc>
              <a:spcBef>
                <a:spcPts val="600"/>
              </a:spcBef>
              <a:spcAft>
                <a:spcPts val="0"/>
              </a:spcAft>
              <a:buClr>
                <a:srgbClr val="8B032C"/>
              </a:buClr>
              <a:buSzPts val="3250"/>
              <a:buFont typeface="Calibri"/>
              <a:buNone/>
              <a:defRPr sz="3250" cap="none">
                <a:solidFill>
                  <a:srgbClr val="8B032C"/>
                </a:solidFill>
              </a:defRPr>
            </a:lvl4pPr>
            <a:lvl5pPr indent="-228600" lvl="4" marL="2286000" algn="l">
              <a:lnSpc>
                <a:spcPct val="100000"/>
              </a:lnSpc>
              <a:spcBef>
                <a:spcPts val="600"/>
              </a:spcBef>
              <a:spcAft>
                <a:spcPts val="0"/>
              </a:spcAft>
              <a:buClr>
                <a:srgbClr val="8B032C"/>
              </a:buClr>
              <a:buSzPts val="3250"/>
              <a:buFont typeface="Calibri"/>
              <a:buNone/>
              <a:defRPr sz="3250" cap="none">
                <a:solidFill>
                  <a:srgbClr val="8B032C"/>
                </a:solidFill>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pic>
        <p:nvPicPr>
          <p:cNvPr descr="A close up of a sign&#10;&#10;Description automatically generated" id="107" name="Google Shape;107;p33"/>
          <p:cNvPicPr preferRelativeResize="0"/>
          <p:nvPr/>
        </p:nvPicPr>
        <p:blipFill rotWithShape="1">
          <a:blip r:embed="rId2">
            <a:alphaModFix/>
          </a:blip>
          <a:srcRect b="0" l="0" r="0" t="0"/>
          <a:stretch/>
        </p:blipFill>
        <p:spPr>
          <a:xfrm>
            <a:off x="8628135" y="1944012"/>
            <a:ext cx="2957513" cy="771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p:cSld name="Text and image">
    <p:spTree>
      <p:nvGrpSpPr>
        <p:cNvPr id="108" name="Shape 108"/>
        <p:cNvGrpSpPr/>
        <p:nvPr/>
      </p:nvGrpSpPr>
      <p:grpSpPr>
        <a:xfrm>
          <a:off x="0" y="0"/>
          <a:ext cx="0" cy="0"/>
          <a:chOff x="0" y="0"/>
          <a:chExt cx="0" cy="0"/>
        </a:xfrm>
      </p:grpSpPr>
      <p:cxnSp>
        <p:nvCxnSpPr>
          <p:cNvPr id="109" name="Google Shape;109;p45"/>
          <p:cNvCxnSpPr/>
          <p:nvPr/>
        </p:nvCxnSpPr>
        <p:spPr>
          <a:xfrm flipH="1" rot="10800000">
            <a:off x="6096000" y="0"/>
            <a:ext cx="1" cy="6858000"/>
          </a:xfrm>
          <a:prstGeom prst="straightConnector1">
            <a:avLst/>
          </a:prstGeom>
          <a:noFill/>
          <a:ln cap="flat" cmpd="sng" w="88900">
            <a:solidFill>
              <a:srgbClr val="9E173A"/>
            </a:solidFill>
            <a:prstDash val="solid"/>
            <a:miter lim="400000"/>
            <a:headEnd len="sm" w="sm" type="none"/>
            <a:tailEnd len="sm" w="sm" type="none"/>
          </a:ln>
        </p:spPr>
      </p:cxnSp>
      <p:sp>
        <p:nvSpPr>
          <p:cNvPr id="110" name="Google Shape;110;p45"/>
          <p:cNvSpPr/>
          <p:nvPr>
            <p:ph idx="2" type="pic"/>
          </p:nvPr>
        </p:nvSpPr>
        <p:spPr>
          <a:xfrm>
            <a:off x="6113633" y="-4980"/>
            <a:ext cx="6108331" cy="68679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11" name="Google Shape;111;p45"/>
          <p:cNvSpPr txBox="1"/>
          <p:nvPr>
            <p:ph idx="1" type="body"/>
          </p:nvPr>
        </p:nvSpPr>
        <p:spPr>
          <a:xfrm>
            <a:off x="760842" y="2342149"/>
            <a:ext cx="4518519" cy="384047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600"/>
              </a:spcBef>
              <a:spcAft>
                <a:spcPts val="0"/>
              </a:spcAft>
              <a:buClr>
                <a:srgbClr val="F7931E"/>
              </a:buClr>
              <a:buSzPts val="1800"/>
              <a:buChar char="•"/>
              <a:defRPr/>
            </a:lvl1pPr>
            <a:lvl2pPr indent="-342900" lvl="1" marL="914400" algn="l">
              <a:lnSpc>
                <a:spcPct val="100000"/>
              </a:lnSpc>
              <a:spcBef>
                <a:spcPts val="600"/>
              </a:spcBef>
              <a:spcAft>
                <a:spcPts val="0"/>
              </a:spcAft>
              <a:buClr>
                <a:srgbClr val="F7931E"/>
              </a:buClr>
              <a:buSzPts val="1800"/>
              <a:buChar char="–"/>
              <a:defRPr/>
            </a:lvl2pPr>
            <a:lvl3pPr indent="-342900" lvl="2" marL="1371600" algn="l">
              <a:lnSpc>
                <a:spcPct val="100000"/>
              </a:lnSpc>
              <a:spcBef>
                <a:spcPts val="600"/>
              </a:spcBef>
              <a:spcAft>
                <a:spcPts val="0"/>
              </a:spcAft>
              <a:buClr>
                <a:srgbClr val="F7931E"/>
              </a:buClr>
              <a:buSzPts val="1800"/>
              <a:buChar char="•"/>
              <a:defRPr/>
            </a:lvl3pPr>
            <a:lvl4pPr indent="-342900" lvl="3" marL="1828800" algn="l">
              <a:lnSpc>
                <a:spcPct val="100000"/>
              </a:lnSpc>
              <a:spcBef>
                <a:spcPts val="600"/>
              </a:spcBef>
              <a:spcAft>
                <a:spcPts val="0"/>
              </a:spcAft>
              <a:buClr>
                <a:srgbClr val="F7931E"/>
              </a:buClr>
              <a:buSzPts val="1800"/>
              <a:buChar char="–"/>
              <a:defRPr/>
            </a:lvl4pPr>
            <a:lvl5pPr indent="-342900" lvl="4" marL="2286000" algn="l">
              <a:lnSpc>
                <a:spcPct val="100000"/>
              </a:lnSpc>
              <a:spcBef>
                <a:spcPts val="600"/>
              </a:spcBef>
              <a:spcAft>
                <a:spcPts val="0"/>
              </a:spcAft>
              <a:buClr>
                <a:srgbClr val="F7931E"/>
              </a:buClr>
              <a:buSzPts val="1800"/>
              <a:buChar char="»"/>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12" name="Google Shape;112;p45"/>
          <p:cNvSpPr txBox="1"/>
          <p:nvPr>
            <p:ph type="title"/>
          </p:nvPr>
        </p:nvSpPr>
        <p:spPr>
          <a:xfrm>
            <a:off x="760842" y="753243"/>
            <a:ext cx="4518519" cy="1346608"/>
          </a:xfrm>
          <a:prstGeom prst="rect">
            <a:avLst/>
          </a:prstGeom>
          <a:noFill/>
          <a:ln>
            <a:noFill/>
          </a:ln>
        </p:spPr>
        <p:txBody>
          <a:bodyPr anchorCtr="0" anchor="t" bIns="71425" lIns="71425" spcFirstLastPara="1" rIns="71425" wrap="square" tIns="71425">
            <a:normAutofit/>
          </a:bodyPr>
          <a:lstStyle>
            <a:lvl1pPr lvl="0" algn="l">
              <a:lnSpc>
                <a:spcPct val="100000"/>
              </a:lnSpc>
              <a:spcBef>
                <a:spcPts val="600"/>
              </a:spcBef>
              <a:spcAft>
                <a:spcPts val="0"/>
              </a:spcAft>
              <a:buClr>
                <a:srgbClr val="8B032C"/>
              </a:buClr>
              <a:buSzPts val="1800"/>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images" type="tx">
  <p:cSld name="TITLE_AND_BODY">
    <p:spTree>
      <p:nvGrpSpPr>
        <p:cNvPr id="113" name="Shape 113"/>
        <p:cNvGrpSpPr/>
        <p:nvPr/>
      </p:nvGrpSpPr>
      <p:grpSpPr>
        <a:xfrm>
          <a:off x="0" y="0"/>
          <a:ext cx="0" cy="0"/>
          <a:chOff x="0" y="0"/>
          <a:chExt cx="0" cy="0"/>
        </a:xfrm>
      </p:grpSpPr>
      <p:sp>
        <p:nvSpPr>
          <p:cNvPr id="114" name="Google Shape;114;p46"/>
          <p:cNvSpPr txBox="1"/>
          <p:nvPr>
            <p:ph type="title"/>
          </p:nvPr>
        </p:nvSpPr>
        <p:spPr>
          <a:xfrm>
            <a:off x="760842" y="753243"/>
            <a:ext cx="10670316" cy="1346608"/>
          </a:xfrm>
          <a:prstGeom prst="rect">
            <a:avLst/>
          </a:prstGeom>
          <a:noFill/>
          <a:ln>
            <a:noFill/>
          </a:ln>
        </p:spPr>
        <p:txBody>
          <a:bodyPr anchorCtr="0" anchor="t" bIns="71425" lIns="71425" spcFirstLastPara="1" rIns="71425" wrap="square" tIns="71425">
            <a:normAutofit/>
          </a:bodyPr>
          <a:lstStyle>
            <a:lvl1pPr lvl="0" algn="ctr">
              <a:lnSpc>
                <a:spcPct val="100000"/>
              </a:lnSpc>
              <a:spcBef>
                <a:spcPts val="600"/>
              </a:spcBef>
              <a:spcAft>
                <a:spcPts val="0"/>
              </a:spcAft>
              <a:buClr>
                <a:srgbClr val="8B032C"/>
              </a:buClr>
              <a:buSzPts val="4500"/>
              <a:buFont typeface="Calibri"/>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15" name="Google Shape;115;p46"/>
          <p:cNvSpPr txBox="1"/>
          <p:nvPr>
            <p:ph idx="1" type="body"/>
          </p:nvPr>
        </p:nvSpPr>
        <p:spPr>
          <a:xfrm>
            <a:off x="4415990" y="4535839"/>
            <a:ext cx="3360021" cy="1556988"/>
          </a:xfrm>
          <a:prstGeom prst="rect">
            <a:avLst/>
          </a:prstGeom>
          <a:noFill/>
          <a:ln>
            <a:noFill/>
          </a:ln>
        </p:spPr>
        <p:txBody>
          <a:bodyPr anchorCtr="0" anchor="t" bIns="71425" lIns="71425" spcFirstLastPara="1" rIns="71425" wrap="square" tIns="71425">
            <a:normAutofit/>
          </a:bodyPr>
          <a:lstStyle>
            <a:lvl1pPr indent="-228600" lvl="0" marL="457200" algn="ctr">
              <a:lnSpc>
                <a:spcPct val="100000"/>
              </a:lnSpc>
              <a:spcBef>
                <a:spcPts val="600"/>
              </a:spcBef>
              <a:spcAft>
                <a:spcPts val="0"/>
              </a:spcAft>
              <a:buClr>
                <a:srgbClr val="7D8F90"/>
              </a:buClr>
              <a:buSzPts val="1800"/>
              <a:buNone/>
              <a:defRPr/>
            </a:lvl1pPr>
            <a:lvl2pPr indent="-228600" lvl="1" marL="914400" algn="l">
              <a:lnSpc>
                <a:spcPct val="100000"/>
              </a:lnSpc>
              <a:spcBef>
                <a:spcPts val="600"/>
              </a:spcBef>
              <a:spcAft>
                <a:spcPts val="0"/>
              </a:spcAft>
              <a:buClr>
                <a:srgbClr val="7D8F90"/>
              </a:buClr>
              <a:buSzPts val="1800"/>
              <a:buNone/>
              <a:defRPr/>
            </a:lvl2pPr>
            <a:lvl3pPr indent="-228600" lvl="2" marL="1371600" algn="l">
              <a:lnSpc>
                <a:spcPct val="100000"/>
              </a:lnSpc>
              <a:spcBef>
                <a:spcPts val="600"/>
              </a:spcBef>
              <a:spcAft>
                <a:spcPts val="0"/>
              </a:spcAft>
              <a:buClr>
                <a:srgbClr val="7D8F90"/>
              </a:buClr>
              <a:buSzPts val="1800"/>
              <a:buNone/>
              <a:defRPr/>
            </a:lvl3pPr>
            <a:lvl4pPr indent="-228600" lvl="3" marL="1828800" algn="l">
              <a:lnSpc>
                <a:spcPct val="100000"/>
              </a:lnSpc>
              <a:spcBef>
                <a:spcPts val="600"/>
              </a:spcBef>
              <a:spcAft>
                <a:spcPts val="0"/>
              </a:spcAft>
              <a:buClr>
                <a:srgbClr val="7D8F90"/>
              </a:buClr>
              <a:buSzPts val="1800"/>
              <a:buNone/>
              <a:defRPr/>
            </a:lvl4pPr>
            <a:lvl5pPr indent="-228600" lvl="4" marL="2286000" algn="l">
              <a:lnSpc>
                <a:spcPct val="100000"/>
              </a:lnSpc>
              <a:spcBef>
                <a:spcPts val="600"/>
              </a:spcBef>
              <a:spcAft>
                <a:spcPts val="0"/>
              </a:spcAft>
              <a:buClr>
                <a:srgbClr val="7D8F90"/>
              </a:buClr>
              <a:buSzPts val="1800"/>
              <a:buNone/>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16" name="Google Shape;116;p46"/>
          <p:cNvSpPr txBox="1"/>
          <p:nvPr>
            <p:ph idx="2" type="body"/>
          </p:nvPr>
        </p:nvSpPr>
        <p:spPr>
          <a:xfrm>
            <a:off x="8103469" y="4535839"/>
            <a:ext cx="3360021" cy="1556988"/>
          </a:xfrm>
          <a:prstGeom prst="rect">
            <a:avLst/>
          </a:prstGeom>
          <a:noFill/>
          <a:ln>
            <a:noFill/>
          </a:ln>
        </p:spPr>
        <p:txBody>
          <a:bodyPr anchorCtr="0" anchor="t" bIns="71425" lIns="71425" spcFirstLastPara="1" rIns="71425" wrap="square" tIns="71425">
            <a:normAutofit/>
          </a:bodyPr>
          <a:lstStyle>
            <a:lvl1pPr indent="-228600" lvl="0" marL="457200" algn="ctr">
              <a:lnSpc>
                <a:spcPct val="100000"/>
              </a:lnSpc>
              <a:spcBef>
                <a:spcPts val="600"/>
              </a:spcBef>
              <a:spcAft>
                <a:spcPts val="0"/>
              </a:spcAft>
              <a:buClr>
                <a:srgbClr val="7D8F90"/>
              </a:buClr>
              <a:buSzPts val="1800"/>
              <a:buNone/>
              <a:defRPr/>
            </a:lvl1pPr>
            <a:lvl2pPr indent="-228600" lvl="1" marL="914400" algn="l">
              <a:lnSpc>
                <a:spcPct val="100000"/>
              </a:lnSpc>
              <a:spcBef>
                <a:spcPts val="600"/>
              </a:spcBef>
              <a:spcAft>
                <a:spcPts val="0"/>
              </a:spcAft>
              <a:buClr>
                <a:srgbClr val="7D8F90"/>
              </a:buClr>
              <a:buSzPts val="1800"/>
              <a:buNone/>
              <a:defRPr/>
            </a:lvl2pPr>
            <a:lvl3pPr indent="-228600" lvl="2" marL="1371600" algn="l">
              <a:lnSpc>
                <a:spcPct val="100000"/>
              </a:lnSpc>
              <a:spcBef>
                <a:spcPts val="600"/>
              </a:spcBef>
              <a:spcAft>
                <a:spcPts val="0"/>
              </a:spcAft>
              <a:buClr>
                <a:srgbClr val="7D8F90"/>
              </a:buClr>
              <a:buSzPts val="1800"/>
              <a:buNone/>
              <a:defRPr/>
            </a:lvl3pPr>
            <a:lvl4pPr indent="-228600" lvl="3" marL="1828800" algn="l">
              <a:lnSpc>
                <a:spcPct val="100000"/>
              </a:lnSpc>
              <a:spcBef>
                <a:spcPts val="600"/>
              </a:spcBef>
              <a:spcAft>
                <a:spcPts val="0"/>
              </a:spcAft>
              <a:buClr>
                <a:srgbClr val="7D8F90"/>
              </a:buClr>
              <a:buSzPts val="1800"/>
              <a:buNone/>
              <a:defRPr/>
            </a:lvl4pPr>
            <a:lvl5pPr indent="-228600" lvl="4" marL="2286000" algn="l">
              <a:lnSpc>
                <a:spcPct val="100000"/>
              </a:lnSpc>
              <a:spcBef>
                <a:spcPts val="600"/>
              </a:spcBef>
              <a:spcAft>
                <a:spcPts val="0"/>
              </a:spcAft>
              <a:buClr>
                <a:srgbClr val="7D8F90"/>
              </a:buClr>
              <a:buSzPts val="1800"/>
              <a:buNone/>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17" name="Google Shape;117;p46"/>
          <p:cNvSpPr/>
          <p:nvPr>
            <p:ph idx="3" type="pic"/>
          </p:nvPr>
        </p:nvSpPr>
        <p:spPr>
          <a:xfrm>
            <a:off x="1424285" y="2242966"/>
            <a:ext cx="1903810" cy="190381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18" name="Google Shape;118;p46"/>
          <p:cNvSpPr/>
          <p:nvPr>
            <p:ph idx="4" type="pic"/>
          </p:nvPr>
        </p:nvSpPr>
        <p:spPr>
          <a:xfrm>
            <a:off x="5109021" y="2207893"/>
            <a:ext cx="1973958" cy="197395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19" name="Google Shape;119;p46"/>
          <p:cNvSpPr/>
          <p:nvPr>
            <p:ph idx="5" type="pic"/>
          </p:nvPr>
        </p:nvSpPr>
        <p:spPr>
          <a:xfrm>
            <a:off x="8799016" y="2210522"/>
            <a:ext cx="1968699" cy="19686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20" name="Google Shape;120;p46"/>
          <p:cNvSpPr txBox="1"/>
          <p:nvPr>
            <p:ph idx="6" type="body"/>
          </p:nvPr>
        </p:nvSpPr>
        <p:spPr>
          <a:xfrm>
            <a:off x="728511" y="4535839"/>
            <a:ext cx="3360021" cy="1556988"/>
          </a:xfrm>
          <a:prstGeom prst="rect">
            <a:avLst/>
          </a:prstGeom>
          <a:noFill/>
          <a:ln>
            <a:noFill/>
          </a:ln>
        </p:spPr>
        <p:txBody>
          <a:bodyPr anchorCtr="0" anchor="t" bIns="71425" lIns="71425" spcFirstLastPara="1" rIns="71425" wrap="square" tIns="71425">
            <a:normAutofit/>
          </a:bodyPr>
          <a:lstStyle>
            <a:lvl1pPr indent="-228600" lvl="0" marL="457200" algn="ctr">
              <a:lnSpc>
                <a:spcPct val="100000"/>
              </a:lnSpc>
              <a:spcBef>
                <a:spcPts val="600"/>
              </a:spcBef>
              <a:spcAft>
                <a:spcPts val="0"/>
              </a:spcAft>
              <a:buClr>
                <a:srgbClr val="7D8F90"/>
              </a:buClr>
              <a:buSzPts val="1800"/>
              <a:buNone/>
              <a:defRPr/>
            </a:lvl1pPr>
            <a:lvl2pPr indent="-228600" lvl="1" marL="914400" algn="l">
              <a:lnSpc>
                <a:spcPct val="100000"/>
              </a:lnSpc>
              <a:spcBef>
                <a:spcPts val="600"/>
              </a:spcBef>
              <a:spcAft>
                <a:spcPts val="0"/>
              </a:spcAft>
              <a:buClr>
                <a:srgbClr val="7D8F90"/>
              </a:buClr>
              <a:buSzPts val="1800"/>
              <a:buNone/>
              <a:defRPr/>
            </a:lvl2pPr>
            <a:lvl3pPr indent="-228600" lvl="2" marL="1371600" algn="l">
              <a:lnSpc>
                <a:spcPct val="100000"/>
              </a:lnSpc>
              <a:spcBef>
                <a:spcPts val="600"/>
              </a:spcBef>
              <a:spcAft>
                <a:spcPts val="0"/>
              </a:spcAft>
              <a:buClr>
                <a:srgbClr val="7D8F90"/>
              </a:buClr>
              <a:buSzPts val="1800"/>
              <a:buNone/>
              <a:defRPr/>
            </a:lvl3pPr>
            <a:lvl4pPr indent="-228600" lvl="3" marL="1828800" algn="l">
              <a:lnSpc>
                <a:spcPct val="100000"/>
              </a:lnSpc>
              <a:spcBef>
                <a:spcPts val="600"/>
              </a:spcBef>
              <a:spcAft>
                <a:spcPts val="0"/>
              </a:spcAft>
              <a:buClr>
                <a:srgbClr val="7D8F90"/>
              </a:buClr>
              <a:buSzPts val="1800"/>
              <a:buNone/>
              <a:defRPr/>
            </a:lvl4pPr>
            <a:lvl5pPr indent="-228600" lvl="4" marL="2286000" algn="l">
              <a:lnSpc>
                <a:spcPct val="100000"/>
              </a:lnSpc>
              <a:spcBef>
                <a:spcPts val="600"/>
              </a:spcBef>
              <a:spcAft>
                <a:spcPts val="0"/>
              </a:spcAft>
              <a:buClr>
                <a:srgbClr val="7D8F90"/>
              </a:buClr>
              <a:buSzPts val="1800"/>
              <a:buNone/>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21" name="Google Shape;121;p46"/>
          <p:cNvSpPr txBox="1"/>
          <p:nvPr>
            <p:ph idx="12" type="sldNum"/>
          </p:nvPr>
        </p:nvSpPr>
        <p:spPr>
          <a:xfrm>
            <a:off x="5922419" y="6500813"/>
            <a:ext cx="338233" cy="328935"/>
          </a:xfrm>
          <a:prstGeom prst="rect">
            <a:avLst/>
          </a:prstGeom>
          <a:noFill/>
          <a:ln>
            <a:noFill/>
          </a:ln>
        </p:spPr>
        <p:txBody>
          <a:bodyPr anchorCtr="0" anchor="t" bIns="71425" lIns="71425" spcFirstLastPara="1" rIns="71425" wrap="square" tIns="71425">
            <a:spAutoFit/>
          </a:bodyPr>
          <a:lstStyle>
            <a:lvl1pPr indent="0" lvl="0" marL="0" algn="ctr">
              <a:spcBef>
                <a:spcPts val="0"/>
              </a:spcBef>
              <a:buNone/>
              <a:defRPr sz="1200">
                <a:solidFill>
                  <a:srgbClr val="8B032C"/>
                </a:solidFill>
                <a:latin typeface="Helvetica Neue Light"/>
                <a:ea typeface="Helvetica Neue Light"/>
                <a:cs typeface="Helvetica Neue Light"/>
                <a:sym typeface="Helvetica Neue Light"/>
              </a:defRPr>
            </a:lvl1pPr>
            <a:lvl2pPr indent="0" lvl="1" marL="0" algn="ctr">
              <a:spcBef>
                <a:spcPts val="0"/>
              </a:spcBef>
              <a:buNone/>
              <a:defRPr sz="1200">
                <a:solidFill>
                  <a:srgbClr val="8B032C"/>
                </a:solidFill>
                <a:latin typeface="Helvetica Neue Light"/>
                <a:ea typeface="Helvetica Neue Light"/>
                <a:cs typeface="Helvetica Neue Light"/>
                <a:sym typeface="Helvetica Neue Light"/>
              </a:defRPr>
            </a:lvl2pPr>
            <a:lvl3pPr indent="0" lvl="2" marL="0" algn="ctr">
              <a:spcBef>
                <a:spcPts val="0"/>
              </a:spcBef>
              <a:buNone/>
              <a:defRPr sz="1200">
                <a:solidFill>
                  <a:srgbClr val="8B032C"/>
                </a:solidFill>
                <a:latin typeface="Helvetica Neue Light"/>
                <a:ea typeface="Helvetica Neue Light"/>
                <a:cs typeface="Helvetica Neue Light"/>
                <a:sym typeface="Helvetica Neue Light"/>
              </a:defRPr>
            </a:lvl3pPr>
            <a:lvl4pPr indent="0" lvl="3" marL="0" algn="ctr">
              <a:spcBef>
                <a:spcPts val="0"/>
              </a:spcBef>
              <a:buNone/>
              <a:defRPr sz="1200">
                <a:solidFill>
                  <a:srgbClr val="8B032C"/>
                </a:solidFill>
                <a:latin typeface="Helvetica Neue Light"/>
                <a:ea typeface="Helvetica Neue Light"/>
                <a:cs typeface="Helvetica Neue Light"/>
                <a:sym typeface="Helvetica Neue Light"/>
              </a:defRPr>
            </a:lvl4pPr>
            <a:lvl5pPr indent="0" lvl="4" marL="0" algn="ctr">
              <a:spcBef>
                <a:spcPts val="0"/>
              </a:spcBef>
              <a:buNone/>
              <a:defRPr sz="1200">
                <a:solidFill>
                  <a:srgbClr val="8B032C"/>
                </a:solidFill>
                <a:latin typeface="Helvetica Neue Light"/>
                <a:ea typeface="Helvetica Neue Light"/>
                <a:cs typeface="Helvetica Neue Light"/>
                <a:sym typeface="Helvetica Neue Light"/>
              </a:defRPr>
            </a:lvl5pPr>
            <a:lvl6pPr indent="0" lvl="5" marL="0" algn="ctr">
              <a:spcBef>
                <a:spcPts val="0"/>
              </a:spcBef>
              <a:buNone/>
              <a:defRPr sz="1200">
                <a:solidFill>
                  <a:srgbClr val="8B032C"/>
                </a:solidFill>
                <a:latin typeface="Helvetica Neue Light"/>
                <a:ea typeface="Helvetica Neue Light"/>
                <a:cs typeface="Helvetica Neue Light"/>
                <a:sym typeface="Helvetica Neue Light"/>
              </a:defRPr>
            </a:lvl6pPr>
            <a:lvl7pPr indent="0" lvl="6" marL="0" algn="ctr">
              <a:spcBef>
                <a:spcPts val="0"/>
              </a:spcBef>
              <a:buNone/>
              <a:defRPr sz="1200">
                <a:solidFill>
                  <a:srgbClr val="8B032C"/>
                </a:solidFill>
                <a:latin typeface="Helvetica Neue Light"/>
                <a:ea typeface="Helvetica Neue Light"/>
                <a:cs typeface="Helvetica Neue Light"/>
                <a:sym typeface="Helvetica Neue Light"/>
              </a:defRPr>
            </a:lvl7pPr>
            <a:lvl8pPr indent="0" lvl="7" marL="0" algn="ctr">
              <a:spcBef>
                <a:spcPts val="0"/>
              </a:spcBef>
              <a:buNone/>
              <a:defRPr sz="1200">
                <a:solidFill>
                  <a:srgbClr val="8B032C"/>
                </a:solidFill>
                <a:latin typeface="Helvetica Neue Light"/>
                <a:ea typeface="Helvetica Neue Light"/>
                <a:cs typeface="Helvetica Neue Light"/>
                <a:sym typeface="Helvetica Neue Light"/>
              </a:defRPr>
            </a:lvl8pPr>
            <a:lvl9pPr indent="0" lvl="8" marL="0" algn="ctr">
              <a:spcBef>
                <a:spcPts val="0"/>
              </a:spcBef>
              <a:buNone/>
              <a:defRPr sz="1200">
                <a:solidFill>
                  <a:srgbClr val="8B032C"/>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122" name="Shape 122"/>
        <p:cNvGrpSpPr/>
        <p:nvPr/>
      </p:nvGrpSpPr>
      <p:grpSpPr>
        <a:xfrm>
          <a:off x="0" y="0"/>
          <a:ext cx="0" cy="0"/>
          <a:chOff x="0" y="0"/>
          <a:chExt cx="0" cy="0"/>
        </a:xfrm>
      </p:grpSpPr>
      <p:sp>
        <p:nvSpPr>
          <p:cNvPr id="123" name="Google Shape;123;p47"/>
          <p:cNvSpPr txBox="1"/>
          <p:nvPr>
            <p:ph type="title"/>
          </p:nvPr>
        </p:nvSpPr>
        <p:spPr>
          <a:xfrm>
            <a:off x="761739" y="748637"/>
            <a:ext cx="10668522" cy="746788"/>
          </a:xfrm>
          <a:prstGeom prst="rect">
            <a:avLst/>
          </a:prstGeom>
          <a:noFill/>
          <a:ln>
            <a:noFill/>
          </a:ln>
        </p:spPr>
        <p:txBody>
          <a:bodyPr anchorCtr="0" anchor="t" bIns="91425" lIns="91425" spcFirstLastPara="1" rIns="91425" wrap="square" tIns="91425">
            <a:normAutofit/>
          </a:bodyPr>
          <a:lstStyle>
            <a:lvl1pPr lvl="0" algn="l">
              <a:lnSpc>
                <a:spcPct val="100000"/>
              </a:lnSpc>
              <a:spcBef>
                <a:spcPts val="600"/>
              </a:spcBef>
              <a:spcAft>
                <a:spcPts val="0"/>
              </a:spcAft>
              <a:buClr>
                <a:srgbClr val="8B032C"/>
              </a:buClr>
              <a:buSzPts val="4500"/>
              <a:buFont typeface="Calibri"/>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24" name="Google Shape;124;p47"/>
          <p:cNvSpPr txBox="1"/>
          <p:nvPr>
            <p:ph idx="12" type="sldNum"/>
          </p:nvPr>
        </p:nvSpPr>
        <p:spPr>
          <a:xfrm>
            <a:off x="5905957" y="6438914"/>
            <a:ext cx="367408" cy="369330"/>
          </a:xfrm>
          <a:prstGeom prst="rect">
            <a:avLst/>
          </a:prstGeom>
          <a:noFill/>
          <a:ln>
            <a:noFill/>
          </a:ln>
        </p:spPr>
        <p:txBody>
          <a:bodyPr anchorCtr="0" anchor="ctr" bIns="91425" lIns="91425" spcFirstLastPara="1" rIns="91425" wrap="square" tIns="91425">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125" name="Google Shape;125;p47"/>
          <p:cNvSpPr txBox="1"/>
          <p:nvPr>
            <p:ph idx="1" type="body"/>
          </p:nvPr>
        </p:nvSpPr>
        <p:spPr>
          <a:xfrm>
            <a:off x="761739" y="2009776"/>
            <a:ext cx="10668522" cy="4124960"/>
          </a:xfrm>
          <a:prstGeom prst="rect">
            <a:avLst/>
          </a:prstGeom>
          <a:noFill/>
          <a:ln>
            <a:noFill/>
          </a:ln>
        </p:spPr>
        <p:txBody>
          <a:bodyPr anchorCtr="0" anchor="t" bIns="91425" lIns="91425" spcFirstLastPara="1" rIns="91425" wrap="square" tIns="91425">
            <a:normAutofit/>
          </a:bodyPr>
          <a:lstStyle>
            <a:lvl1pPr indent="-342900" lvl="0" marL="457200" algn="l">
              <a:lnSpc>
                <a:spcPct val="100000"/>
              </a:lnSpc>
              <a:spcBef>
                <a:spcPts val="600"/>
              </a:spcBef>
              <a:spcAft>
                <a:spcPts val="0"/>
              </a:spcAft>
              <a:buClr>
                <a:srgbClr val="F7931E"/>
              </a:buClr>
              <a:buSzPts val="1800"/>
              <a:buChar char="•"/>
              <a:defRPr/>
            </a:lvl1pPr>
            <a:lvl2pPr indent="-342900" lvl="1" marL="914400" algn="l">
              <a:lnSpc>
                <a:spcPct val="100000"/>
              </a:lnSpc>
              <a:spcBef>
                <a:spcPts val="600"/>
              </a:spcBef>
              <a:spcAft>
                <a:spcPts val="0"/>
              </a:spcAft>
              <a:buClr>
                <a:srgbClr val="F7931E"/>
              </a:buClr>
              <a:buSzPts val="1800"/>
              <a:buChar char="–"/>
              <a:defRPr/>
            </a:lvl2pPr>
            <a:lvl3pPr indent="-342900" lvl="2" marL="1371600" algn="l">
              <a:lnSpc>
                <a:spcPct val="100000"/>
              </a:lnSpc>
              <a:spcBef>
                <a:spcPts val="600"/>
              </a:spcBef>
              <a:spcAft>
                <a:spcPts val="0"/>
              </a:spcAft>
              <a:buClr>
                <a:srgbClr val="F7931E"/>
              </a:buClr>
              <a:buSzPts val="1800"/>
              <a:buChar char="•"/>
              <a:defRPr/>
            </a:lvl3pPr>
            <a:lvl4pPr indent="-342900" lvl="3" marL="1828800" algn="l">
              <a:lnSpc>
                <a:spcPct val="100000"/>
              </a:lnSpc>
              <a:spcBef>
                <a:spcPts val="600"/>
              </a:spcBef>
              <a:spcAft>
                <a:spcPts val="0"/>
              </a:spcAft>
              <a:buClr>
                <a:srgbClr val="F7931E"/>
              </a:buClr>
              <a:buSzPts val="1800"/>
              <a:buChar char="–"/>
              <a:defRPr/>
            </a:lvl4pPr>
            <a:lvl5pPr indent="-342900" lvl="4" marL="2286000" algn="l">
              <a:lnSpc>
                <a:spcPct val="100000"/>
              </a:lnSpc>
              <a:spcBef>
                <a:spcPts val="600"/>
              </a:spcBef>
              <a:spcAft>
                <a:spcPts val="0"/>
              </a:spcAft>
              <a:buClr>
                <a:srgbClr val="F7931E"/>
              </a:buClr>
              <a:buSzPts val="1800"/>
              <a:buChar char="»"/>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ssion slide">
  <p:cSld name="Session slide">
    <p:spTree>
      <p:nvGrpSpPr>
        <p:cNvPr id="126" name="Shape 126"/>
        <p:cNvGrpSpPr/>
        <p:nvPr/>
      </p:nvGrpSpPr>
      <p:grpSpPr>
        <a:xfrm>
          <a:off x="0" y="0"/>
          <a:ext cx="0" cy="0"/>
          <a:chOff x="0" y="0"/>
          <a:chExt cx="0" cy="0"/>
        </a:xfrm>
      </p:grpSpPr>
      <p:sp>
        <p:nvSpPr>
          <p:cNvPr id="127" name="Google Shape;127;p48"/>
          <p:cNvSpPr/>
          <p:nvPr>
            <p:ph idx="2" type="pic"/>
          </p:nvPr>
        </p:nvSpPr>
        <p:spPr>
          <a:xfrm>
            <a:off x="-5576" y="3441836"/>
            <a:ext cx="12203153" cy="343257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cxnSp>
        <p:nvCxnSpPr>
          <p:cNvPr id="128" name="Google Shape;128;p48"/>
          <p:cNvCxnSpPr/>
          <p:nvPr/>
        </p:nvCxnSpPr>
        <p:spPr>
          <a:xfrm>
            <a:off x="-404" y="3429000"/>
            <a:ext cx="12192807" cy="0"/>
          </a:xfrm>
          <a:prstGeom prst="straightConnector1">
            <a:avLst/>
          </a:prstGeom>
          <a:noFill/>
          <a:ln cap="flat" cmpd="sng" w="88900">
            <a:solidFill>
              <a:srgbClr val="9E173A"/>
            </a:solidFill>
            <a:prstDash val="solid"/>
            <a:miter lim="400000"/>
            <a:headEnd len="sm" w="sm" type="none"/>
            <a:tailEnd len="sm" w="sm" type="none"/>
          </a:ln>
        </p:spPr>
      </p:cxnSp>
      <p:sp>
        <p:nvSpPr>
          <p:cNvPr id="129" name="Google Shape;129;p48"/>
          <p:cNvSpPr txBox="1"/>
          <p:nvPr>
            <p:ph type="title"/>
          </p:nvPr>
        </p:nvSpPr>
        <p:spPr>
          <a:xfrm>
            <a:off x="753619" y="2063850"/>
            <a:ext cx="10684763" cy="770847"/>
          </a:xfrm>
          <a:prstGeom prst="rect">
            <a:avLst/>
          </a:prstGeom>
          <a:noFill/>
          <a:ln>
            <a:noFill/>
          </a:ln>
        </p:spPr>
        <p:txBody>
          <a:bodyPr anchorCtr="0" anchor="ctr" bIns="71425" lIns="71425" spcFirstLastPara="1" rIns="71425" wrap="square" tIns="71425">
            <a:normAutofit/>
          </a:bodyPr>
          <a:lstStyle>
            <a:lvl1pPr lvl="0" algn="ctr">
              <a:lnSpc>
                <a:spcPct val="100000"/>
              </a:lnSpc>
              <a:spcBef>
                <a:spcPts val="600"/>
              </a:spcBef>
              <a:spcAft>
                <a:spcPts val="0"/>
              </a:spcAft>
              <a:buClr>
                <a:srgbClr val="8B032C"/>
              </a:buClr>
              <a:buSzPts val="4500"/>
              <a:buFont typeface="Calibri"/>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30" name="Google Shape;130;p48"/>
          <p:cNvSpPr txBox="1"/>
          <p:nvPr>
            <p:ph idx="1" type="body"/>
          </p:nvPr>
        </p:nvSpPr>
        <p:spPr>
          <a:xfrm>
            <a:off x="4762113" y="786601"/>
            <a:ext cx="2667774" cy="954469"/>
          </a:xfrm>
          <a:prstGeom prst="rect">
            <a:avLst/>
          </a:prstGeom>
          <a:noFill/>
          <a:ln>
            <a:noFill/>
          </a:ln>
        </p:spPr>
        <p:txBody>
          <a:bodyPr anchorCtr="0" anchor="t" bIns="71425" lIns="71425" spcFirstLastPara="1" rIns="71425" wrap="square" tIns="71425">
            <a:normAutofit/>
          </a:bodyPr>
          <a:lstStyle>
            <a:lvl1pPr indent="-228600" lvl="0" marL="457200" algn="ctr">
              <a:lnSpc>
                <a:spcPct val="100000"/>
              </a:lnSpc>
              <a:spcBef>
                <a:spcPts val="600"/>
              </a:spcBef>
              <a:spcAft>
                <a:spcPts val="0"/>
              </a:spcAft>
              <a:buClr>
                <a:srgbClr val="8B032C"/>
              </a:buClr>
              <a:buSzPts val="7000"/>
              <a:buFont typeface="Calibri"/>
              <a:buNone/>
              <a:defRPr sz="7000" cap="none">
                <a:solidFill>
                  <a:srgbClr val="8B032C"/>
                </a:solidFill>
              </a:defRPr>
            </a:lvl1pPr>
            <a:lvl2pPr indent="-228600" lvl="1" marL="914400" algn="ctr">
              <a:lnSpc>
                <a:spcPct val="100000"/>
              </a:lnSpc>
              <a:spcBef>
                <a:spcPts val="600"/>
              </a:spcBef>
              <a:spcAft>
                <a:spcPts val="0"/>
              </a:spcAft>
              <a:buClr>
                <a:srgbClr val="8B032C"/>
              </a:buClr>
              <a:buSzPts val="7000"/>
              <a:buFont typeface="Calibri"/>
              <a:buNone/>
              <a:defRPr sz="7000" cap="none">
                <a:solidFill>
                  <a:srgbClr val="8B032C"/>
                </a:solidFill>
              </a:defRPr>
            </a:lvl2pPr>
            <a:lvl3pPr indent="-228600" lvl="2" marL="1371600" algn="ctr">
              <a:lnSpc>
                <a:spcPct val="100000"/>
              </a:lnSpc>
              <a:spcBef>
                <a:spcPts val="600"/>
              </a:spcBef>
              <a:spcAft>
                <a:spcPts val="0"/>
              </a:spcAft>
              <a:buClr>
                <a:srgbClr val="8B032C"/>
              </a:buClr>
              <a:buSzPts val="7000"/>
              <a:buFont typeface="Calibri"/>
              <a:buNone/>
              <a:defRPr sz="7000" cap="none">
                <a:solidFill>
                  <a:srgbClr val="8B032C"/>
                </a:solidFill>
              </a:defRPr>
            </a:lvl3pPr>
            <a:lvl4pPr indent="-228600" lvl="3" marL="1828800" algn="ctr">
              <a:lnSpc>
                <a:spcPct val="100000"/>
              </a:lnSpc>
              <a:spcBef>
                <a:spcPts val="600"/>
              </a:spcBef>
              <a:spcAft>
                <a:spcPts val="0"/>
              </a:spcAft>
              <a:buClr>
                <a:srgbClr val="8B032C"/>
              </a:buClr>
              <a:buSzPts val="7000"/>
              <a:buFont typeface="Calibri"/>
              <a:buNone/>
              <a:defRPr sz="7000" cap="none">
                <a:solidFill>
                  <a:srgbClr val="8B032C"/>
                </a:solidFill>
              </a:defRPr>
            </a:lvl4pPr>
            <a:lvl5pPr indent="-228600" lvl="4" marL="2286000" algn="ctr">
              <a:lnSpc>
                <a:spcPct val="100000"/>
              </a:lnSpc>
              <a:spcBef>
                <a:spcPts val="600"/>
              </a:spcBef>
              <a:spcAft>
                <a:spcPts val="0"/>
              </a:spcAft>
              <a:buClr>
                <a:srgbClr val="8B032C"/>
              </a:buClr>
              <a:buSzPts val="7000"/>
              <a:buFont typeface="Calibri"/>
              <a:buNone/>
              <a:defRPr sz="7000" cap="none">
                <a:solidFill>
                  <a:srgbClr val="8B032C"/>
                </a:solidFill>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31" name="Google Shape;131;p48"/>
          <p:cNvSpPr txBox="1"/>
          <p:nvPr>
            <p:ph idx="12" type="sldNum"/>
          </p:nvPr>
        </p:nvSpPr>
        <p:spPr>
          <a:xfrm>
            <a:off x="5922419" y="6505277"/>
            <a:ext cx="338233" cy="328935"/>
          </a:xfrm>
          <a:prstGeom prst="rect">
            <a:avLst/>
          </a:prstGeom>
          <a:noFill/>
          <a:ln>
            <a:noFill/>
          </a:ln>
        </p:spPr>
        <p:txBody>
          <a:bodyPr anchorCtr="0" anchor="t" bIns="71425" lIns="71425" spcFirstLastPara="1" rIns="71425" wrap="square" tIns="71425">
            <a:spAutoFit/>
          </a:bodyPr>
          <a:lstStyle>
            <a:lvl1pPr indent="0" lvl="0" marL="0" algn="ctr">
              <a:spcBef>
                <a:spcPts val="0"/>
              </a:spcBef>
              <a:buNone/>
              <a:defRPr sz="1200">
                <a:solidFill>
                  <a:srgbClr val="8B032C"/>
                </a:solidFill>
                <a:latin typeface="Helvetica Neue Light"/>
                <a:ea typeface="Helvetica Neue Light"/>
                <a:cs typeface="Helvetica Neue Light"/>
                <a:sym typeface="Helvetica Neue Light"/>
              </a:defRPr>
            </a:lvl1pPr>
            <a:lvl2pPr indent="0" lvl="1" marL="0" algn="ctr">
              <a:spcBef>
                <a:spcPts val="0"/>
              </a:spcBef>
              <a:buNone/>
              <a:defRPr sz="1200">
                <a:solidFill>
                  <a:srgbClr val="8B032C"/>
                </a:solidFill>
                <a:latin typeface="Helvetica Neue Light"/>
                <a:ea typeface="Helvetica Neue Light"/>
                <a:cs typeface="Helvetica Neue Light"/>
                <a:sym typeface="Helvetica Neue Light"/>
              </a:defRPr>
            </a:lvl2pPr>
            <a:lvl3pPr indent="0" lvl="2" marL="0" algn="ctr">
              <a:spcBef>
                <a:spcPts val="0"/>
              </a:spcBef>
              <a:buNone/>
              <a:defRPr sz="1200">
                <a:solidFill>
                  <a:srgbClr val="8B032C"/>
                </a:solidFill>
                <a:latin typeface="Helvetica Neue Light"/>
                <a:ea typeface="Helvetica Neue Light"/>
                <a:cs typeface="Helvetica Neue Light"/>
                <a:sym typeface="Helvetica Neue Light"/>
              </a:defRPr>
            </a:lvl3pPr>
            <a:lvl4pPr indent="0" lvl="3" marL="0" algn="ctr">
              <a:spcBef>
                <a:spcPts val="0"/>
              </a:spcBef>
              <a:buNone/>
              <a:defRPr sz="1200">
                <a:solidFill>
                  <a:srgbClr val="8B032C"/>
                </a:solidFill>
                <a:latin typeface="Helvetica Neue Light"/>
                <a:ea typeface="Helvetica Neue Light"/>
                <a:cs typeface="Helvetica Neue Light"/>
                <a:sym typeface="Helvetica Neue Light"/>
              </a:defRPr>
            </a:lvl4pPr>
            <a:lvl5pPr indent="0" lvl="4" marL="0" algn="ctr">
              <a:spcBef>
                <a:spcPts val="0"/>
              </a:spcBef>
              <a:buNone/>
              <a:defRPr sz="1200">
                <a:solidFill>
                  <a:srgbClr val="8B032C"/>
                </a:solidFill>
                <a:latin typeface="Helvetica Neue Light"/>
                <a:ea typeface="Helvetica Neue Light"/>
                <a:cs typeface="Helvetica Neue Light"/>
                <a:sym typeface="Helvetica Neue Light"/>
              </a:defRPr>
            </a:lvl5pPr>
            <a:lvl6pPr indent="0" lvl="5" marL="0" algn="ctr">
              <a:spcBef>
                <a:spcPts val="0"/>
              </a:spcBef>
              <a:buNone/>
              <a:defRPr sz="1200">
                <a:solidFill>
                  <a:srgbClr val="8B032C"/>
                </a:solidFill>
                <a:latin typeface="Helvetica Neue Light"/>
                <a:ea typeface="Helvetica Neue Light"/>
                <a:cs typeface="Helvetica Neue Light"/>
                <a:sym typeface="Helvetica Neue Light"/>
              </a:defRPr>
            </a:lvl6pPr>
            <a:lvl7pPr indent="0" lvl="6" marL="0" algn="ctr">
              <a:spcBef>
                <a:spcPts val="0"/>
              </a:spcBef>
              <a:buNone/>
              <a:defRPr sz="1200">
                <a:solidFill>
                  <a:srgbClr val="8B032C"/>
                </a:solidFill>
                <a:latin typeface="Helvetica Neue Light"/>
                <a:ea typeface="Helvetica Neue Light"/>
                <a:cs typeface="Helvetica Neue Light"/>
                <a:sym typeface="Helvetica Neue Light"/>
              </a:defRPr>
            </a:lvl7pPr>
            <a:lvl8pPr indent="0" lvl="7" marL="0" algn="ctr">
              <a:spcBef>
                <a:spcPts val="0"/>
              </a:spcBef>
              <a:buNone/>
              <a:defRPr sz="1200">
                <a:solidFill>
                  <a:srgbClr val="8B032C"/>
                </a:solidFill>
                <a:latin typeface="Helvetica Neue Light"/>
                <a:ea typeface="Helvetica Neue Light"/>
                <a:cs typeface="Helvetica Neue Light"/>
                <a:sym typeface="Helvetica Neue Light"/>
              </a:defRPr>
            </a:lvl8pPr>
            <a:lvl9pPr indent="0" lvl="8" marL="0" algn="ctr">
              <a:spcBef>
                <a:spcPts val="0"/>
              </a:spcBef>
              <a:buNone/>
              <a:defRPr sz="1200">
                <a:solidFill>
                  <a:srgbClr val="8B032C"/>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uss slide">
  <p:cSld name="Discuss slide">
    <p:bg>
      <p:bgPr>
        <a:solidFill>
          <a:srgbClr val="9E173A"/>
        </a:solidFill>
      </p:bgPr>
    </p:bg>
    <p:spTree>
      <p:nvGrpSpPr>
        <p:cNvPr id="132" name="Shape 132"/>
        <p:cNvGrpSpPr/>
        <p:nvPr/>
      </p:nvGrpSpPr>
      <p:grpSpPr>
        <a:xfrm>
          <a:off x="0" y="0"/>
          <a:ext cx="0" cy="0"/>
          <a:chOff x="0" y="0"/>
          <a:chExt cx="0" cy="0"/>
        </a:xfrm>
      </p:grpSpPr>
      <p:sp>
        <p:nvSpPr>
          <p:cNvPr id="133" name="Google Shape;133;p49"/>
          <p:cNvSpPr/>
          <p:nvPr>
            <p:ph idx="2" type="pic"/>
          </p:nvPr>
        </p:nvSpPr>
        <p:spPr>
          <a:xfrm>
            <a:off x="5235374" y="1857389"/>
            <a:ext cx="1721253" cy="173081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lvl="1"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lvl="2"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lvl="3"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lvl="4"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lvl="5"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lvl="6"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lvl="7"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lvl="8"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34" name="Google Shape;134;p49"/>
          <p:cNvSpPr txBox="1"/>
          <p:nvPr>
            <p:ph idx="1" type="body"/>
          </p:nvPr>
        </p:nvSpPr>
        <p:spPr>
          <a:xfrm>
            <a:off x="1248064" y="4801856"/>
            <a:ext cx="9695872" cy="1533436"/>
          </a:xfrm>
          <a:prstGeom prst="rect">
            <a:avLst/>
          </a:prstGeom>
          <a:noFill/>
          <a:ln>
            <a:noFill/>
          </a:ln>
        </p:spPr>
        <p:txBody>
          <a:bodyPr anchorCtr="0" anchor="t" bIns="71425" lIns="71425" spcFirstLastPara="1" rIns="71425" wrap="square" tIns="71425">
            <a:normAutofit/>
          </a:bodyPr>
          <a:lstStyle>
            <a:lvl1pPr indent="-228600" lvl="0" marL="457200" algn="ctr">
              <a:lnSpc>
                <a:spcPct val="100000"/>
              </a:lnSpc>
              <a:spcBef>
                <a:spcPts val="600"/>
              </a:spcBef>
              <a:spcAft>
                <a:spcPts val="0"/>
              </a:spcAft>
              <a:buClr>
                <a:srgbClr val="FFFFFF"/>
              </a:buClr>
              <a:buSzPts val="2500"/>
              <a:buFont typeface="Calibri"/>
              <a:buNone/>
              <a:defRPr>
                <a:solidFill>
                  <a:srgbClr val="FFFFFF"/>
                </a:solidFill>
              </a:defRPr>
            </a:lvl1pPr>
            <a:lvl2pPr indent="-228600" lvl="1" marL="914400" algn="l">
              <a:lnSpc>
                <a:spcPct val="100000"/>
              </a:lnSpc>
              <a:spcBef>
                <a:spcPts val="600"/>
              </a:spcBef>
              <a:spcAft>
                <a:spcPts val="0"/>
              </a:spcAft>
              <a:buClr>
                <a:srgbClr val="7D8F90"/>
              </a:buClr>
              <a:buSzPts val="1800"/>
              <a:buNone/>
              <a:defRPr/>
            </a:lvl2pPr>
            <a:lvl3pPr indent="-228600" lvl="2" marL="1371600" algn="l">
              <a:lnSpc>
                <a:spcPct val="100000"/>
              </a:lnSpc>
              <a:spcBef>
                <a:spcPts val="600"/>
              </a:spcBef>
              <a:spcAft>
                <a:spcPts val="0"/>
              </a:spcAft>
              <a:buClr>
                <a:srgbClr val="7D8F90"/>
              </a:buClr>
              <a:buSzPts val="1800"/>
              <a:buNone/>
              <a:defRPr/>
            </a:lvl3pPr>
            <a:lvl4pPr indent="-228600" lvl="3" marL="1828800" algn="l">
              <a:lnSpc>
                <a:spcPct val="100000"/>
              </a:lnSpc>
              <a:spcBef>
                <a:spcPts val="600"/>
              </a:spcBef>
              <a:spcAft>
                <a:spcPts val="0"/>
              </a:spcAft>
              <a:buClr>
                <a:srgbClr val="7D8F90"/>
              </a:buClr>
              <a:buSzPts val="1800"/>
              <a:buNone/>
              <a:defRPr/>
            </a:lvl4pPr>
            <a:lvl5pPr indent="-228600" lvl="4" marL="2286000" algn="l">
              <a:lnSpc>
                <a:spcPct val="100000"/>
              </a:lnSpc>
              <a:spcBef>
                <a:spcPts val="600"/>
              </a:spcBef>
              <a:spcAft>
                <a:spcPts val="0"/>
              </a:spcAft>
              <a:buClr>
                <a:srgbClr val="7D8F90"/>
              </a:buClr>
              <a:buSzPts val="1800"/>
              <a:buNone/>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35" name="Google Shape;135;p49"/>
          <p:cNvSpPr txBox="1"/>
          <p:nvPr>
            <p:ph type="title"/>
          </p:nvPr>
        </p:nvSpPr>
        <p:spPr>
          <a:xfrm>
            <a:off x="1248064" y="4134056"/>
            <a:ext cx="9695872" cy="451707"/>
          </a:xfrm>
          <a:prstGeom prst="rect">
            <a:avLst/>
          </a:prstGeom>
          <a:noFill/>
          <a:ln>
            <a:noFill/>
          </a:ln>
        </p:spPr>
        <p:txBody>
          <a:bodyPr anchorCtr="0" anchor="t" bIns="71425" lIns="71425" spcFirstLastPara="1" rIns="71425" wrap="square" tIns="71425">
            <a:normAutofit/>
          </a:bodyPr>
          <a:lstStyle>
            <a:lvl1pPr lvl="0" algn="ctr">
              <a:lnSpc>
                <a:spcPct val="100000"/>
              </a:lnSpc>
              <a:spcBef>
                <a:spcPts val="600"/>
              </a:spcBef>
              <a:spcAft>
                <a:spcPts val="0"/>
              </a:spcAft>
              <a:buClr>
                <a:srgbClr val="FFFFFF"/>
              </a:buClr>
              <a:buSzPts val="3000"/>
              <a:buFont typeface="Calibri"/>
              <a:buNone/>
              <a:defRPr sz="3000" cap="none">
                <a:solidFill>
                  <a:srgbClr val="FFFFFF"/>
                </a:solidFill>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36" name="Google Shape;136;p49"/>
          <p:cNvSpPr txBox="1"/>
          <p:nvPr>
            <p:ph idx="12" type="sldNum"/>
          </p:nvPr>
        </p:nvSpPr>
        <p:spPr>
          <a:xfrm>
            <a:off x="5932494" y="6505277"/>
            <a:ext cx="327012" cy="328935"/>
          </a:xfrm>
          <a:prstGeom prst="rect">
            <a:avLst/>
          </a:prstGeom>
          <a:noFill/>
          <a:ln>
            <a:noFill/>
          </a:ln>
        </p:spPr>
        <p:txBody>
          <a:bodyPr anchorCtr="0" anchor="t" bIns="71425" lIns="71425" spcFirstLastPara="1" rIns="71425" wrap="square" tIns="71425">
            <a:spAutoFit/>
          </a:bodyPr>
          <a:lstStyle>
            <a:lvl1pPr indent="0" lvl="0" marL="0" algn="ctr">
              <a:spcBef>
                <a:spcPts val="0"/>
              </a:spcBef>
              <a:buNone/>
              <a:defRPr sz="1200">
                <a:solidFill>
                  <a:schemeClr val="dk1"/>
                </a:solidFill>
                <a:latin typeface="Calibri"/>
                <a:ea typeface="Calibri"/>
                <a:cs typeface="Calibri"/>
                <a:sym typeface="Calibri"/>
              </a:defRPr>
            </a:lvl1pPr>
            <a:lvl2pPr indent="0" lvl="1" marL="0" algn="ctr">
              <a:spcBef>
                <a:spcPts val="0"/>
              </a:spcBef>
              <a:buNone/>
              <a:defRPr sz="1200">
                <a:solidFill>
                  <a:schemeClr val="dk1"/>
                </a:solidFill>
                <a:latin typeface="Calibri"/>
                <a:ea typeface="Calibri"/>
                <a:cs typeface="Calibri"/>
                <a:sym typeface="Calibri"/>
              </a:defRPr>
            </a:lvl2pPr>
            <a:lvl3pPr indent="0" lvl="2" marL="0" algn="ctr">
              <a:spcBef>
                <a:spcPts val="0"/>
              </a:spcBef>
              <a:buNone/>
              <a:defRPr sz="1200">
                <a:solidFill>
                  <a:schemeClr val="dk1"/>
                </a:solidFill>
                <a:latin typeface="Calibri"/>
                <a:ea typeface="Calibri"/>
                <a:cs typeface="Calibri"/>
                <a:sym typeface="Calibri"/>
              </a:defRPr>
            </a:lvl3pPr>
            <a:lvl4pPr indent="0" lvl="3" marL="0" algn="ctr">
              <a:spcBef>
                <a:spcPts val="0"/>
              </a:spcBef>
              <a:buNone/>
              <a:defRPr sz="1200">
                <a:solidFill>
                  <a:schemeClr val="dk1"/>
                </a:solidFill>
                <a:latin typeface="Calibri"/>
                <a:ea typeface="Calibri"/>
                <a:cs typeface="Calibri"/>
                <a:sym typeface="Calibri"/>
              </a:defRPr>
            </a:lvl4pPr>
            <a:lvl5pPr indent="0" lvl="4" marL="0" algn="ctr">
              <a:spcBef>
                <a:spcPts val="0"/>
              </a:spcBef>
              <a:buNone/>
              <a:defRPr sz="1200">
                <a:solidFill>
                  <a:schemeClr val="dk1"/>
                </a:solidFill>
                <a:latin typeface="Calibri"/>
                <a:ea typeface="Calibri"/>
                <a:cs typeface="Calibri"/>
                <a:sym typeface="Calibri"/>
              </a:defRPr>
            </a:lvl5pPr>
            <a:lvl6pPr indent="0" lvl="5" marL="0" algn="ctr">
              <a:spcBef>
                <a:spcPts val="0"/>
              </a:spcBef>
              <a:buNone/>
              <a:defRPr sz="1200">
                <a:solidFill>
                  <a:schemeClr val="dk1"/>
                </a:solidFill>
                <a:latin typeface="Calibri"/>
                <a:ea typeface="Calibri"/>
                <a:cs typeface="Calibri"/>
                <a:sym typeface="Calibri"/>
              </a:defRPr>
            </a:lvl6pPr>
            <a:lvl7pPr indent="0" lvl="6" marL="0" algn="ctr">
              <a:spcBef>
                <a:spcPts val="0"/>
              </a:spcBef>
              <a:buNone/>
              <a:defRPr sz="1200">
                <a:solidFill>
                  <a:schemeClr val="dk1"/>
                </a:solidFill>
                <a:latin typeface="Calibri"/>
                <a:ea typeface="Calibri"/>
                <a:cs typeface="Calibri"/>
                <a:sym typeface="Calibri"/>
              </a:defRPr>
            </a:lvl7pPr>
            <a:lvl8pPr indent="0" lvl="7" marL="0" algn="ctr">
              <a:spcBef>
                <a:spcPts val="0"/>
              </a:spcBef>
              <a:buNone/>
              <a:defRPr sz="1200">
                <a:solidFill>
                  <a:schemeClr val="dk1"/>
                </a:solidFill>
                <a:latin typeface="Calibri"/>
                <a:ea typeface="Calibri"/>
                <a:cs typeface="Calibri"/>
                <a:sym typeface="Calibri"/>
              </a:defRPr>
            </a:lvl8pPr>
            <a:lvl9pPr indent="0" lvl="8" marL="0" algn="ctr">
              <a:spcBef>
                <a:spcPts val="0"/>
              </a:spcBef>
              <a:buNone/>
              <a:defRPr sz="120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3">
  <p:cSld name="Quote 3">
    <p:spTree>
      <p:nvGrpSpPr>
        <p:cNvPr id="137" name="Shape 137"/>
        <p:cNvGrpSpPr/>
        <p:nvPr/>
      </p:nvGrpSpPr>
      <p:grpSpPr>
        <a:xfrm>
          <a:off x="0" y="0"/>
          <a:ext cx="0" cy="0"/>
          <a:chOff x="0" y="0"/>
          <a:chExt cx="0" cy="0"/>
        </a:xfrm>
      </p:grpSpPr>
      <p:pic>
        <p:nvPicPr>
          <p:cNvPr id="138" name="Google Shape;138;p50"/>
          <p:cNvPicPr preferRelativeResize="0"/>
          <p:nvPr/>
        </p:nvPicPr>
        <p:blipFill rotWithShape="1">
          <a:blip r:embed="rId2">
            <a:alphaModFix/>
          </a:blip>
          <a:srcRect b="0" l="0" r="0" t="0"/>
          <a:stretch/>
        </p:blipFill>
        <p:spPr>
          <a:xfrm>
            <a:off x="-1921" y="-1"/>
            <a:ext cx="12188044" cy="6858001"/>
          </a:xfrm>
          <a:prstGeom prst="rect">
            <a:avLst/>
          </a:prstGeom>
          <a:noFill/>
          <a:ln>
            <a:noFill/>
          </a:ln>
        </p:spPr>
      </p:pic>
      <p:cxnSp>
        <p:nvCxnSpPr>
          <p:cNvPr id="139" name="Google Shape;139;p50"/>
          <p:cNvCxnSpPr/>
          <p:nvPr/>
        </p:nvCxnSpPr>
        <p:spPr>
          <a:xfrm flipH="1" rot="10800000">
            <a:off x="7623619" y="1174877"/>
            <a:ext cx="1" cy="4508247"/>
          </a:xfrm>
          <a:prstGeom prst="straightConnector1">
            <a:avLst/>
          </a:prstGeom>
          <a:noFill/>
          <a:ln cap="flat" cmpd="sng" w="63500">
            <a:solidFill>
              <a:srgbClr val="FFFFFF"/>
            </a:solidFill>
            <a:prstDash val="solid"/>
            <a:miter lim="400000"/>
            <a:headEnd len="sm" w="sm" type="none"/>
            <a:tailEnd len="sm" w="sm" type="none"/>
          </a:ln>
        </p:spPr>
      </p:cxnSp>
      <p:pic>
        <p:nvPicPr>
          <p:cNvPr id="140" name="Google Shape;140;p50"/>
          <p:cNvPicPr preferRelativeResize="0"/>
          <p:nvPr/>
        </p:nvPicPr>
        <p:blipFill rotWithShape="1">
          <a:blip r:embed="rId3">
            <a:alphaModFix/>
          </a:blip>
          <a:srcRect b="0" l="0" r="0" t="0"/>
          <a:stretch/>
        </p:blipFill>
        <p:spPr>
          <a:xfrm>
            <a:off x="8141989" y="1343110"/>
            <a:ext cx="464478" cy="363812"/>
          </a:xfrm>
          <a:prstGeom prst="rect">
            <a:avLst/>
          </a:prstGeom>
          <a:noFill/>
          <a:ln>
            <a:noFill/>
          </a:ln>
        </p:spPr>
      </p:pic>
      <p:pic>
        <p:nvPicPr>
          <p:cNvPr id="141" name="Google Shape;141;p50"/>
          <p:cNvPicPr preferRelativeResize="0"/>
          <p:nvPr/>
        </p:nvPicPr>
        <p:blipFill rotWithShape="1">
          <a:blip r:embed="rId3">
            <a:alphaModFix/>
          </a:blip>
          <a:srcRect b="0" l="0" r="0" t="0"/>
          <a:stretch/>
        </p:blipFill>
        <p:spPr>
          <a:xfrm rot="10800000">
            <a:off x="8141989" y="5152290"/>
            <a:ext cx="464478" cy="363812"/>
          </a:xfrm>
          <a:prstGeom prst="rect">
            <a:avLst/>
          </a:prstGeom>
          <a:noFill/>
          <a:ln>
            <a:noFill/>
          </a:ln>
        </p:spPr>
      </p:pic>
      <p:sp>
        <p:nvSpPr>
          <p:cNvPr id="142" name="Google Shape;142;p50"/>
          <p:cNvSpPr txBox="1"/>
          <p:nvPr>
            <p:ph idx="1" type="body"/>
          </p:nvPr>
        </p:nvSpPr>
        <p:spPr>
          <a:xfrm>
            <a:off x="8109771" y="1987741"/>
            <a:ext cx="3322421" cy="2882519"/>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600"/>
              </a:spcBef>
              <a:spcAft>
                <a:spcPts val="0"/>
              </a:spcAft>
              <a:buClr>
                <a:srgbClr val="FFFFFF"/>
              </a:buClr>
              <a:buSzPts val="3000"/>
              <a:buFont typeface="Calibri"/>
              <a:buNone/>
              <a:defRPr sz="3000">
                <a:solidFill>
                  <a:srgbClr val="FFFFFF"/>
                </a:solidFill>
              </a:defRPr>
            </a:lvl1pPr>
            <a:lvl2pPr indent="-228600" lvl="1" marL="914400" algn="l">
              <a:lnSpc>
                <a:spcPct val="100000"/>
              </a:lnSpc>
              <a:spcBef>
                <a:spcPts val="600"/>
              </a:spcBef>
              <a:spcAft>
                <a:spcPts val="0"/>
              </a:spcAft>
              <a:buClr>
                <a:srgbClr val="FFFFFF"/>
              </a:buClr>
              <a:buSzPts val="3000"/>
              <a:buFont typeface="Calibri"/>
              <a:buNone/>
              <a:defRPr sz="3000">
                <a:solidFill>
                  <a:srgbClr val="FFFFFF"/>
                </a:solidFill>
              </a:defRPr>
            </a:lvl2pPr>
            <a:lvl3pPr indent="-228600" lvl="2" marL="1371600" algn="l">
              <a:lnSpc>
                <a:spcPct val="100000"/>
              </a:lnSpc>
              <a:spcBef>
                <a:spcPts val="600"/>
              </a:spcBef>
              <a:spcAft>
                <a:spcPts val="0"/>
              </a:spcAft>
              <a:buClr>
                <a:srgbClr val="FFFFFF"/>
              </a:buClr>
              <a:buSzPts val="3000"/>
              <a:buFont typeface="Calibri"/>
              <a:buNone/>
              <a:defRPr sz="3000">
                <a:solidFill>
                  <a:srgbClr val="FFFFFF"/>
                </a:solidFill>
              </a:defRPr>
            </a:lvl3pPr>
            <a:lvl4pPr indent="-228600" lvl="3" marL="1828800" algn="l">
              <a:lnSpc>
                <a:spcPct val="100000"/>
              </a:lnSpc>
              <a:spcBef>
                <a:spcPts val="600"/>
              </a:spcBef>
              <a:spcAft>
                <a:spcPts val="0"/>
              </a:spcAft>
              <a:buClr>
                <a:srgbClr val="FFFFFF"/>
              </a:buClr>
              <a:buSzPts val="3000"/>
              <a:buFont typeface="Calibri"/>
              <a:buNone/>
              <a:defRPr sz="3000">
                <a:solidFill>
                  <a:srgbClr val="FFFFFF"/>
                </a:solidFill>
              </a:defRPr>
            </a:lvl4pPr>
            <a:lvl5pPr indent="-228600" lvl="4" marL="2286000" algn="l">
              <a:lnSpc>
                <a:spcPct val="100000"/>
              </a:lnSpc>
              <a:spcBef>
                <a:spcPts val="600"/>
              </a:spcBef>
              <a:spcAft>
                <a:spcPts val="0"/>
              </a:spcAft>
              <a:buClr>
                <a:srgbClr val="FFFFFF"/>
              </a:buClr>
              <a:buSzPts val="3000"/>
              <a:buFont typeface="Calibri"/>
              <a:buNone/>
              <a:defRPr sz="3000">
                <a:solidFill>
                  <a:srgbClr val="FFFFFF"/>
                </a:solidFill>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43" name="Google Shape;143;p50"/>
          <p:cNvSpPr txBox="1"/>
          <p:nvPr>
            <p:ph idx="12" type="sldNum"/>
          </p:nvPr>
        </p:nvSpPr>
        <p:spPr>
          <a:xfrm>
            <a:off x="5922419" y="6505277"/>
            <a:ext cx="338233" cy="328935"/>
          </a:xfrm>
          <a:prstGeom prst="rect">
            <a:avLst/>
          </a:prstGeom>
          <a:noFill/>
          <a:ln>
            <a:noFill/>
          </a:ln>
        </p:spPr>
        <p:txBody>
          <a:bodyPr anchorCtr="0" anchor="t" bIns="71425" lIns="71425" spcFirstLastPara="1" rIns="71425" wrap="square" tIns="71425">
            <a:spAutoFit/>
          </a:bodyPr>
          <a:lstStyle>
            <a:lvl1pPr indent="0" lvl="0" marL="0" algn="ctr">
              <a:spcBef>
                <a:spcPts val="0"/>
              </a:spcBef>
              <a:buNone/>
              <a:defRPr sz="1200">
                <a:solidFill>
                  <a:schemeClr val="dk1"/>
                </a:solidFill>
                <a:latin typeface="Helvetica Neue Light"/>
                <a:ea typeface="Helvetica Neue Light"/>
                <a:cs typeface="Helvetica Neue Light"/>
                <a:sym typeface="Helvetica Neue Light"/>
              </a:defRPr>
            </a:lvl1pPr>
            <a:lvl2pPr indent="0" lvl="1" marL="0" algn="ctr">
              <a:spcBef>
                <a:spcPts val="0"/>
              </a:spcBef>
              <a:buNone/>
              <a:defRPr sz="1200">
                <a:solidFill>
                  <a:schemeClr val="dk1"/>
                </a:solidFill>
                <a:latin typeface="Helvetica Neue Light"/>
                <a:ea typeface="Helvetica Neue Light"/>
                <a:cs typeface="Helvetica Neue Light"/>
                <a:sym typeface="Helvetica Neue Light"/>
              </a:defRPr>
            </a:lvl2pPr>
            <a:lvl3pPr indent="0" lvl="2" marL="0" algn="ctr">
              <a:spcBef>
                <a:spcPts val="0"/>
              </a:spcBef>
              <a:buNone/>
              <a:defRPr sz="1200">
                <a:solidFill>
                  <a:schemeClr val="dk1"/>
                </a:solidFill>
                <a:latin typeface="Helvetica Neue Light"/>
                <a:ea typeface="Helvetica Neue Light"/>
                <a:cs typeface="Helvetica Neue Light"/>
                <a:sym typeface="Helvetica Neue Light"/>
              </a:defRPr>
            </a:lvl3pPr>
            <a:lvl4pPr indent="0" lvl="3" marL="0" algn="ctr">
              <a:spcBef>
                <a:spcPts val="0"/>
              </a:spcBef>
              <a:buNone/>
              <a:defRPr sz="1200">
                <a:solidFill>
                  <a:schemeClr val="dk1"/>
                </a:solidFill>
                <a:latin typeface="Helvetica Neue Light"/>
                <a:ea typeface="Helvetica Neue Light"/>
                <a:cs typeface="Helvetica Neue Light"/>
                <a:sym typeface="Helvetica Neue Light"/>
              </a:defRPr>
            </a:lvl4pPr>
            <a:lvl5pPr indent="0" lvl="4" marL="0" algn="ctr">
              <a:spcBef>
                <a:spcPts val="0"/>
              </a:spcBef>
              <a:buNone/>
              <a:defRPr sz="1200">
                <a:solidFill>
                  <a:schemeClr val="dk1"/>
                </a:solidFill>
                <a:latin typeface="Helvetica Neue Light"/>
                <a:ea typeface="Helvetica Neue Light"/>
                <a:cs typeface="Helvetica Neue Light"/>
                <a:sym typeface="Helvetica Neue Light"/>
              </a:defRPr>
            </a:lvl5pPr>
            <a:lvl6pPr indent="0" lvl="5" marL="0" algn="ctr">
              <a:spcBef>
                <a:spcPts val="0"/>
              </a:spcBef>
              <a:buNone/>
              <a:defRPr sz="1200">
                <a:solidFill>
                  <a:schemeClr val="dk1"/>
                </a:solidFill>
                <a:latin typeface="Helvetica Neue Light"/>
                <a:ea typeface="Helvetica Neue Light"/>
                <a:cs typeface="Helvetica Neue Light"/>
                <a:sym typeface="Helvetica Neue Light"/>
              </a:defRPr>
            </a:lvl6pPr>
            <a:lvl7pPr indent="0" lvl="6" marL="0" algn="ctr">
              <a:spcBef>
                <a:spcPts val="0"/>
              </a:spcBef>
              <a:buNone/>
              <a:defRPr sz="1200">
                <a:solidFill>
                  <a:schemeClr val="dk1"/>
                </a:solidFill>
                <a:latin typeface="Helvetica Neue Light"/>
                <a:ea typeface="Helvetica Neue Light"/>
                <a:cs typeface="Helvetica Neue Light"/>
                <a:sym typeface="Helvetica Neue Light"/>
              </a:defRPr>
            </a:lvl7pPr>
            <a:lvl8pPr indent="0" lvl="7" marL="0" algn="ctr">
              <a:spcBef>
                <a:spcPts val="0"/>
              </a:spcBef>
              <a:buNone/>
              <a:defRPr sz="1200">
                <a:solidFill>
                  <a:schemeClr val="dk1"/>
                </a:solidFill>
                <a:latin typeface="Helvetica Neue Light"/>
                <a:ea typeface="Helvetica Neue Light"/>
                <a:cs typeface="Helvetica Neue Light"/>
                <a:sym typeface="Helvetica Neue Light"/>
              </a:defRPr>
            </a:lvl8pPr>
            <a:lvl9pPr indent="0" lvl="8" marL="0" algn="ctr">
              <a:spcBef>
                <a:spcPts val="0"/>
              </a:spcBef>
              <a:buNone/>
              <a:defRPr sz="1200">
                <a:solidFill>
                  <a:schemeClr val="dk1"/>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4" name="Shape 144"/>
        <p:cNvGrpSpPr/>
        <p:nvPr/>
      </p:nvGrpSpPr>
      <p:grpSpPr>
        <a:xfrm>
          <a:off x="0" y="0"/>
          <a:ext cx="0" cy="0"/>
          <a:chOff x="0" y="0"/>
          <a:chExt cx="0" cy="0"/>
        </a:xfrm>
      </p:grpSpPr>
      <p:sp>
        <p:nvSpPr>
          <p:cNvPr id="145" name="Google Shape;145;p51"/>
          <p:cNvSpPr txBox="1"/>
          <p:nvPr>
            <p:ph idx="12" type="sldNum"/>
          </p:nvPr>
        </p:nvSpPr>
        <p:spPr>
          <a:xfrm>
            <a:off x="5905957" y="6438914"/>
            <a:ext cx="367408" cy="369330"/>
          </a:xfrm>
          <a:prstGeom prst="rect">
            <a:avLst/>
          </a:prstGeom>
          <a:noFill/>
          <a:ln>
            <a:noFill/>
          </a:ln>
        </p:spPr>
        <p:txBody>
          <a:bodyPr anchorCtr="0" anchor="ctr" bIns="91425" lIns="91425" spcFirstLastPara="1" rIns="91425" wrap="square" tIns="91425">
            <a:sp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d">
  <p:cSld name="Blank red">
    <p:bg>
      <p:bgPr>
        <a:solidFill>
          <a:srgbClr val="9E173A"/>
        </a:solidFill>
      </p:bgPr>
    </p:bg>
    <p:spTree>
      <p:nvGrpSpPr>
        <p:cNvPr id="146" name="Shape 146"/>
        <p:cNvGrpSpPr/>
        <p:nvPr/>
      </p:nvGrpSpPr>
      <p:grpSpPr>
        <a:xfrm>
          <a:off x="0" y="0"/>
          <a:ext cx="0" cy="0"/>
          <a:chOff x="0" y="0"/>
          <a:chExt cx="0" cy="0"/>
        </a:xfrm>
      </p:grpSpPr>
      <p:sp>
        <p:nvSpPr>
          <p:cNvPr id="147" name="Google Shape;147;p52"/>
          <p:cNvSpPr txBox="1"/>
          <p:nvPr>
            <p:ph idx="12" type="sldNum"/>
          </p:nvPr>
        </p:nvSpPr>
        <p:spPr>
          <a:xfrm>
            <a:off x="5905957" y="6438914"/>
            <a:ext cx="367408" cy="369330"/>
          </a:xfrm>
          <a:prstGeom prst="rect">
            <a:avLst/>
          </a:prstGeom>
          <a:noFill/>
          <a:ln>
            <a:noFill/>
          </a:ln>
        </p:spPr>
        <p:txBody>
          <a:bodyPr anchorCtr="0" anchor="ctr" bIns="91425" lIns="91425" spcFirstLastPara="1" rIns="91425" wrap="square" tIns="91425">
            <a:spAutoFit/>
          </a:bodyPr>
          <a:lstStyle>
            <a:lvl1pPr indent="0" lvl="0" marL="0" algn="ctr">
              <a:spcBef>
                <a:spcPts val="0"/>
              </a:spcBef>
              <a:buNone/>
              <a:defRPr sz="1200">
                <a:solidFill>
                  <a:schemeClr val="dk1"/>
                </a:solidFill>
                <a:latin typeface="Calibri"/>
                <a:ea typeface="Calibri"/>
                <a:cs typeface="Calibri"/>
                <a:sym typeface="Calibri"/>
              </a:defRPr>
            </a:lvl1pPr>
            <a:lvl2pPr indent="0" lvl="1" marL="0" algn="ctr">
              <a:spcBef>
                <a:spcPts val="0"/>
              </a:spcBef>
              <a:buNone/>
              <a:defRPr sz="1200">
                <a:solidFill>
                  <a:schemeClr val="dk1"/>
                </a:solidFill>
                <a:latin typeface="Calibri"/>
                <a:ea typeface="Calibri"/>
                <a:cs typeface="Calibri"/>
                <a:sym typeface="Calibri"/>
              </a:defRPr>
            </a:lvl2pPr>
            <a:lvl3pPr indent="0" lvl="2" marL="0" algn="ctr">
              <a:spcBef>
                <a:spcPts val="0"/>
              </a:spcBef>
              <a:buNone/>
              <a:defRPr sz="1200">
                <a:solidFill>
                  <a:schemeClr val="dk1"/>
                </a:solidFill>
                <a:latin typeface="Calibri"/>
                <a:ea typeface="Calibri"/>
                <a:cs typeface="Calibri"/>
                <a:sym typeface="Calibri"/>
              </a:defRPr>
            </a:lvl3pPr>
            <a:lvl4pPr indent="0" lvl="3" marL="0" algn="ctr">
              <a:spcBef>
                <a:spcPts val="0"/>
              </a:spcBef>
              <a:buNone/>
              <a:defRPr sz="1200">
                <a:solidFill>
                  <a:schemeClr val="dk1"/>
                </a:solidFill>
                <a:latin typeface="Calibri"/>
                <a:ea typeface="Calibri"/>
                <a:cs typeface="Calibri"/>
                <a:sym typeface="Calibri"/>
              </a:defRPr>
            </a:lvl4pPr>
            <a:lvl5pPr indent="0" lvl="4" marL="0" algn="ctr">
              <a:spcBef>
                <a:spcPts val="0"/>
              </a:spcBef>
              <a:buNone/>
              <a:defRPr sz="1200">
                <a:solidFill>
                  <a:schemeClr val="dk1"/>
                </a:solidFill>
                <a:latin typeface="Calibri"/>
                <a:ea typeface="Calibri"/>
                <a:cs typeface="Calibri"/>
                <a:sym typeface="Calibri"/>
              </a:defRPr>
            </a:lvl5pPr>
            <a:lvl6pPr indent="0" lvl="5" marL="0" algn="ctr">
              <a:spcBef>
                <a:spcPts val="0"/>
              </a:spcBef>
              <a:buNone/>
              <a:defRPr sz="1200">
                <a:solidFill>
                  <a:schemeClr val="dk1"/>
                </a:solidFill>
                <a:latin typeface="Calibri"/>
                <a:ea typeface="Calibri"/>
                <a:cs typeface="Calibri"/>
                <a:sym typeface="Calibri"/>
              </a:defRPr>
            </a:lvl6pPr>
            <a:lvl7pPr indent="0" lvl="6" marL="0" algn="ctr">
              <a:spcBef>
                <a:spcPts val="0"/>
              </a:spcBef>
              <a:buNone/>
              <a:defRPr sz="1200">
                <a:solidFill>
                  <a:schemeClr val="dk1"/>
                </a:solidFill>
                <a:latin typeface="Calibri"/>
                <a:ea typeface="Calibri"/>
                <a:cs typeface="Calibri"/>
                <a:sym typeface="Calibri"/>
              </a:defRPr>
            </a:lvl7pPr>
            <a:lvl8pPr indent="0" lvl="7" marL="0" algn="ctr">
              <a:spcBef>
                <a:spcPts val="0"/>
              </a:spcBef>
              <a:buNone/>
              <a:defRPr sz="1200">
                <a:solidFill>
                  <a:schemeClr val="dk1"/>
                </a:solidFill>
                <a:latin typeface="Calibri"/>
                <a:ea typeface="Calibri"/>
                <a:cs typeface="Calibri"/>
                <a:sym typeface="Calibri"/>
              </a:defRPr>
            </a:lvl8pPr>
            <a:lvl9pPr indent="0" lvl="8" marL="0" algn="ctr">
              <a:spcBef>
                <a:spcPts val="0"/>
              </a:spcBef>
              <a:buNone/>
              <a:defRPr sz="120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53"/>
          <p:cNvSpPr txBox="1"/>
          <p:nvPr>
            <p:ph type="title"/>
          </p:nvPr>
        </p:nvSpPr>
        <p:spPr>
          <a:xfrm>
            <a:off x="761739" y="748637"/>
            <a:ext cx="10668522" cy="746788"/>
          </a:xfrm>
          <a:prstGeom prst="rect">
            <a:avLst/>
          </a:prstGeom>
          <a:noFill/>
          <a:ln>
            <a:noFill/>
          </a:ln>
        </p:spPr>
        <p:txBody>
          <a:bodyPr anchorCtr="0" anchor="t" bIns="91425" lIns="91425" spcFirstLastPara="1" rIns="91425" wrap="square" tIns="91425">
            <a:normAutofit/>
          </a:bodyPr>
          <a:lstStyle>
            <a:lvl1pPr lvl="0" algn="l">
              <a:lnSpc>
                <a:spcPct val="100000"/>
              </a:lnSpc>
              <a:spcBef>
                <a:spcPts val="600"/>
              </a:spcBef>
              <a:spcAft>
                <a:spcPts val="0"/>
              </a:spcAft>
              <a:buClr>
                <a:srgbClr val="8B032C"/>
              </a:buClr>
              <a:buSzPts val="1800"/>
              <a:buNone/>
              <a:defRPr/>
            </a:lvl1pPr>
            <a:lvl2pPr lvl="1" algn="l">
              <a:lnSpc>
                <a:spcPct val="100000"/>
              </a:lnSpc>
              <a:spcBef>
                <a:spcPts val="600"/>
              </a:spcBef>
              <a:spcAft>
                <a:spcPts val="0"/>
              </a:spcAft>
              <a:buClr>
                <a:srgbClr val="8B032C"/>
              </a:buClr>
              <a:buSzPts val="1800"/>
              <a:buNone/>
              <a:defRPr/>
            </a:lvl2pPr>
            <a:lvl3pPr lvl="2" algn="l">
              <a:lnSpc>
                <a:spcPct val="100000"/>
              </a:lnSpc>
              <a:spcBef>
                <a:spcPts val="600"/>
              </a:spcBef>
              <a:spcAft>
                <a:spcPts val="0"/>
              </a:spcAft>
              <a:buClr>
                <a:srgbClr val="8B032C"/>
              </a:buClr>
              <a:buSzPts val="1800"/>
              <a:buNone/>
              <a:defRPr/>
            </a:lvl3pPr>
            <a:lvl4pPr lvl="3" algn="l">
              <a:lnSpc>
                <a:spcPct val="100000"/>
              </a:lnSpc>
              <a:spcBef>
                <a:spcPts val="600"/>
              </a:spcBef>
              <a:spcAft>
                <a:spcPts val="0"/>
              </a:spcAft>
              <a:buClr>
                <a:srgbClr val="8B032C"/>
              </a:buClr>
              <a:buSzPts val="1800"/>
              <a:buNone/>
              <a:defRPr/>
            </a:lvl4pPr>
            <a:lvl5pPr lvl="4" algn="l">
              <a:lnSpc>
                <a:spcPct val="100000"/>
              </a:lnSpc>
              <a:spcBef>
                <a:spcPts val="600"/>
              </a:spcBef>
              <a:spcAft>
                <a:spcPts val="0"/>
              </a:spcAft>
              <a:buClr>
                <a:srgbClr val="8B032C"/>
              </a:buClr>
              <a:buSzPts val="1800"/>
              <a:buNone/>
              <a:defRPr/>
            </a:lvl5pPr>
            <a:lvl6pPr lvl="5" algn="l">
              <a:lnSpc>
                <a:spcPct val="100000"/>
              </a:lnSpc>
              <a:spcBef>
                <a:spcPts val="600"/>
              </a:spcBef>
              <a:spcAft>
                <a:spcPts val="0"/>
              </a:spcAft>
              <a:buClr>
                <a:srgbClr val="8B032C"/>
              </a:buClr>
              <a:buSzPts val="1800"/>
              <a:buNone/>
              <a:defRPr/>
            </a:lvl6pPr>
            <a:lvl7pPr lvl="6" algn="l">
              <a:lnSpc>
                <a:spcPct val="100000"/>
              </a:lnSpc>
              <a:spcBef>
                <a:spcPts val="600"/>
              </a:spcBef>
              <a:spcAft>
                <a:spcPts val="0"/>
              </a:spcAft>
              <a:buClr>
                <a:srgbClr val="8B032C"/>
              </a:buClr>
              <a:buSzPts val="1800"/>
              <a:buNone/>
              <a:defRPr/>
            </a:lvl7pPr>
            <a:lvl8pPr lvl="7" algn="l">
              <a:lnSpc>
                <a:spcPct val="100000"/>
              </a:lnSpc>
              <a:spcBef>
                <a:spcPts val="600"/>
              </a:spcBef>
              <a:spcAft>
                <a:spcPts val="0"/>
              </a:spcAft>
              <a:buClr>
                <a:srgbClr val="8B032C"/>
              </a:buClr>
              <a:buSzPts val="1800"/>
              <a:buNone/>
              <a:defRPr/>
            </a:lvl8pPr>
            <a:lvl9pPr lvl="8" algn="l">
              <a:lnSpc>
                <a:spcPct val="100000"/>
              </a:lnSpc>
              <a:spcBef>
                <a:spcPts val="600"/>
              </a:spcBef>
              <a:spcAft>
                <a:spcPts val="0"/>
              </a:spcAft>
              <a:buClr>
                <a:srgbClr val="8B032C"/>
              </a:buClr>
              <a:buSzPts val="1800"/>
              <a:buNone/>
              <a:defRPr/>
            </a:lvl9pPr>
          </a:lstStyle>
          <a:p/>
        </p:txBody>
      </p:sp>
      <p:sp>
        <p:nvSpPr>
          <p:cNvPr id="150" name="Google Shape;150;p53"/>
          <p:cNvSpPr txBox="1"/>
          <p:nvPr>
            <p:ph idx="1" type="body"/>
          </p:nvPr>
        </p:nvSpPr>
        <p:spPr>
          <a:xfrm>
            <a:off x="761739" y="2009776"/>
            <a:ext cx="10668523" cy="4085659"/>
          </a:xfrm>
          <a:prstGeom prst="rect">
            <a:avLst/>
          </a:prstGeom>
          <a:noFill/>
          <a:ln>
            <a:noFill/>
          </a:ln>
        </p:spPr>
        <p:txBody>
          <a:bodyPr anchorCtr="0" anchor="t" bIns="91425" lIns="91425" spcFirstLastPara="1" rIns="91425" wrap="square" tIns="91425">
            <a:normAutofit/>
          </a:bodyPr>
          <a:lstStyle>
            <a:lvl1pPr indent="-228600" lvl="0" marL="457200" algn="l">
              <a:lnSpc>
                <a:spcPct val="100000"/>
              </a:lnSpc>
              <a:spcBef>
                <a:spcPts val="600"/>
              </a:spcBef>
              <a:spcAft>
                <a:spcPts val="0"/>
              </a:spcAft>
              <a:buClr>
                <a:srgbClr val="7D8F90"/>
              </a:buClr>
              <a:buSzPts val="1800"/>
              <a:buNone/>
              <a:defRPr/>
            </a:lvl1pPr>
            <a:lvl2pPr indent="-228600" lvl="1" marL="914400" algn="l">
              <a:lnSpc>
                <a:spcPct val="100000"/>
              </a:lnSpc>
              <a:spcBef>
                <a:spcPts val="600"/>
              </a:spcBef>
              <a:spcAft>
                <a:spcPts val="0"/>
              </a:spcAft>
              <a:buClr>
                <a:srgbClr val="7D8F90"/>
              </a:buClr>
              <a:buSzPts val="1800"/>
              <a:buNone/>
              <a:defRPr/>
            </a:lvl2pPr>
            <a:lvl3pPr indent="-228600" lvl="2" marL="1371600" algn="l">
              <a:lnSpc>
                <a:spcPct val="100000"/>
              </a:lnSpc>
              <a:spcBef>
                <a:spcPts val="600"/>
              </a:spcBef>
              <a:spcAft>
                <a:spcPts val="0"/>
              </a:spcAft>
              <a:buClr>
                <a:srgbClr val="7D8F90"/>
              </a:buClr>
              <a:buSzPts val="1800"/>
              <a:buNone/>
              <a:defRPr/>
            </a:lvl3pPr>
            <a:lvl4pPr indent="-228600" lvl="3" marL="1828800" algn="l">
              <a:lnSpc>
                <a:spcPct val="100000"/>
              </a:lnSpc>
              <a:spcBef>
                <a:spcPts val="600"/>
              </a:spcBef>
              <a:spcAft>
                <a:spcPts val="0"/>
              </a:spcAft>
              <a:buClr>
                <a:srgbClr val="7D8F90"/>
              </a:buClr>
              <a:buSzPts val="1800"/>
              <a:buNone/>
              <a:defRPr/>
            </a:lvl4pPr>
            <a:lvl5pPr indent="-228600" lvl="4" marL="2286000" algn="l">
              <a:lnSpc>
                <a:spcPct val="100000"/>
              </a:lnSpc>
              <a:spcBef>
                <a:spcPts val="600"/>
              </a:spcBef>
              <a:spcAft>
                <a:spcPts val="0"/>
              </a:spcAft>
              <a:buClr>
                <a:srgbClr val="7D8F90"/>
              </a:buClr>
              <a:buSzPts val="1800"/>
              <a:buNone/>
              <a:defRPr/>
            </a:lvl5pPr>
            <a:lvl6pPr indent="-228600" lvl="5" marL="2743200" algn="l">
              <a:lnSpc>
                <a:spcPct val="100000"/>
              </a:lnSpc>
              <a:spcBef>
                <a:spcPts val="600"/>
              </a:spcBef>
              <a:spcAft>
                <a:spcPts val="0"/>
              </a:spcAft>
              <a:buClr>
                <a:srgbClr val="7D8F90"/>
              </a:buClr>
              <a:buSzPts val="1800"/>
              <a:buNone/>
              <a:defRPr/>
            </a:lvl6pPr>
            <a:lvl7pPr indent="-228600" lvl="6" marL="3200400" algn="l">
              <a:lnSpc>
                <a:spcPct val="100000"/>
              </a:lnSpc>
              <a:spcBef>
                <a:spcPts val="600"/>
              </a:spcBef>
              <a:spcAft>
                <a:spcPts val="0"/>
              </a:spcAft>
              <a:buClr>
                <a:srgbClr val="7D8F90"/>
              </a:buClr>
              <a:buSzPts val="1800"/>
              <a:buNone/>
              <a:defRPr/>
            </a:lvl7pPr>
            <a:lvl8pPr indent="-228600" lvl="7" marL="3657600" algn="l">
              <a:lnSpc>
                <a:spcPct val="100000"/>
              </a:lnSpc>
              <a:spcBef>
                <a:spcPts val="600"/>
              </a:spcBef>
              <a:spcAft>
                <a:spcPts val="0"/>
              </a:spcAft>
              <a:buClr>
                <a:srgbClr val="7D8F90"/>
              </a:buClr>
              <a:buSzPts val="1800"/>
              <a:buNone/>
              <a:defRPr/>
            </a:lvl8pPr>
            <a:lvl9pPr indent="-228600" lvl="8" marL="4114800" algn="l">
              <a:lnSpc>
                <a:spcPct val="100000"/>
              </a:lnSpc>
              <a:spcBef>
                <a:spcPts val="600"/>
              </a:spcBef>
              <a:spcAft>
                <a:spcPts val="0"/>
              </a:spcAft>
              <a:buClr>
                <a:srgbClr val="7D8F90"/>
              </a:buClr>
              <a:buSzPts val="1800"/>
              <a:buNone/>
              <a:defRPr/>
            </a:lvl9pPr>
          </a:lstStyle>
          <a:p/>
        </p:txBody>
      </p:sp>
      <p:sp>
        <p:nvSpPr>
          <p:cNvPr id="151" name="Google Shape;151;p53"/>
          <p:cNvSpPr txBox="1"/>
          <p:nvPr>
            <p:ph idx="11" type="ftr"/>
          </p:nvPr>
        </p:nvSpPr>
        <p:spPr>
          <a:xfrm>
            <a:off x="624418" y="6245225"/>
            <a:ext cx="10943167"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sz="1800">
                <a:solidFill>
                  <a:srgbClr val="969696"/>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52" name="Google Shape;152;p53"/>
          <p:cNvSpPr txBox="1"/>
          <p:nvPr/>
        </p:nvSpPr>
        <p:spPr>
          <a:xfrm>
            <a:off x="11650134" y="6408739"/>
            <a:ext cx="541867" cy="3333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9" name="Shape 159"/>
        <p:cNvGrpSpPr/>
        <p:nvPr/>
      </p:nvGrpSpPr>
      <p:grpSpPr>
        <a:xfrm>
          <a:off x="0" y="0"/>
          <a:ext cx="0" cy="0"/>
          <a:chOff x="0" y="0"/>
          <a:chExt cx="0" cy="0"/>
        </a:xfrm>
      </p:grpSpPr>
      <p:sp>
        <p:nvSpPr>
          <p:cNvPr id="160" name="Google Shape;160;p5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5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2" name="Google Shape;162;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1" name="Shape 171"/>
        <p:cNvGrpSpPr/>
        <p:nvPr/>
      </p:nvGrpSpPr>
      <p:grpSpPr>
        <a:xfrm>
          <a:off x="0" y="0"/>
          <a:ext cx="0" cy="0"/>
          <a:chOff x="0" y="0"/>
          <a:chExt cx="0" cy="0"/>
        </a:xfrm>
      </p:grpSpPr>
      <p:sp>
        <p:nvSpPr>
          <p:cNvPr id="172" name="Google Shape;172;p5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5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4" name="Google Shape;174;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7" name="Shape 177"/>
        <p:cNvGrpSpPr/>
        <p:nvPr/>
      </p:nvGrpSpPr>
      <p:grpSpPr>
        <a:xfrm>
          <a:off x="0" y="0"/>
          <a:ext cx="0" cy="0"/>
          <a:chOff x="0" y="0"/>
          <a:chExt cx="0" cy="0"/>
        </a:xfrm>
      </p:grpSpPr>
      <p:sp>
        <p:nvSpPr>
          <p:cNvPr id="178" name="Google Shape;178;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5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0" name="Google Shape;180;p5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4" name="Shape 184"/>
        <p:cNvGrpSpPr/>
        <p:nvPr/>
      </p:nvGrpSpPr>
      <p:grpSpPr>
        <a:xfrm>
          <a:off x="0" y="0"/>
          <a:ext cx="0" cy="0"/>
          <a:chOff x="0" y="0"/>
          <a:chExt cx="0" cy="0"/>
        </a:xfrm>
      </p:grpSpPr>
      <p:sp>
        <p:nvSpPr>
          <p:cNvPr id="185" name="Google Shape;185;p5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5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7" name="Google Shape;187;p5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8" name="Google Shape;188;p5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9" name="Google Shape;189;p5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3" name="Shape 193"/>
        <p:cNvGrpSpPr/>
        <p:nvPr/>
      </p:nvGrpSpPr>
      <p:grpSpPr>
        <a:xfrm>
          <a:off x="0" y="0"/>
          <a:ext cx="0" cy="0"/>
          <a:chOff x="0" y="0"/>
          <a:chExt cx="0" cy="0"/>
        </a:xfrm>
      </p:grpSpPr>
      <p:sp>
        <p:nvSpPr>
          <p:cNvPr id="194" name="Google Shape;194;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slide">
  <p:cSld name="Text only slide">
    <p:spTree>
      <p:nvGrpSpPr>
        <p:cNvPr id="27" name="Shape 27"/>
        <p:cNvGrpSpPr/>
        <p:nvPr/>
      </p:nvGrpSpPr>
      <p:grpSpPr>
        <a:xfrm>
          <a:off x="0" y="0"/>
          <a:ext cx="0" cy="0"/>
          <a:chOff x="0" y="0"/>
          <a:chExt cx="0" cy="0"/>
        </a:xfrm>
      </p:grpSpPr>
      <p:sp>
        <p:nvSpPr>
          <p:cNvPr id="28" name="Google Shape;2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0" name="Google Shape;30;p35"/>
          <p:cNvSpPr txBox="1"/>
          <p:nvPr>
            <p:ph idx="1" type="body"/>
          </p:nvPr>
        </p:nvSpPr>
        <p:spPr>
          <a:xfrm>
            <a:off x="761739" y="2009776"/>
            <a:ext cx="10668522" cy="41249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F7931E"/>
              </a:buClr>
              <a:buSzPts val="1800"/>
              <a:buChar char="•"/>
              <a:defRPr/>
            </a:lvl1pPr>
            <a:lvl2pPr indent="-342900" lvl="1" marL="914400" algn="l">
              <a:lnSpc>
                <a:spcPct val="90000"/>
              </a:lnSpc>
              <a:spcBef>
                <a:spcPts val="500"/>
              </a:spcBef>
              <a:spcAft>
                <a:spcPts val="0"/>
              </a:spcAft>
              <a:buClr>
                <a:srgbClr val="F7931E"/>
              </a:buClr>
              <a:buSzPts val="1800"/>
              <a:buChar char="–"/>
              <a:defRPr/>
            </a:lvl2pPr>
            <a:lvl3pPr indent="-342900" lvl="2" marL="1371600" algn="l">
              <a:lnSpc>
                <a:spcPct val="90000"/>
              </a:lnSpc>
              <a:spcBef>
                <a:spcPts val="500"/>
              </a:spcBef>
              <a:spcAft>
                <a:spcPts val="0"/>
              </a:spcAft>
              <a:buClr>
                <a:srgbClr val="F7931E"/>
              </a:buClr>
              <a:buSzPts val="1800"/>
              <a:buChar char="•"/>
              <a:defRPr/>
            </a:lvl3pPr>
            <a:lvl4pPr indent="-342900" lvl="3" marL="1828800" algn="l">
              <a:lnSpc>
                <a:spcPct val="90000"/>
              </a:lnSpc>
              <a:spcBef>
                <a:spcPts val="500"/>
              </a:spcBef>
              <a:spcAft>
                <a:spcPts val="0"/>
              </a:spcAft>
              <a:buClr>
                <a:srgbClr val="F7931E"/>
              </a:buClr>
              <a:buSzPts val="1800"/>
              <a:buChar char="–"/>
              <a:defRPr/>
            </a:lvl4pPr>
            <a:lvl5pPr indent="-342900" lvl="4" marL="2286000" algn="l">
              <a:lnSpc>
                <a:spcPct val="90000"/>
              </a:lnSpc>
              <a:spcBef>
                <a:spcPts val="500"/>
              </a:spcBef>
              <a:spcAft>
                <a:spcPts val="0"/>
              </a:spcAft>
              <a:buClr>
                <a:srgbClr val="F7931E"/>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8" name="Shape 198"/>
        <p:cNvGrpSpPr/>
        <p:nvPr/>
      </p:nvGrpSpPr>
      <p:grpSpPr>
        <a:xfrm>
          <a:off x="0" y="0"/>
          <a:ext cx="0" cy="0"/>
          <a:chOff x="0" y="0"/>
          <a:chExt cx="0" cy="0"/>
        </a:xfrm>
      </p:grpSpPr>
      <p:sp>
        <p:nvSpPr>
          <p:cNvPr id="199" name="Google Shape;19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2" name="Shape 202"/>
        <p:cNvGrpSpPr/>
        <p:nvPr/>
      </p:nvGrpSpPr>
      <p:grpSpPr>
        <a:xfrm>
          <a:off x="0" y="0"/>
          <a:ext cx="0" cy="0"/>
          <a:chOff x="0" y="0"/>
          <a:chExt cx="0" cy="0"/>
        </a:xfrm>
      </p:grpSpPr>
      <p:sp>
        <p:nvSpPr>
          <p:cNvPr id="203" name="Google Shape;203;p6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6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5" name="Google Shape;205;p6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6" name="Google Shape;206;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9" name="Shape 209"/>
        <p:cNvGrpSpPr/>
        <p:nvPr/>
      </p:nvGrpSpPr>
      <p:grpSpPr>
        <a:xfrm>
          <a:off x="0" y="0"/>
          <a:ext cx="0" cy="0"/>
          <a:chOff x="0" y="0"/>
          <a:chExt cx="0" cy="0"/>
        </a:xfrm>
      </p:grpSpPr>
      <p:sp>
        <p:nvSpPr>
          <p:cNvPr id="210" name="Google Shape;210;p6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6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2" name="Google Shape;212;p6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3" name="Google Shape;213;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6" name="Shape 216"/>
        <p:cNvGrpSpPr/>
        <p:nvPr/>
      </p:nvGrpSpPr>
      <p:grpSpPr>
        <a:xfrm>
          <a:off x="0" y="0"/>
          <a:ext cx="0" cy="0"/>
          <a:chOff x="0" y="0"/>
          <a:chExt cx="0" cy="0"/>
        </a:xfrm>
      </p:grpSpPr>
      <p:sp>
        <p:nvSpPr>
          <p:cNvPr id="217" name="Google Shape;217;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6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2" name="Shape 222"/>
        <p:cNvGrpSpPr/>
        <p:nvPr/>
      </p:nvGrpSpPr>
      <p:grpSpPr>
        <a:xfrm>
          <a:off x="0" y="0"/>
          <a:ext cx="0" cy="0"/>
          <a:chOff x="0" y="0"/>
          <a:chExt cx="0" cy="0"/>
        </a:xfrm>
      </p:grpSpPr>
      <p:sp>
        <p:nvSpPr>
          <p:cNvPr id="223" name="Google Shape;223;p6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6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3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1.xml"/><Relationship Id="rId10" Type="http://schemas.openxmlformats.org/officeDocument/2006/relationships/slideLayout" Target="../slideLayouts/slideLayout23.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1" name="Google Shape;9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 name="Google Shape;9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8" name="Shape 98"/>
        <p:cNvGrpSpPr/>
        <p:nvPr/>
      </p:nvGrpSpPr>
      <p:grpSpPr>
        <a:xfrm>
          <a:off x="0" y="0"/>
          <a:ext cx="0" cy="0"/>
          <a:chOff x="0" y="0"/>
          <a:chExt cx="0" cy="0"/>
        </a:xfrm>
      </p:grpSpPr>
      <p:sp>
        <p:nvSpPr>
          <p:cNvPr id="99" name="Google Shape;99;p32"/>
          <p:cNvSpPr txBox="1"/>
          <p:nvPr>
            <p:ph idx="1" type="body"/>
          </p:nvPr>
        </p:nvSpPr>
        <p:spPr>
          <a:xfrm>
            <a:off x="761739" y="2009776"/>
            <a:ext cx="10668523" cy="4085659"/>
          </a:xfrm>
          <a:prstGeom prst="rect">
            <a:avLst/>
          </a:prstGeom>
          <a:noFill/>
          <a:ln>
            <a:noFill/>
          </a:ln>
        </p:spPr>
        <p:txBody>
          <a:bodyPr anchorCtr="0" anchor="t" bIns="91425" lIns="91425" spcFirstLastPara="1" rIns="91425" wrap="square" tIns="91425">
            <a:normAutofit/>
          </a:bodyPr>
          <a:lstStyle>
            <a:lvl1pPr indent="-228600" lvl="0" marL="4572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1pPr>
            <a:lvl2pPr indent="-228600" lvl="1" marL="9144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2pPr>
            <a:lvl3pPr indent="-228600" lvl="2" marL="13716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3pPr>
            <a:lvl4pPr indent="-228600" lvl="3" marL="18288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4pPr>
            <a:lvl5pPr indent="-228600" lvl="4" marL="22860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5pPr>
            <a:lvl6pPr indent="-228600" lvl="5" marL="27432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6pPr>
            <a:lvl7pPr indent="-228600" lvl="6" marL="32004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7pPr>
            <a:lvl8pPr indent="-228600" lvl="7" marL="36576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8pPr>
            <a:lvl9pPr indent="-228600" lvl="8" marL="4114800" marR="0" rtl="0" algn="l">
              <a:lnSpc>
                <a:spcPct val="100000"/>
              </a:lnSpc>
              <a:spcBef>
                <a:spcPts val="600"/>
              </a:spcBef>
              <a:spcAft>
                <a:spcPts val="0"/>
              </a:spcAft>
              <a:buClr>
                <a:srgbClr val="7D8F90"/>
              </a:buClr>
              <a:buSzPts val="2500"/>
              <a:buFont typeface="Calibri"/>
              <a:buNone/>
              <a:defRPr b="0" i="0" sz="2500" u="none" cap="none" strike="noStrike">
                <a:solidFill>
                  <a:srgbClr val="7D8F90"/>
                </a:solidFill>
                <a:latin typeface="Calibri"/>
                <a:ea typeface="Calibri"/>
                <a:cs typeface="Calibri"/>
                <a:sym typeface="Calibri"/>
              </a:defRPr>
            </a:lvl9pPr>
          </a:lstStyle>
          <a:p/>
        </p:txBody>
      </p:sp>
      <p:sp>
        <p:nvSpPr>
          <p:cNvPr id="100" name="Google Shape;100;p32"/>
          <p:cNvSpPr txBox="1"/>
          <p:nvPr>
            <p:ph type="title"/>
          </p:nvPr>
        </p:nvSpPr>
        <p:spPr>
          <a:xfrm>
            <a:off x="761739" y="748637"/>
            <a:ext cx="10668522" cy="746788"/>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1pPr>
            <a:lvl2pPr lvl="1"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2pPr>
            <a:lvl3pPr lvl="2"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3pPr>
            <a:lvl4pPr lvl="3"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4pPr>
            <a:lvl5pPr lvl="4"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5pPr>
            <a:lvl6pPr lvl="5"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6pPr>
            <a:lvl7pPr lvl="6"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7pPr>
            <a:lvl8pPr lvl="7"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8pPr>
            <a:lvl9pPr lvl="8" marR="0" rtl="0" algn="l">
              <a:lnSpc>
                <a:spcPct val="100000"/>
              </a:lnSpc>
              <a:spcBef>
                <a:spcPts val="600"/>
              </a:spcBef>
              <a:spcAft>
                <a:spcPts val="0"/>
              </a:spcAft>
              <a:buClr>
                <a:srgbClr val="8B032C"/>
              </a:buClr>
              <a:buSzPts val="4500"/>
              <a:buFont typeface="Calibri"/>
              <a:buNone/>
              <a:defRPr b="0" i="0" sz="4500" u="none" cap="none" strike="noStrike">
                <a:solidFill>
                  <a:srgbClr val="8B032C"/>
                </a:solidFill>
                <a:latin typeface="Calibri"/>
                <a:ea typeface="Calibri"/>
                <a:cs typeface="Calibri"/>
                <a:sym typeface="Calibri"/>
              </a:defRPr>
            </a:lvl9pPr>
          </a:lstStyle>
          <a:p/>
        </p:txBody>
      </p:sp>
      <p:sp>
        <p:nvSpPr>
          <p:cNvPr id="101" name="Google Shape;101;p32"/>
          <p:cNvSpPr txBox="1"/>
          <p:nvPr>
            <p:ph idx="12" type="sldNum"/>
          </p:nvPr>
        </p:nvSpPr>
        <p:spPr>
          <a:xfrm>
            <a:off x="5905957" y="6438914"/>
            <a:ext cx="367408" cy="369330"/>
          </a:xfrm>
          <a:prstGeom prst="rect">
            <a:avLst/>
          </a:prstGeom>
          <a:noFill/>
          <a:ln>
            <a:noFill/>
          </a:ln>
        </p:spPr>
        <p:txBody>
          <a:bodyPr anchorCtr="0" anchor="ctr" bIns="91425" lIns="91425" spcFirstLastPara="1" rIns="91425" wrap="square" tIns="91425">
            <a:spAutoFit/>
          </a:bodyPr>
          <a:lstStyle>
            <a:lvl1pPr indent="0" lvl="0" marL="0" marR="0" rtl="0" algn="ctr">
              <a:spcBef>
                <a:spcPts val="0"/>
              </a:spcBef>
              <a:buNone/>
              <a:defRPr sz="1200">
                <a:solidFill>
                  <a:srgbClr val="8B032C"/>
                </a:solidFill>
                <a:latin typeface="Calibri"/>
                <a:ea typeface="Calibri"/>
                <a:cs typeface="Calibri"/>
                <a:sym typeface="Calibri"/>
              </a:defRPr>
            </a:lvl1pPr>
            <a:lvl2pPr indent="0" lvl="1" marL="0" marR="0" rtl="0" algn="ctr">
              <a:spcBef>
                <a:spcPts val="0"/>
              </a:spcBef>
              <a:buNone/>
              <a:defRPr sz="1200">
                <a:solidFill>
                  <a:srgbClr val="8B032C"/>
                </a:solidFill>
                <a:latin typeface="Calibri"/>
                <a:ea typeface="Calibri"/>
                <a:cs typeface="Calibri"/>
                <a:sym typeface="Calibri"/>
              </a:defRPr>
            </a:lvl2pPr>
            <a:lvl3pPr indent="0" lvl="2" marL="0" marR="0" rtl="0" algn="ctr">
              <a:spcBef>
                <a:spcPts val="0"/>
              </a:spcBef>
              <a:buNone/>
              <a:defRPr sz="1200">
                <a:solidFill>
                  <a:srgbClr val="8B032C"/>
                </a:solidFill>
                <a:latin typeface="Calibri"/>
                <a:ea typeface="Calibri"/>
                <a:cs typeface="Calibri"/>
                <a:sym typeface="Calibri"/>
              </a:defRPr>
            </a:lvl3pPr>
            <a:lvl4pPr indent="0" lvl="3" marL="0" marR="0" rtl="0" algn="ctr">
              <a:spcBef>
                <a:spcPts val="0"/>
              </a:spcBef>
              <a:buNone/>
              <a:defRPr sz="1200">
                <a:solidFill>
                  <a:srgbClr val="8B032C"/>
                </a:solidFill>
                <a:latin typeface="Calibri"/>
                <a:ea typeface="Calibri"/>
                <a:cs typeface="Calibri"/>
                <a:sym typeface="Calibri"/>
              </a:defRPr>
            </a:lvl4pPr>
            <a:lvl5pPr indent="0" lvl="4" marL="0" marR="0" rtl="0" algn="ctr">
              <a:spcBef>
                <a:spcPts val="0"/>
              </a:spcBef>
              <a:buNone/>
              <a:defRPr sz="1200">
                <a:solidFill>
                  <a:srgbClr val="8B032C"/>
                </a:solidFill>
                <a:latin typeface="Calibri"/>
                <a:ea typeface="Calibri"/>
                <a:cs typeface="Calibri"/>
                <a:sym typeface="Calibri"/>
              </a:defRPr>
            </a:lvl5pPr>
            <a:lvl6pPr indent="0" lvl="5" marL="0" marR="0" rtl="0" algn="ctr">
              <a:spcBef>
                <a:spcPts val="0"/>
              </a:spcBef>
              <a:buNone/>
              <a:defRPr sz="1200">
                <a:solidFill>
                  <a:srgbClr val="8B032C"/>
                </a:solidFill>
                <a:latin typeface="Calibri"/>
                <a:ea typeface="Calibri"/>
                <a:cs typeface="Calibri"/>
                <a:sym typeface="Calibri"/>
              </a:defRPr>
            </a:lvl6pPr>
            <a:lvl7pPr indent="0" lvl="6" marL="0" marR="0" rtl="0" algn="ctr">
              <a:spcBef>
                <a:spcPts val="0"/>
              </a:spcBef>
              <a:buNone/>
              <a:defRPr sz="1200">
                <a:solidFill>
                  <a:srgbClr val="8B032C"/>
                </a:solidFill>
                <a:latin typeface="Calibri"/>
                <a:ea typeface="Calibri"/>
                <a:cs typeface="Calibri"/>
                <a:sym typeface="Calibri"/>
              </a:defRPr>
            </a:lvl7pPr>
            <a:lvl8pPr indent="0" lvl="7" marL="0" marR="0" rtl="0" algn="ctr">
              <a:spcBef>
                <a:spcPts val="0"/>
              </a:spcBef>
              <a:buNone/>
              <a:defRPr sz="1200">
                <a:solidFill>
                  <a:srgbClr val="8B032C"/>
                </a:solidFill>
                <a:latin typeface="Calibri"/>
                <a:ea typeface="Calibri"/>
                <a:cs typeface="Calibri"/>
                <a:sym typeface="Calibri"/>
              </a:defRPr>
            </a:lvl8pPr>
            <a:lvl9pPr indent="0" lvl="8" marL="0" marR="0" rtl="0" algn="ctr">
              <a:spcBef>
                <a:spcPts val="0"/>
              </a:spcBef>
              <a:buNone/>
              <a:defRPr sz="1200">
                <a:solidFill>
                  <a:srgbClr val="8B032C"/>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5" name="Google Shape;155;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Google Shape;15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8" name="Google Shape;15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Calibri"/>
                <a:ea typeface="Calibri"/>
                <a:cs typeface="Calibri"/>
                <a:sym typeface="Calibri"/>
              </a:defRPr>
            </a:lvl1pPr>
            <a:lvl2pPr indent="0" lvl="1" marL="0" marR="0" rtl="0" algn="r">
              <a:spcBef>
                <a:spcPts val="0"/>
              </a:spcBef>
              <a:buNone/>
              <a:defRPr b="0" sz="1200" u="none">
                <a:solidFill>
                  <a:srgbClr val="888888"/>
                </a:solidFill>
                <a:latin typeface="Calibri"/>
                <a:ea typeface="Calibri"/>
                <a:cs typeface="Calibri"/>
                <a:sym typeface="Calibri"/>
              </a:defRPr>
            </a:lvl2pPr>
            <a:lvl3pPr indent="0" lvl="2" marL="0" marR="0" rtl="0" algn="r">
              <a:spcBef>
                <a:spcPts val="0"/>
              </a:spcBef>
              <a:buNone/>
              <a:defRPr b="0" sz="1200" u="none">
                <a:solidFill>
                  <a:srgbClr val="888888"/>
                </a:solidFill>
                <a:latin typeface="Calibri"/>
                <a:ea typeface="Calibri"/>
                <a:cs typeface="Calibri"/>
                <a:sym typeface="Calibri"/>
              </a:defRPr>
            </a:lvl3pPr>
            <a:lvl4pPr indent="0" lvl="3" marL="0" marR="0" rtl="0" algn="r">
              <a:spcBef>
                <a:spcPts val="0"/>
              </a:spcBef>
              <a:buNone/>
              <a:defRPr b="0" sz="1200" u="none">
                <a:solidFill>
                  <a:srgbClr val="888888"/>
                </a:solidFill>
                <a:latin typeface="Calibri"/>
                <a:ea typeface="Calibri"/>
                <a:cs typeface="Calibri"/>
                <a:sym typeface="Calibri"/>
              </a:defRPr>
            </a:lvl4pPr>
            <a:lvl5pPr indent="0" lvl="4" marL="0" marR="0" rtl="0" algn="r">
              <a:spcBef>
                <a:spcPts val="0"/>
              </a:spcBef>
              <a:buNone/>
              <a:defRPr b="0" sz="1200" u="none">
                <a:solidFill>
                  <a:srgbClr val="888888"/>
                </a:solidFill>
                <a:latin typeface="Calibri"/>
                <a:ea typeface="Calibri"/>
                <a:cs typeface="Calibri"/>
                <a:sym typeface="Calibri"/>
              </a:defRPr>
            </a:lvl5pPr>
            <a:lvl6pPr indent="0" lvl="5" marL="0" marR="0" rtl="0" algn="r">
              <a:spcBef>
                <a:spcPts val="0"/>
              </a:spcBef>
              <a:buNone/>
              <a:defRPr b="0" sz="1200" u="none">
                <a:solidFill>
                  <a:srgbClr val="888888"/>
                </a:solidFill>
                <a:latin typeface="Calibri"/>
                <a:ea typeface="Calibri"/>
                <a:cs typeface="Calibri"/>
                <a:sym typeface="Calibri"/>
              </a:defRPr>
            </a:lvl6pPr>
            <a:lvl7pPr indent="0" lvl="6" marL="0" marR="0" rtl="0" algn="r">
              <a:spcBef>
                <a:spcPts val="0"/>
              </a:spcBef>
              <a:buNone/>
              <a:defRPr b="0" sz="1200" u="none">
                <a:solidFill>
                  <a:srgbClr val="888888"/>
                </a:solidFill>
                <a:latin typeface="Calibri"/>
                <a:ea typeface="Calibri"/>
                <a:cs typeface="Calibri"/>
                <a:sym typeface="Calibri"/>
              </a:defRPr>
            </a:lvl7pPr>
            <a:lvl8pPr indent="0" lvl="7" marL="0" marR="0" rtl="0" algn="r">
              <a:spcBef>
                <a:spcPts val="0"/>
              </a:spcBef>
              <a:buNone/>
              <a:defRPr b="0" sz="1200" u="none">
                <a:solidFill>
                  <a:srgbClr val="888888"/>
                </a:solidFill>
                <a:latin typeface="Calibri"/>
                <a:ea typeface="Calibri"/>
                <a:cs typeface="Calibri"/>
                <a:sym typeface="Calibri"/>
              </a:defRPr>
            </a:lvl8pPr>
            <a:lvl9pPr indent="0" lvl="8" marL="0" marR="0" rtl="0" algn="r">
              <a:spcBef>
                <a:spcPts val="0"/>
              </a:spcBef>
              <a:buNone/>
              <a:defRPr b="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jpg"/><Relationship Id="rId4" Type="http://schemas.openxmlformats.org/officeDocument/2006/relationships/image" Target="../media/image13.png"/><Relationship Id="rId9" Type="http://schemas.openxmlformats.org/officeDocument/2006/relationships/hyperlink" Target="https://creativecommons.org/licenses/by-sa/3.0/" TargetMode="External"/><Relationship Id="rId5" Type="http://schemas.openxmlformats.org/officeDocument/2006/relationships/image" Target="../media/image9.jpg"/><Relationship Id="rId6" Type="http://schemas.openxmlformats.org/officeDocument/2006/relationships/image" Target="../media/image4.jpg"/><Relationship Id="rId7" Type="http://schemas.openxmlformats.org/officeDocument/2006/relationships/image" Target="../media/image3.jpg"/><Relationship Id="rId8" Type="http://schemas.openxmlformats.org/officeDocument/2006/relationships/hyperlink" Target="https://en.m.wikipedia.org/wiki/Google_Hangout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2.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jpg"/><Relationship Id="rId4" Type="http://schemas.openxmlformats.org/officeDocument/2006/relationships/image" Target="../media/image22.png"/><Relationship Id="rId5"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22.png"/><Relationship Id="rId5"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1.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vmlDrawing" Target="../drawings/vmlDrawing1.vml"/><Relationship Id="rId4" Type="http://schemas.openxmlformats.org/officeDocument/2006/relationships/package" Target="../embeddings/Microsoft_Office_Word_Document1.docx"/><Relationship Id="rId5" Type="http://schemas.openxmlformats.org/officeDocument/2006/relationships/package" Target="../embeddings/Microsoft_Office_Word_Document1.docx"/><Relationship Id="rId6"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4" name="Google Shape;234;p1"/>
          <p:cNvSpPr txBox="1"/>
          <p:nvPr>
            <p:ph type="ctrTitle"/>
          </p:nvPr>
        </p:nvSpPr>
        <p:spPr>
          <a:xfrm>
            <a:off x="4807530" y="607264"/>
            <a:ext cx="6966056" cy="3306344"/>
          </a:xfrm>
          <a:prstGeom prst="rect">
            <a:avLst/>
          </a:prstGeom>
          <a:noFill/>
          <a:ln cap="flat" cmpd="sng" w="9525">
            <a:solidFill>
              <a:schemeClr val="accent2"/>
            </a:solidFill>
            <a:prstDash val="solid"/>
            <a:round/>
            <a:headEnd len="sm" w="sm" type="none"/>
            <a:tailEnd len="sm" w="sm" type="none"/>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GB" sz="4400"/>
              <a:t>Managers &amp; Supervisors </a:t>
            </a:r>
            <a:br>
              <a:rPr b="1" lang="en-GB" sz="4400"/>
            </a:br>
            <a:r>
              <a:rPr b="1" lang="en-GB" sz="4400"/>
              <a:t>Introduction to </a:t>
            </a:r>
            <a:br>
              <a:rPr b="1" lang="en-GB" sz="4400"/>
            </a:br>
            <a:r>
              <a:rPr b="1" lang="en-GB" sz="4400"/>
              <a:t>Occupational Health &amp; Safety (OHS)</a:t>
            </a:r>
            <a:br>
              <a:rPr b="1" lang="en-GB" sz="4400"/>
            </a:br>
            <a:r>
              <a:rPr b="1" lang="en-GB" sz="4400"/>
              <a:t>Online Course</a:t>
            </a:r>
            <a:endParaRPr/>
          </a:p>
        </p:txBody>
      </p:sp>
      <p:grpSp>
        <p:nvGrpSpPr>
          <p:cNvPr id="235" name="Google Shape;235;p1"/>
          <p:cNvGrpSpPr/>
          <p:nvPr/>
        </p:nvGrpSpPr>
        <p:grpSpPr>
          <a:xfrm rot="-5400000">
            <a:off x="2218698" y="2733627"/>
            <a:ext cx="1340409" cy="5777807"/>
            <a:chOff x="329184" y="2"/>
            <a:chExt cx="524256" cy="5777807"/>
          </a:xfrm>
        </p:grpSpPr>
        <p:cxnSp>
          <p:nvCxnSpPr>
            <p:cNvPr id="236" name="Google Shape;236;p1"/>
            <p:cNvCxnSpPr/>
            <p:nvPr/>
          </p:nvCxnSpPr>
          <p:spPr>
            <a:xfrm rot="10800000">
              <a:off x="329184" y="5777809"/>
              <a:ext cx="521208" cy="0"/>
            </a:xfrm>
            <a:prstGeom prst="straightConnector1">
              <a:avLst/>
            </a:prstGeom>
            <a:noFill/>
            <a:ln cap="flat" cmpd="sng" w="152400">
              <a:solidFill>
                <a:schemeClr val="accent4"/>
              </a:solidFill>
              <a:prstDash val="solid"/>
              <a:miter lim="800000"/>
              <a:headEnd len="sm" w="sm" type="none"/>
              <a:tailEnd len="sm" w="sm" type="none"/>
            </a:ln>
          </p:spPr>
        </p:cxnSp>
        <p:sp>
          <p:nvSpPr>
            <p:cNvPr id="237" name="Google Shape;237;p1"/>
            <p:cNvSpPr/>
            <p:nvPr/>
          </p:nvSpPr>
          <p:spPr>
            <a:xfrm>
              <a:off x="329184" y="2"/>
              <a:ext cx="524256" cy="566677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238" name="Google Shape;238;p1"/>
          <p:cNvSpPr txBox="1"/>
          <p:nvPr>
            <p:ph idx="1" type="subTitle"/>
          </p:nvPr>
        </p:nvSpPr>
        <p:spPr>
          <a:xfrm>
            <a:off x="5937617" y="5152598"/>
            <a:ext cx="5835970" cy="857461"/>
          </a:xfrm>
          <a:prstGeom prst="rect">
            <a:avLst/>
          </a:prstGeom>
          <a:solidFill>
            <a:schemeClr val="accent4"/>
          </a:solidFill>
          <a:ln cap="flat" cmpd="sng" w="9525">
            <a:solidFill>
              <a:schemeClr val="accent2"/>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None/>
            </a:pPr>
            <a:r>
              <a:rPr b="1" lang="en-GB" sz="4400" u="sng"/>
              <a:t>Welcome</a:t>
            </a:r>
            <a:endParaRPr/>
          </a:p>
        </p:txBody>
      </p:sp>
      <p:sp>
        <p:nvSpPr>
          <p:cNvPr id="239" name="Google Shape;239;p1"/>
          <p:cNvSpPr/>
          <p:nvPr/>
        </p:nvSpPr>
        <p:spPr>
          <a:xfrm>
            <a:off x="688625" y="269325"/>
            <a:ext cx="3700492" cy="617193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picture containing logo&#10;&#10;Description automatically generated" id="240" name="Google Shape;240;p1"/>
          <p:cNvPicPr preferRelativeResize="0"/>
          <p:nvPr/>
        </p:nvPicPr>
        <p:blipFill rotWithShape="1">
          <a:blip r:embed="rId3">
            <a:alphaModFix/>
          </a:blip>
          <a:srcRect b="0" l="0" r="0" t="0"/>
          <a:stretch/>
        </p:blipFill>
        <p:spPr>
          <a:xfrm>
            <a:off x="1031578" y="2431227"/>
            <a:ext cx="3040860" cy="1832118"/>
          </a:xfrm>
          <a:prstGeom prst="rect">
            <a:avLst/>
          </a:prstGeom>
          <a:noFill/>
          <a:ln>
            <a:noFill/>
          </a:ln>
        </p:spPr>
      </p:pic>
      <p:pic>
        <p:nvPicPr>
          <p:cNvPr descr="A group of people in a room&#10;&#10;Description automatically generated" id="241" name="Google Shape;241;p1"/>
          <p:cNvPicPr preferRelativeResize="0"/>
          <p:nvPr/>
        </p:nvPicPr>
        <p:blipFill rotWithShape="1">
          <a:blip r:embed="rId4">
            <a:alphaModFix/>
          </a:blip>
          <a:srcRect b="0" l="0" r="0" t="0"/>
          <a:stretch/>
        </p:blipFill>
        <p:spPr>
          <a:xfrm>
            <a:off x="922714" y="4690331"/>
            <a:ext cx="3258588" cy="1319728"/>
          </a:xfrm>
          <a:prstGeom prst="rect">
            <a:avLst/>
          </a:prstGeom>
          <a:noFill/>
          <a:ln>
            <a:noFill/>
          </a:ln>
        </p:spPr>
      </p:pic>
      <p:pic>
        <p:nvPicPr>
          <p:cNvPr descr="Safety Matters | SMS" id="242" name="Google Shape;242;p1"/>
          <p:cNvPicPr preferRelativeResize="0"/>
          <p:nvPr/>
        </p:nvPicPr>
        <p:blipFill rotWithShape="1">
          <a:blip r:embed="rId5">
            <a:alphaModFix/>
          </a:blip>
          <a:srcRect b="0" l="0" r="0" t="0"/>
          <a:stretch/>
        </p:blipFill>
        <p:spPr>
          <a:xfrm>
            <a:off x="742258" y="645043"/>
            <a:ext cx="3619500" cy="1266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0"/>
          <p:cNvSpPr txBox="1"/>
          <p:nvPr>
            <p:ph type="title"/>
          </p:nvPr>
        </p:nvSpPr>
        <p:spPr>
          <a:xfrm>
            <a:off x="267809" y="125427"/>
            <a:ext cx="11656379" cy="531520"/>
          </a:xfrm>
          <a:prstGeom prst="rect">
            <a:avLst/>
          </a:prstGeom>
          <a:solidFill>
            <a:schemeClr val="accent4"/>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Calibri"/>
              <a:buNone/>
            </a:pPr>
            <a:r>
              <a:rPr b="1" i="0" lang="en-GB" sz="3250" u="none" cap="none" strike="noStrike">
                <a:solidFill>
                  <a:srgbClr val="000000"/>
                </a:solidFill>
                <a:latin typeface="Calibri"/>
                <a:ea typeface="Calibri"/>
                <a:cs typeface="Calibri"/>
                <a:sym typeface="Calibri"/>
              </a:rPr>
              <a:t>ACTIVITY 4: UNDERSTANDING COVID-19</a:t>
            </a:r>
            <a:endParaRPr b="1"/>
          </a:p>
        </p:txBody>
      </p:sp>
      <p:sp>
        <p:nvSpPr>
          <p:cNvPr id="335" name="Google Shape;335;p10"/>
          <p:cNvSpPr txBox="1"/>
          <p:nvPr>
            <p:ph idx="1" type="body"/>
          </p:nvPr>
        </p:nvSpPr>
        <p:spPr>
          <a:xfrm>
            <a:off x="267809" y="1584343"/>
            <a:ext cx="11656380" cy="4365185"/>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a:bodyPr>
          <a:lstStyle/>
          <a:p>
            <a:pPr indent="-342900" lvl="0" marL="342900" rtl="0" algn="l">
              <a:lnSpc>
                <a:spcPct val="107000"/>
              </a:lnSpc>
              <a:spcBef>
                <a:spcPts val="0"/>
              </a:spcBef>
              <a:spcAft>
                <a:spcPts val="0"/>
              </a:spcAft>
              <a:buClr>
                <a:schemeClr val="dk1"/>
              </a:buClr>
              <a:buSzPts val="2800"/>
              <a:buFont typeface="Calibri"/>
              <a:buAutoNum type="arabicPeriod"/>
            </a:pPr>
            <a:r>
              <a:rPr lang="en-GB" sz="2800">
                <a:latin typeface="Calibri"/>
                <a:ea typeface="Calibri"/>
                <a:cs typeface="Calibri"/>
                <a:sym typeface="Calibri"/>
              </a:rPr>
              <a:t>Is COVID-19 an OSH issue? </a:t>
            </a:r>
            <a:r>
              <a:rPr lang="en-GB" sz="2400">
                <a:latin typeface="Calibri"/>
                <a:ea typeface="Calibri"/>
                <a:cs typeface="Calibri"/>
                <a:sym typeface="Calibri"/>
              </a:rPr>
              <a:t>(Please explain why you reached your conclusion?)</a:t>
            </a:r>
            <a:endParaRPr/>
          </a:p>
          <a:p>
            <a:pPr indent="-342900" lvl="0" marL="342900" rtl="0" algn="l">
              <a:lnSpc>
                <a:spcPct val="107000"/>
              </a:lnSpc>
              <a:spcBef>
                <a:spcPts val="1800"/>
              </a:spcBef>
              <a:spcAft>
                <a:spcPts val="0"/>
              </a:spcAft>
              <a:buClr>
                <a:schemeClr val="dk1"/>
              </a:buClr>
              <a:buSzPts val="2800"/>
              <a:buFont typeface="Calibri"/>
              <a:buAutoNum type="arabicPeriod"/>
            </a:pPr>
            <a:r>
              <a:rPr lang="en-GB">
                <a:latin typeface="Calibri"/>
                <a:ea typeface="Calibri"/>
                <a:cs typeface="Calibri"/>
                <a:sym typeface="Calibri"/>
              </a:rPr>
              <a:t>How can Covid-19 be transmitted? (Give some examples). </a:t>
            </a:r>
            <a:endParaRPr/>
          </a:p>
          <a:p>
            <a:pPr indent="-342900" lvl="0" marL="342900" rtl="0" algn="l">
              <a:lnSpc>
                <a:spcPct val="107000"/>
              </a:lnSpc>
              <a:spcBef>
                <a:spcPts val="1800"/>
              </a:spcBef>
              <a:spcAft>
                <a:spcPts val="0"/>
              </a:spcAft>
              <a:buClr>
                <a:schemeClr val="dk1"/>
              </a:buClr>
              <a:buSzPts val="2800"/>
              <a:buFont typeface="Calibri"/>
              <a:buAutoNum type="arabicPeriod"/>
            </a:pPr>
            <a:r>
              <a:rPr lang="en-GB">
                <a:latin typeface="Calibri"/>
                <a:ea typeface="Calibri"/>
                <a:cs typeface="Calibri"/>
                <a:sym typeface="Calibri"/>
              </a:rPr>
              <a:t>Briefly describe your workplace Covid-19 prevention and precautionary measures. Are they fit for purpose and monitored regularly?</a:t>
            </a:r>
            <a:endParaRPr/>
          </a:p>
          <a:p>
            <a:pPr indent="-342900" lvl="0" marL="342900" rtl="0" algn="l">
              <a:lnSpc>
                <a:spcPct val="107000"/>
              </a:lnSpc>
              <a:spcBef>
                <a:spcPts val="1800"/>
              </a:spcBef>
              <a:spcAft>
                <a:spcPts val="0"/>
              </a:spcAft>
              <a:buClr>
                <a:schemeClr val="dk1"/>
              </a:buClr>
              <a:buSzPts val="2800"/>
              <a:buFont typeface="Calibri"/>
              <a:buAutoNum type="arabicPeriod"/>
            </a:pPr>
            <a:r>
              <a:rPr lang="en-GB">
                <a:latin typeface="Calibri"/>
                <a:ea typeface="Calibri"/>
                <a:cs typeface="Calibri"/>
                <a:sym typeface="Calibri"/>
              </a:rPr>
              <a:t>Do you have a Covid-19 taskforce at your workplace or does the workplace safety committee deal with CV-19/OHS arrangements?</a:t>
            </a:r>
            <a:endParaRPr/>
          </a:p>
          <a:p>
            <a:pPr indent="-342900" lvl="0" marL="342900" rtl="0" algn="l">
              <a:lnSpc>
                <a:spcPct val="107000"/>
              </a:lnSpc>
              <a:spcBef>
                <a:spcPts val="1800"/>
              </a:spcBef>
              <a:spcAft>
                <a:spcPts val="0"/>
              </a:spcAft>
              <a:buClr>
                <a:schemeClr val="dk1"/>
              </a:buClr>
              <a:buSzPts val="2800"/>
              <a:buFont typeface="Calibri"/>
              <a:buAutoNum type="arabicPeriod"/>
            </a:pPr>
            <a:r>
              <a:rPr lang="en-GB">
                <a:latin typeface="Calibri"/>
                <a:ea typeface="Calibri"/>
                <a:cs typeface="Calibri"/>
                <a:sym typeface="Calibri"/>
              </a:rPr>
              <a:t> What do understand by the phrase the ‘risk management process’?</a:t>
            </a:r>
            <a:endParaRPr sz="2400">
              <a:latin typeface="Calibri"/>
              <a:ea typeface="Calibri"/>
              <a:cs typeface="Calibri"/>
              <a:sym typeface="Calibri"/>
            </a:endParaRPr>
          </a:p>
          <a:p>
            <a:pPr indent="-336550" lvl="0" marL="514350" rtl="0" algn="l">
              <a:lnSpc>
                <a:spcPct val="90000"/>
              </a:lnSpc>
              <a:spcBef>
                <a:spcPts val="1800"/>
              </a:spcBef>
              <a:spcAft>
                <a:spcPts val="0"/>
              </a:spcAft>
              <a:buClr>
                <a:schemeClr val="dk1"/>
              </a:buClr>
              <a:buSzPts val="2800"/>
              <a:buFont typeface="Calibri"/>
              <a:buNone/>
            </a:pPr>
            <a:r>
              <a:t/>
            </a:r>
            <a:endParaRPr/>
          </a:p>
        </p:txBody>
      </p:sp>
      <p:sp>
        <p:nvSpPr>
          <p:cNvPr id="336" name="Google Shape;336;p10"/>
          <p:cNvSpPr txBox="1"/>
          <p:nvPr/>
        </p:nvSpPr>
        <p:spPr>
          <a:xfrm>
            <a:off x="267810" y="760290"/>
            <a:ext cx="11656380" cy="720710"/>
          </a:xfrm>
          <a:prstGeom prst="rect">
            <a:avLst/>
          </a:prstGeom>
          <a:solidFill>
            <a:srgbClr val="FFF2CC"/>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GB" sz="2000" u="sng" cap="none" strike="noStrike">
                <a:solidFill>
                  <a:srgbClr val="000000"/>
                </a:solidFill>
                <a:latin typeface="Calibri"/>
                <a:ea typeface="Calibri"/>
                <a:cs typeface="Calibri"/>
                <a:sym typeface="Calibri"/>
              </a:rPr>
              <a:t>GROUP WORK</a:t>
            </a:r>
            <a:br>
              <a:rPr b="1" i="0" lang="en-GB" sz="2900" u="sng" cap="none" strike="noStrike">
                <a:solidFill>
                  <a:srgbClr val="000000"/>
                </a:solidFill>
                <a:latin typeface="Calibri"/>
                <a:ea typeface="Calibri"/>
                <a:cs typeface="Calibri"/>
                <a:sym typeface="Calibri"/>
              </a:rPr>
            </a:br>
            <a:r>
              <a:rPr i="0" lang="en-GB" sz="1900" cap="none" strike="noStrike">
                <a:solidFill>
                  <a:srgbClr val="000000"/>
                </a:solidFill>
                <a:latin typeface="Calibri"/>
                <a:ea typeface="Calibri"/>
                <a:cs typeface="Calibri"/>
                <a:sym typeface="Calibri"/>
              </a:rPr>
              <a:t>I</a:t>
            </a:r>
            <a:r>
              <a:rPr lang="en-GB" sz="1900">
                <a:solidFill>
                  <a:srgbClr val="000000"/>
                </a:solidFill>
                <a:latin typeface="Calibri"/>
                <a:ea typeface="Calibri"/>
                <a:cs typeface="Calibri"/>
                <a:sym typeface="Calibri"/>
              </a:rPr>
              <a:t>n small groups, discuss the questions below. Elect a spokesperson to report back your answers to the whole course.  </a:t>
            </a:r>
            <a:endParaRPr sz="1900">
              <a:solidFill>
                <a:schemeClr val="dk1"/>
              </a:solidFill>
              <a:latin typeface="Calibri"/>
              <a:ea typeface="Calibri"/>
              <a:cs typeface="Calibri"/>
              <a:sym typeface="Calibri"/>
            </a:endParaRPr>
          </a:p>
        </p:txBody>
      </p:sp>
      <p:pic>
        <p:nvPicPr>
          <p:cNvPr descr="Graphical user interface, text, application, email&#10;&#10;Description automatically generated" id="337" name="Google Shape;337;p10"/>
          <p:cNvPicPr preferRelativeResize="0"/>
          <p:nvPr/>
        </p:nvPicPr>
        <p:blipFill rotWithShape="1">
          <a:blip r:embed="rId3">
            <a:alphaModFix/>
          </a:blip>
          <a:srcRect b="4569" l="72291" r="2781" t="83022"/>
          <a:stretch/>
        </p:blipFill>
        <p:spPr>
          <a:xfrm>
            <a:off x="9765711" y="5972284"/>
            <a:ext cx="1989801" cy="7602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1"/>
          <p:cNvSpPr txBox="1"/>
          <p:nvPr>
            <p:ph type="title"/>
          </p:nvPr>
        </p:nvSpPr>
        <p:spPr>
          <a:xfrm>
            <a:off x="838198" y="125429"/>
            <a:ext cx="10515600" cy="531520"/>
          </a:xfrm>
          <a:prstGeom prst="rect">
            <a:avLst/>
          </a:prstGeom>
          <a:solidFill>
            <a:schemeClr val="accent4"/>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Calibri"/>
              <a:buNone/>
            </a:pPr>
            <a:r>
              <a:rPr b="1" i="0" lang="en-GB" sz="3250" u="none" cap="none" strike="noStrike">
                <a:solidFill>
                  <a:srgbClr val="000000"/>
                </a:solidFill>
                <a:latin typeface="Calibri"/>
                <a:ea typeface="Calibri"/>
                <a:cs typeface="Calibri"/>
                <a:sym typeface="Calibri"/>
              </a:rPr>
              <a:t>ACTIVITY 2: UNDERSTANDING COVID-19</a:t>
            </a:r>
            <a:endParaRPr b="1"/>
          </a:p>
        </p:txBody>
      </p:sp>
      <p:sp>
        <p:nvSpPr>
          <p:cNvPr id="344" name="Google Shape;344;p11"/>
          <p:cNvSpPr txBox="1"/>
          <p:nvPr>
            <p:ph idx="1" type="body"/>
          </p:nvPr>
        </p:nvSpPr>
        <p:spPr>
          <a:xfrm>
            <a:off x="196047" y="1294251"/>
            <a:ext cx="11799902" cy="5438320"/>
          </a:xfrm>
          <a:prstGeom prst="rect">
            <a:avLst/>
          </a:pr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0" lvl="0" marL="0" rtl="0" algn="l">
              <a:lnSpc>
                <a:spcPct val="107000"/>
              </a:lnSpc>
              <a:spcBef>
                <a:spcPts val="0"/>
              </a:spcBef>
              <a:spcAft>
                <a:spcPts val="0"/>
              </a:spcAft>
              <a:buClr>
                <a:schemeClr val="dk1"/>
              </a:buClr>
              <a:buSzPct val="100000"/>
              <a:buNone/>
            </a:pPr>
            <a:r>
              <a:rPr b="1" lang="en-GB" sz="8000">
                <a:latin typeface="Calibri"/>
                <a:ea typeface="Calibri"/>
                <a:cs typeface="Calibri"/>
                <a:sym typeface="Calibri"/>
              </a:rPr>
              <a:t>Q1</a:t>
            </a:r>
            <a:r>
              <a:rPr lang="en-GB" sz="8000">
                <a:latin typeface="Calibri"/>
                <a:ea typeface="Calibri"/>
                <a:cs typeface="Calibri"/>
                <a:sym typeface="Calibri"/>
              </a:rPr>
              <a:t>:</a:t>
            </a:r>
            <a:r>
              <a:rPr lang="en-GB" sz="11200">
                <a:latin typeface="Calibri"/>
                <a:ea typeface="Calibri"/>
                <a:cs typeface="Calibri"/>
                <a:sym typeface="Calibri"/>
              </a:rPr>
              <a:t> </a:t>
            </a:r>
            <a:r>
              <a:rPr lang="en-GB" sz="8000">
                <a:latin typeface="Calibri"/>
                <a:ea typeface="Calibri"/>
                <a:cs typeface="Calibri"/>
                <a:sym typeface="Calibri"/>
              </a:rPr>
              <a:t>Coronavirus </a:t>
            </a:r>
            <a:r>
              <a:rPr b="1" lang="en-GB" sz="8000" u="sng">
                <a:solidFill>
                  <a:srgbClr val="FF0000"/>
                </a:solidFill>
                <a:latin typeface="Calibri"/>
                <a:ea typeface="Calibri"/>
                <a:cs typeface="Calibri"/>
                <a:sym typeface="Calibri"/>
              </a:rPr>
              <a:t>is</a:t>
            </a:r>
            <a:r>
              <a:rPr lang="en-GB" sz="8000">
                <a:latin typeface="Calibri"/>
                <a:ea typeface="Calibri"/>
                <a:cs typeface="Calibri"/>
                <a:sym typeface="Calibri"/>
              </a:rPr>
              <a:t> an occupational hazard, because its a biological agent that might be present at work and </a:t>
            </a:r>
            <a:br>
              <a:rPr lang="en-GB" sz="8000">
                <a:latin typeface="Calibri"/>
                <a:ea typeface="Calibri"/>
                <a:cs typeface="Calibri"/>
                <a:sym typeface="Calibri"/>
              </a:rPr>
            </a:br>
            <a:r>
              <a:rPr lang="en-GB" sz="8000">
                <a:latin typeface="Calibri"/>
                <a:ea typeface="Calibri"/>
                <a:cs typeface="Calibri"/>
                <a:sym typeface="Calibri"/>
              </a:rPr>
              <a:t>        has the potential to cause damages to workers’ health</a:t>
            </a:r>
            <a:endParaRPr sz="7200">
              <a:latin typeface="Calibri"/>
              <a:ea typeface="Calibri"/>
              <a:cs typeface="Calibri"/>
              <a:sym typeface="Calibri"/>
            </a:endParaRPr>
          </a:p>
          <a:p>
            <a:pPr indent="0" lvl="0" marL="0" rtl="0" algn="l">
              <a:lnSpc>
                <a:spcPct val="107000"/>
              </a:lnSpc>
              <a:spcBef>
                <a:spcPts val="1800"/>
              </a:spcBef>
              <a:spcAft>
                <a:spcPts val="0"/>
              </a:spcAft>
              <a:buClr>
                <a:schemeClr val="dk1"/>
              </a:buClr>
              <a:buSzPct val="100000"/>
              <a:buNone/>
            </a:pPr>
            <a:r>
              <a:rPr b="1" lang="en-GB" sz="8000">
                <a:latin typeface="Calibri"/>
                <a:ea typeface="Calibri"/>
                <a:cs typeface="Calibri"/>
                <a:sym typeface="Calibri"/>
              </a:rPr>
              <a:t>Q2</a:t>
            </a:r>
            <a:r>
              <a:rPr lang="en-GB" sz="8800">
                <a:latin typeface="Calibri"/>
                <a:ea typeface="Calibri"/>
                <a:cs typeface="Calibri"/>
                <a:sym typeface="Calibri"/>
              </a:rPr>
              <a:t>: </a:t>
            </a:r>
            <a:r>
              <a:rPr lang="en-GB" sz="8000">
                <a:latin typeface="Calibri"/>
                <a:ea typeface="Calibri"/>
                <a:cs typeface="Calibri"/>
                <a:sym typeface="Calibri"/>
              </a:rPr>
              <a:t>It can be transmitted:</a:t>
            </a:r>
            <a:br>
              <a:rPr lang="en-GB" sz="7200">
                <a:latin typeface="Calibri"/>
                <a:ea typeface="Calibri"/>
                <a:cs typeface="Calibri"/>
                <a:sym typeface="Calibri"/>
              </a:rPr>
            </a:br>
            <a:r>
              <a:rPr lang="en-GB" sz="7200">
                <a:latin typeface="Calibri"/>
                <a:ea typeface="Calibri"/>
                <a:cs typeface="Calibri"/>
                <a:sym typeface="Calibri"/>
              </a:rPr>
              <a:t>        </a:t>
            </a:r>
            <a:r>
              <a:rPr b="1" lang="en-GB" sz="8000" u="sng">
                <a:solidFill>
                  <a:srgbClr val="FF0000"/>
                </a:solidFill>
                <a:latin typeface="Calibri"/>
                <a:ea typeface="Calibri"/>
                <a:cs typeface="Calibri"/>
                <a:sym typeface="Calibri"/>
              </a:rPr>
              <a:t>Directly</a:t>
            </a:r>
            <a:r>
              <a:rPr b="1" lang="en-GB" sz="8000">
                <a:latin typeface="Calibri"/>
                <a:ea typeface="Calibri"/>
                <a:cs typeface="Calibri"/>
                <a:sym typeface="Calibri"/>
              </a:rPr>
              <a:t>:</a:t>
            </a:r>
            <a:r>
              <a:rPr lang="en-GB" sz="8000">
                <a:latin typeface="Calibri"/>
                <a:ea typeface="Calibri"/>
                <a:cs typeface="Calibri"/>
                <a:sym typeface="Calibri"/>
              </a:rPr>
              <a:t>  Through the transfer of respiratory droplets from the infected person to other(s) that are close, </a:t>
            </a:r>
            <a:br>
              <a:rPr lang="en-GB" sz="8000">
                <a:latin typeface="Calibri"/>
                <a:ea typeface="Calibri"/>
                <a:cs typeface="Calibri"/>
                <a:sym typeface="Calibri"/>
              </a:rPr>
            </a:br>
            <a:r>
              <a:rPr lang="en-GB" sz="8000">
                <a:latin typeface="Calibri"/>
                <a:ea typeface="Calibri"/>
                <a:cs typeface="Calibri"/>
                <a:sym typeface="Calibri"/>
              </a:rPr>
              <a:t>                         released when the infected person coughs, sneezes or speaks;</a:t>
            </a:r>
            <a:br>
              <a:rPr lang="en-GB" sz="7200">
                <a:latin typeface="Calibri"/>
                <a:ea typeface="Calibri"/>
                <a:cs typeface="Calibri"/>
                <a:sym typeface="Calibri"/>
              </a:rPr>
            </a:br>
            <a:br>
              <a:rPr lang="en-GB" sz="7200">
                <a:latin typeface="Calibri"/>
                <a:ea typeface="Calibri"/>
                <a:cs typeface="Calibri"/>
                <a:sym typeface="Calibri"/>
              </a:rPr>
            </a:br>
            <a:r>
              <a:rPr lang="en-GB" sz="7200">
                <a:solidFill>
                  <a:srgbClr val="FF0000"/>
                </a:solidFill>
                <a:latin typeface="Calibri"/>
                <a:ea typeface="Calibri"/>
                <a:cs typeface="Calibri"/>
                <a:sym typeface="Calibri"/>
              </a:rPr>
              <a:t>        </a:t>
            </a:r>
            <a:r>
              <a:rPr b="1" lang="en-GB" sz="8000" u="sng">
                <a:solidFill>
                  <a:srgbClr val="FF0000"/>
                </a:solidFill>
                <a:latin typeface="Calibri"/>
                <a:ea typeface="Calibri"/>
                <a:cs typeface="Calibri"/>
                <a:sym typeface="Calibri"/>
              </a:rPr>
              <a:t>Indirectly</a:t>
            </a:r>
            <a:r>
              <a:rPr b="1" lang="en-GB" sz="8000">
                <a:latin typeface="Calibri"/>
                <a:ea typeface="Calibri"/>
                <a:cs typeface="Calibri"/>
                <a:sym typeface="Calibri"/>
              </a:rPr>
              <a:t>:  </a:t>
            </a:r>
            <a:r>
              <a:rPr lang="en-GB" sz="8000">
                <a:latin typeface="Calibri"/>
                <a:ea typeface="Calibri"/>
                <a:cs typeface="Calibri"/>
                <a:sym typeface="Calibri"/>
              </a:rPr>
              <a:t>Through contact with materials or equipment at work (e.g. surfaces, tools, work equipment) or </a:t>
            </a:r>
            <a:br>
              <a:rPr lang="en-GB" sz="8000">
                <a:latin typeface="Calibri"/>
                <a:ea typeface="Calibri"/>
                <a:cs typeface="Calibri"/>
                <a:sym typeface="Calibri"/>
              </a:rPr>
            </a:br>
            <a:r>
              <a:rPr lang="en-GB" sz="8000">
                <a:latin typeface="Calibri"/>
                <a:ea typeface="Calibri"/>
                <a:cs typeface="Calibri"/>
                <a:sym typeface="Calibri"/>
              </a:rPr>
              <a:t>                            hands contaminated with respiratory secretions of an infected person which transfer to the </a:t>
            </a:r>
            <a:br>
              <a:rPr lang="en-GB" sz="8000">
                <a:latin typeface="Calibri"/>
                <a:ea typeface="Calibri"/>
                <a:cs typeface="Calibri"/>
                <a:sym typeface="Calibri"/>
              </a:rPr>
            </a:br>
            <a:r>
              <a:rPr lang="en-GB" sz="8000">
                <a:latin typeface="Calibri"/>
                <a:ea typeface="Calibri"/>
                <a:cs typeface="Calibri"/>
                <a:sym typeface="Calibri"/>
              </a:rPr>
              <a:t>                            mucous membranes of the mouth, nose or eyes of other(s).</a:t>
            </a:r>
            <a:br>
              <a:rPr lang="en-GB" sz="7200">
                <a:latin typeface="Calibri"/>
                <a:ea typeface="Calibri"/>
                <a:cs typeface="Calibri"/>
                <a:sym typeface="Calibri"/>
              </a:rPr>
            </a:br>
            <a:br>
              <a:rPr lang="en-GB" sz="7200">
                <a:latin typeface="Calibri"/>
                <a:ea typeface="Calibri"/>
                <a:cs typeface="Calibri"/>
                <a:sym typeface="Calibri"/>
              </a:rPr>
            </a:br>
            <a:r>
              <a:rPr b="1" lang="en-GB" sz="8000">
                <a:latin typeface="Calibri"/>
                <a:ea typeface="Calibri"/>
                <a:cs typeface="Calibri"/>
                <a:sym typeface="Calibri"/>
              </a:rPr>
              <a:t>Q3:</a:t>
            </a:r>
            <a:r>
              <a:rPr lang="en-GB" sz="7200">
                <a:latin typeface="Calibri"/>
                <a:ea typeface="Calibri"/>
                <a:cs typeface="Calibri"/>
                <a:sym typeface="Calibri"/>
              </a:rPr>
              <a:t> </a:t>
            </a:r>
            <a:r>
              <a:rPr lang="en-GB" sz="7400">
                <a:latin typeface="Calibri"/>
                <a:ea typeface="Calibri"/>
                <a:cs typeface="Calibri"/>
                <a:sym typeface="Calibri"/>
              </a:rPr>
              <a:t>Coronavirus can be introduced into workplace </a:t>
            </a:r>
            <a:r>
              <a:rPr b="1" lang="en-GB" sz="7400" u="sng">
                <a:solidFill>
                  <a:srgbClr val="FF0000"/>
                </a:solidFill>
                <a:latin typeface="Calibri"/>
                <a:ea typeface="Calibri"/>
                <a:cs typeface="Calibri"/>
                <a:sym typeface="Calibri"/>
              </a:rPr>
              <a:t>through &amp; between</a:t>
            </a:r>
            <a:r>
              <a:rPr b="1" lang="en-GB" sz="7400">
                <a:latin typeface="Calibri"/>
                <a:ea typeface="Calibri"/>
                <a:cs typeface="Calibri"/>
                <a:sym typeface="Calibri"/>
              </a:rPr>
              <a:t> </a:t>
            </a:r>
            <a:r>
              <a:rPr lang="en-GB" sz="7400">
                <a:latin typeface="Calibri"/>
                <a:ea typeface="Calibri"/>
                <a:cs typeface="Calibri"/>
                <a:sym typeface="Calibri"/>
              </a:rPr>
              <a:t>workers, suppliers, clients, visitors, the public </a:t>
            </a:r>
            <a:br>
              <a:rPr lang="en-GB" sz="7400">
                <a:latin typeface="Calibri"/>
                <a:ea typeface="Calibri"/>
                <a:cs typeface="Calibri"/>
                <a:sym typeface="Calibri"/>
              </a:rPr>
            </a:br>
            <a:r>
              <a:rPr lang="en-GB" sz="7400">
                <a:latin typeface="Calibri"/>
                <a:ea typeface="Calibri"/>
                <a:cs typeface="Calibri"/>
                <a:sym typeface="Calibri"/>
              </a:rPr>
              <a:t>        and contaminated objects. It can be transmitted: </a:t>
            </a:r>
            <a:br>
              <a:rPr lang="en-GB" sz="7400">
                <a:latin typeface="Calibri"/>
                <a:ea typeface="Calibri"/>
                <a:cs typeface="Calibri"/>
                <a:sym typeface="Calibri"/>
              </a:rPr>
            </a:br>
            <a:r>
              <a:rPr lang="en-GB" sz="7400">
                <a:latin typeface="Calibri"/>
                <a:ea typeface="Calibri"/>
                <a:cs typeface="Calibri"/>
                <a:sym typeface="Calibri"/>
              </a:rPr>
              <a:t>        - While travelling to/from work and during work activities;</a:t>
            </a:r>
            <a:br>
              <a:rPr lang="en-GB" sz="7400">
                <a:latin typeface="Calibri"/>
                <a:ea typeface="Calibri"/>
                <a:cs typeface="Calibri"/>
                <a:sym typeface="Calibri"/>
              </a:rPr>
            </a:br>
            <a:r>
              <a:rPr lang="en-GB" sz="7400">
                <a:latin typeface="Calibri"/>
                <a:ea typeface="Calibri"/>
                <a:cs typeface="Calibri"/>
                <a:sym typeface="Calibri"/>
              </a:rPr>
              <a:t>        - It can be transmitted </a:t>
            </a:r>
            <a:r>
              <a:rPr b="1" lang="en-GB" sz="7400" u="sng">
                <a:solidFill>
                  <a:srgbClr val="FF0000"/>
                </a:solidFill>
                <a:latin typeface="Calibri"/>
                <a:ea typeface="Calibri"/>
                <a:cs typeface="Calibri"/>
                <a:sym typeface="Calibri"/>
              </a:rPr>
              <a:t>out</a:t>
            </a:r>
            <a:r>
              <a:rPr lang="en-GB" sz="7400">
                <a:latin typeface="Calibri"/>
                <a:ea typeface="Calibri"/>
                <a:cs typeface="Calibri"/>
                <a:sym typeface="Calibri"/>
              </a:rPr>
              <a:t> of the workplaces through workers, suppliers, clients, visitors, or contaminated objects.</a:t>
            </a:r>
            <a:endParaRPr/>
          </a:p>
          <a:p>
            <a:pPr indent="0" lvl="0" marL="0" rtl="0" algn="l">
              <a:lnSpc>
                <a:spcPct val="107000"/>
              </a:lnSpc>
              <a:spcBef>
                <a:spcPts val="1800"/>
              </a:spcBef>
              <a:spcAft>
                <a:spcPts val="0"/>
              </a:spcAft>
              <a:buClr>
                <a:srgbClr val="000000"/>
              </a:buClr>
              <a:buSzPct val="100000"/>
              <a:buNone/>
            </a:pPr>
            <a:r>
              <a:rPr b="1" i="0" lang="en-GB" sz="8000" u="none" cap="none" strike="noStrike">
                <a:solidFill>
                  <a:srgbClr val="000000"/>
                </a:solidFill>
                <a:latin typeface="Calibri"/>
                <a:ea typeface="Calibri"/>
                <a:cs typeface="Calibri"/>
                <a:sym typeface="Calibri"/>
              </a:rPr>
              <a:t>Q4: </a:t>
            </a:r>
            <a:r>
              <a:rPr lang="en-GB" sz="7400">
                <a:latin typeface="Calibri"/>
                <a:ea typeface="Calibri"/>
                <a:cs typeface="Calibri"/>
                <a:sym typeface="Calibri"/>
              </a:rPr>
              <a:t>Implementation of appropriate OSH management systems at in the workplace can lessen the impact of COVID-19, </a:t>
            </a:r>
            <a:br>
              <a:rPr lang="en-GB" sz="7400">
                <a:latin typeface="Calibri"/>
                <a:ea typeface="Calibri"/>
                <a:cs typeface="Calibri"/>
                <a:sym typeface="Calibri"/>
              </a:rPr>
            </a:br>
            <a:r>
              <a:rPr lang="en-GB" sz="7400">
                <a:latin typeface="Calibri"/>
                <a:ea typeface="Calibri"/>
                <a:cs typeface="Calibri"/>
                <a:sym typeface="Calibri"/>
              </a:rPr>
              <a:t>        save lives and ensure businesses can remain open.</a:t>
            </a:r>
            <a:endParaRPr/>
          </a:p>
          <a:p>
            <a:pPr indent="0" lvl="0" marL="0" rtl="0" algn="l">
              <a:lnSpc>
                <a:spcPct val="107000"/>
              </a:lnSpc>
              <a:spcBef>
                <a:spcPts val="1800"/>
              </a:spcBef>
              <a:spcAft>
                <a:spcPts val="0"/>
              </a:spcAft>
              <a:buClr>
                <a:srgbClr val="000000"/>
              </a:buClr>
              <a:buSzPct val="100000"/>
              <a:buNone/>
            </a:pPr>
            <a:r>
              <a:rPr b="1" i="0" lang="en-GB" sz="8000" u="none" cap="none" strike="noStrike">
                <a:solidFill>
                  <a:srgbClr val="000000"/>
                </a:solidFill>
                <a:latin typeface="Calibri"/>
                <a:ea typeface="Calibri"/>
                <a:cs typeface="Calibri"/>
                <a:sym typeface="Calibri"/>
              </a:rPr>
              <a:t>Q5: </a:t>
            </a:r>
            <a:r>
              <a:rPr b="1" i="0" lang="en-GB" sz="8000" u="none" cap="none" strike="noStrike">
                <a:solidFill>
                  <a:srgbClr val="FF0000"/>
                </a:solidFill>
                <a:latin typeface="Calibri"/>
                <a:ea typeface="Calibri"/>
                <a:cs typeface="Calibri"/>
                <a:sym typeface="Calibri"/>
              </a:rPr>
              <a:t>Risk management process…?</a:t>
            </a:r>
            <a:endParaRPr sz="7400">
              <a:solidFill>
                <a:srgbClr val="FF0000"/>
              </a:solidFill>
              <a:latin typeface="Calibri"/>
              <a:ea typeface="Calibri"/>
              <a:cs typeface="Calibri"/>
              <a:sym typeface="Calibri"/>
            </a:endParaRPr>
          </a:p>
        </p:txBody>
      </p:sp>
      <p:sp>
        <p:nvSpPr>
          <p:cNvPr id="345" name="Google Shape;345;p11"/>
          <p:cNvSpPr txBox="1"/>
          <p:nvPr/>
        </p:nvSpPr>
        <p:spPr>
          <a:xfrm>
            <a:off x="838199" y="740600"/>
            <a:ext cx="10515599" cy="470000"/>
          </a:xfrm>
          <a:prstGeom prst="rect">
            <a:avLst/>
          </a:prstGeom>
          <a:solidFill>
            <a:srgbClr val="E1EFD8"/>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400"/>
              <a:buFont typeface="Calibri"/>
              <a:buNone/>
            </a:pPr>
            <a:r>
              <a:rPr b="1" lang="en-GB" sz="2400" u="sng" cap="none">
                <a:solidFill>
                  <a:srgbClr val="000000"/>
                </a:solidFill>
                <a:latin typeface="Calibri"/>
                <a:ea typeface="Calibri"/>
                <a:cs typeface="Calibri"/>
                <a:sym typeface="Calibri"/>
              </a:rPr>
              <a:t>TUTOR FEEDBACK </a:t>
            </a:r>
            <a:endParaRPr b="0" i="0" sz="2400" u="none" cap="none" strike="noStrike">
              <a:solidFill>
                <a:srgbClr val="000000"/>
              </a:solidFill>
              <a:latin typeface="Calibri"/>
              <a:ea typeface="Calibri"/>
              <a:cs typeface="Calibri"/>
              <a:sym typeface="Calibri"/>
            </a:endParaRPr>
          </a:p>
        </p:txBody>
      </p:sp>
      <p:pic>
        <p:nvPicPr>
          <p:cNvPr descr="Classroom" id="346" name="Google Shape;346;p11"/>
          <p:cNvPicPr preferRelativeResize="0"/>
          <p:nvPr/>
        </p:nvPicPr>
        <p:blipFill rotWithShape="1">
          <a:blip r:embed="rId3">
            <a:alphaModFix/>
          </a:blip>
          <a:srcRect b="0" l="0" r="0" t="0"/>
          <a:stretch/>
        </p:blipFill>
        <p:spPr>
          <a:xfrm>
            <a:off x="11088210" y="5957202"/>
            <a:ext cx="722788" cy="7227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2"/>
          <p:cNvSpPr txBox="1"/>
          <p:nvPr>
            <p:ph type="title"/>
          </p:nvPr>
        </p:nvSpPr>
        <p:spPr>
          <a:xfrm>
            <a:off x="838200" y="260001"/>
            <a:ext cx="10515600" cy="451621"/>
          </a:xfrm>
          <a:prstGeom prst="rect">
            <a:avLst/>
          </a:prstGeom>
          <a:solidFill>
            <a:srgbClr val="FF0000"/>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b="1" lang="en-GB">
                <a:solidFill>
                  <a:schemeClr val="lt1"/>
                </a:solidFill>
              </a:rPr>
              <a:t>The risk assessment process</a:t>
            </a:r>
            <a:endParaRPr/>
          </a:p>
        </p:txBody>
      </p:sp>
      <p:sp>
        <p:nvSpPr>
          <p:cNvPr id="353" name="Google Shape;353;p12"/>
          <p:cNvSpPr txBox="1"/>
          <p:nvPr>
            <p:ph idx="1" type="body"/>
          </p:nvPr>
        </p:nvSpPr>
        <p:spPr>
          <a:xfrm>
            <a:off x="307759" y="804693"/>
            <a:ext cx="11576482" cy="5676006"/>
          </a:xfrm>
          <a:prstGeom prst="rect">
            <a:avLst/>
          </a:prstGeom>
          <a:noFill/>
          <a:ln>
            <a:noFill/>
          </a:ln>
        </p:spPr>
        <p:txBody>
          <a:bodyPr anchorCtr="0" anchor="t" bIns="45700" lIns="91425" spcFirstLastPara="1" rIns="91425" wrap="square" tIns="45700">
            <a:normAutofit/>
          </a:bodyPr>
          <a:lstStyle/>
          <a:p>
            <a:pPr indent="0" lvl="0" marL="0" rtl="0" algn="ctr">
              <a:lnSpc>
                <a:spcPct val="107000"/>
              </a:lnSpc>
              <a:spcBef>
                <a:spcPts val="0"/>
              </a:spcBef>
              <a:spcAft>
                <a:spcPts val="0"/>
              </a:spcAft>
              <a:buClr>
                <a:schemeClr val="dk1"/>
              </a:buClr>
              <a:buSzPts val="2800"/>
              <a:buNone/>
            </a:pPr>
            <a:r>
              <a:rPr lang="en-GB" sz="2800">
                <a:latin typeface="Calibri"/>
                <a:ea typeface="Calibri"/>
                <a:cs typeface="Calibri"/>
                <a:sym typeface="Calibri"/>
              </a:rPr>
              <a:t>Although the concrete preventive and protective measures aimed at eliminating or reducing the occupational risk of coronavirus contagion depend </a:t>
            </a:r>
            <a:r>
              <a:rPr lang="en-GB">
                <a:latin typeface="Calibri"/>
                <a:ea typeface="Calibri"/>
                <a:cs typeface="Calibri"/>
                <a:sym typeface="Calibri"/>
              </a:rPr>
              <a:t>the </a:t>
            </a:r>
            <a:r>
              <a:rPr lang="en-GB" sz="2800">
                <a:latin typeface="Calibri"/>
                <a:ea typeface="Calibri"/>
                <a:cs typeface="Calibri"/>
                <a:sym typeface="Calibri"/>
              </a:rPr>
              <a:t>nature of the virus. </a:t>
            </a:r>
            <a:br>
              <a:rPr lang="en-GB" sz="2800">
                <a:latin typeface="Calibri"/>
                <a:ea typeface="Calibri"/>
                <a:cs typeface="Calibri"/>
                <a:sym typeface="Calibri"/>
              </a:rPr>
            </a:br>
            <a:r>
              <a:rPr lang="en-GB" sz="2800">
                <a:latin typeface="Calibri"/>
                <a:ea typeface="Calibri"/>
                <a:cs typeface="Calibri"/>
                <a:sym typeface="Calibri"/>
              </a:rPr>
              <a:t>---------------</a:t>
            </a:r>
            <a:br>
              <a:rPr lang="en-GB" sz="1400">
                <a:latin typeface="Calibri"/>
                <a:ea typeface="Calibri"/>
                <a:cs typeface="Calibri"/>
                <a:sym typeface="Calibri"/>
              </a:rPr>
            </a:br>
            <a:r>
              <a:rPr b="1" lang="en-GB" sz="2800">
                <a:solidFill>
                  <a:srgbClr val="FF0000"/>
                </a:solidFill>
                <a:latin typeface="Calibri"/>
                <a:ea typeface="Calibri"/>
                <a:cs typeface="Calibri"/>
                <a:sym typeface="Calibri"/>
              </a:rPr>
              <a:t>The ‘risk management process’ itself relates to:</a:t>
            </a:r>
            <a:endParaRPr/>
          </a:p>
          <a:p>
            <a:pPr indent="0" lvl="0" marL="0" rtl="0" algn="ctr">
              <a:lnSpc>
                <a:spcPct val="107000"/>
              </a:lnSpc>
              <a:spcBef>
                <a:spcPts val="1800"/>
              </a:spcBef>
              <a:spcAft>
                <a:spcPts val="0"/>
              </a:spcAft>
              <a:buClr>
                <a:schemeClr val="dk1"/>
              </a:buClr>
              <a:buSzPts val="2800"/>
              <a:buNone/>
            </a:pPr>
            <a:r>
              <a:t/>
            </a:r>
            <a:endParaRPr>
              <a:latin typeface="Calibri"/>
              <a:ea typeface="Calibri"/>
              <a:cs typeface="Calibri"/>
              <a:sym typeface="Calibri"/>
            </a:endParaRPr>
          </a:p>
          <a:p>
            <a:pPr indent="0" lvl="0" marL="0" rtl="0" algn="ctr">
              <a:lnSpc>
                <a:spcPct val="107000"/>
              </a:lnSpc>
              <a:spcBef>
                <a:spcPts val="1800"/>
              </a:spcBef>
              <a:spcAft>
                <a:spcPts val="0"/>
              </a:spcAft>
              <a:buClr>
                <a:schemeClr val="dk1"/>
              </a:buClr>
              <a:buSzPts val="2800"/>
              <a:buNone/>
            </a:pPr>
            <a:r>
              <a:t/>
            </a:r>
            <a:endParaRPr sz="2800">
              <a:solidFill>
                <a:srgbClr val="FF0000"/>
              </a:solidFill>
              <a:latin typeface="Calibri"/>
              <a:ea typeface="Calibri"/>
              <a:cs typeface="Calibri"/>
              <a:sym typeface="Calibri"/>
            </a:endParaRPr>
          </a:p>
          <a:p>
            <a:pPr indent="0" lvl="0" marL="0" rtl="0" algn="ctr">
              <a:lnSpc>
                <a:spcPct val="107000"/>
              </a:lnSpc>
              <a:spcBef>
                <a:spcPts val="1800"/>
              </a:spcBef>
              <a:spcAft>
                <a:spcPts val="0"/>
              </a:spcAft>
              <a:buClr>
                <a:schemeClr val="dk1"/>
              </a:buClr>
              <a:buSzPts val="2800"/>
              <a:buNone/>
            </a:pPr>
            <a:r>
              <a:t/>
            </a:r>
            <a:endParaRPr sz="2800">
              <a:solidFill>
                <a:srgbClr val="FF0000"/>
              </a:solidFill>
              <a:latin typeface="Calibri"/>
              <a:ea typeface="Calibri"/>
              <a:cs typeface="Calibri"/>
              <a:sym typeface="Calibri"/>
            </a:endParaRPr>
          </a:p>
          <a:p>
            <a:pPr indent="0" lvl="0" marL="0" rtl="0" algn="ctr">
              <a:lnSpc>
                <a:spcPct val="107000"/>
              </a:lnSpc>
              <a:spcBef>
                <a:spcPts val="1800"/>
              </a:spcBef>
              <a:spcAft>
                <a:spcPts val="0"/>
              </a:spcAft>
              <a:buClr>
                <a:schemeClr val="dk1"/>
              </a:buClr>
              <a:buSzPts val="2400"/>
              <a:buNone/>
            </a:pPr>
            <a:r>
              <a:t/>
            </a:r>
            <a:endParaRPr sz="2400">
              <a:solidFill>
                <a:srgbClr val="FF0000"/>
              </a:solidFill>
              <a:latin typeface="Calibri"/>
              <a:ea typeface="Calibri"/>
              <a:cs typeface="Calibri"/>
              <a:sym typeface="Calibri"/>
            </a:endParaRPr>
          </a:p>
          <a:p>
            <a:pPr indent="0" lvl="0" marL="0" rtl="0" algn="l">
              <a:lnSpc>
                <a:spcPct val="90000"/>
              </a:lnSpc>
              <a:spcBef>
                <a:spcPts val="1800"/>
              </a:spcBef>
              <a:spcAft>
                <a:spcPts val="0"/>
              </a:spcAft>
              <a:buClr>
                <a:schemeClr val="dk1"/>
              </a:buClr>
              <a:buSzPts val="2800"/>
              <a:buNone/>
            </a:pPr>
            <a:r>
              <a:t/>
            </a:r>
            <a:endParaRPr/>
          </a:p>
        </p:txBody>
      </p:sp>
      <p:graphicFrame>
        <p:nvGraphicFramePr>
          <p:cNvPr id="354" name="Google Shape;354;p12"/>
          <p:cNvGraphicFramePr/>
          <p:nvPr/>
        </p:nvGraphicFramePr>
        <p:xfrm>
          <a:off x="2013738" y="5213875"/>
          <a:ext cx="3000000" cy="3000000"/>
        </p:xfrm>
        <a:graphic>
          <a:graphicData uri="http://schemas.openxmlformats.org/drawingml/2006/table">
            <a:tbl>
              <a:tblPr bandRow="1" firstRow="1">
                <a:noFill/>
                <a:tableStyleId>{2D5040C0-4115-4BF0-BCCC-8B681F1B1D88}</a:tableStyleId>
              </a:tblPr>
              <a:tblGrid>
                <a:gridCol w="4428500"/>
                <a:gridCol w="4428500"/>
              </a:tblGrid>
              <a:tr h="370850">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r h="370850">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solidFill>
                      <a:schemeClr val="lt1"/>
                    </a:solidFill>
                  </a:tcPr>
                </a:tc>
              </a:tr>
            </a:tbl>
          </a:graphicData>
        </a:graphic>
      </p:graphicFrame>
      <p:graphicFrame>
        <p:nvGraphicFramePr>
          <p:cNvPr id="355" name="Google Shape;355;p12"/>
          <p:cNvGraphicFramePr/>
          <p:nvPr/>
        </p:nvGraphicFramePr>
        <p:xfrm>
          <a:off x="838200" y="3376376"/>
          <a:ext cx="3000000" cy="3000000"/>
        </p:xfrm>
        <a:graphic>
          <a:graphicData uri="http://schemas.openxmlformats.org/drawingml/2006/table">
            <a:tbl>
              <a:tblPr bandRow="1" firstRow="1">
                <a:noFill/>
                <a:tableStyleId>{93462134-833F-4572-AD2D-A020E27F41F1}</a:tableStyleId>
              </a:tblPr>
              <a:tblGrid>
                <a:gridCol w="1779675"/>
                <a:gridCol w="8735925"/>
              </a:tblGrid>
              <a:tr h="355600">
                <a:tc>
                  <a:txBody>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Step: </a:t>
                      </a:r>
                      <a:r>
                        <a:rPr lang="en-GB" sz="2800">
                          <a:solidFill>
                            <a:schemeClr val="dk1"/>
                          </a:solidFill>
                        </a:rPr>
                        <a:t>1</a:t>
                      </a:r>
                      <a:endParaRPr/>
                    </a:p>
                  </a:txBody>
                  <a:tcPr marT="45725" marB="45725" marR="91450" marL="91450">
                    <a:solidFill>
                      <a:srgbClr val="FBE4D4"/>
                    </a:solidFill>
                  </a:tcPr>
                </a:tc>
                <a:tc>
                  <a:txBody>
                    <a:bodyPr/>
                    <a:lstStyle/>
                    <a:p>
                      <a:pPr indent="0" lvl="0" marL="0" marR="0" rtl="0" algn="l">
                        <a:lnSpc>
                          <a:spcPct val="100000"/>
                        </a:lnSpc>
                        <a:spcBef>
                          <a:spcPts val="0"/>
                        </a:spcBef>
                        <a:spcAft>
                          <a:spcPts val="0"/>
                        </a:spcAft>
                        <a:buClr>
                          <a:schemeClr val="dk1"/>
                        </a:buClr>
                        <a:buSzPts val="2800"/>
                        <a:buFont typeface="Calibri"/>
                        <a:buNone/>
                      </a:pPr>
                      <a:r>
                        <a:rPr b="0" lang="en-GB" sz="2800" u="sng">
                          <a:solidFill>
                            <a:schemeClr val="dk1"/>
                          </a:solidFill>
                          <a:latin typeface="Calibri"/>
                          <a:ea typeface="Calibri"/>
                          <a:cs typeface="Calibri"/>
                          <a:sym typeface="Calibri"/>
                        </a:rPr>
                        <a:t>Identifying</a:t>
                      </a:r>
                      <a:r>
                        <a:rPr b="0" lang="en-GB" sz="2800">
                          <a:solidFill>
                            <a:schemeClr val="dk1"/>
                          </a:solidFill>
                          <a:latin typeface="Calibri"/>
                          <a:ea typeface="Calibri"/>
                          <a:cs typeface="Calibri"/>
                          <a:sym typeface="Calibri"/>
                        </a:rPr>
                        <a:t> the hazards. </a:t>
                      </a:r>
                      <a:endParaRPr/>
                    </a:p>
                  </a:txBody>
                  <a:tcPr marT="45725" marB="45725" marR="91450" marL="91450">
                    <a:solidFill>
                      <a:srgbClr val="FBE4D4"/>
                    </a:solidFill>
                  </a:tcPr>
                </a:tc>
              </a:tr>
              <a:tr h="334275">
                <a:tc>
                  <a:txBody>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Step: </a:t>
                      </a:r>
                      <a:r>
                        <a:rPr b="1" lang="en-GB" sz="2800">
                          <a:solidFill>
                            <a:schemeClr val="dk1"/>
                          </a:solidFill>
                        </a:rPr>
                        <a:t>2</a:t>
                      </a:r>
                      <a:endParaRPr/>
                    </a:p>
                  </a:txBody>
                  <a:tcPr marT="45725" marB="45725" marR="91450" marL="91450">
                    <a:solidFill>
                      <a:srgbClr val="FBE4D4"/>
                    </a:solidFill>
                  </a:tcPr>
                </a:tc>
                <a:tc>
                  <a:txBody>
                    <a:bodyPr/>
                    <a:lstStyle/>
                    <a:p>
                      <a:pPr indent="0" lvl="0" marL="0" marR="0" rtl="0" algn="l">
                        <a:lnSpc>
                          <a:spcPct val="100000"/>
                        </a:lnSpc>
                        <a:spcBef>
                          <a:spcPts val="0"/>
                        </a:spcBef>
                        <a:spcAft>
                          <a:spcPts val="0"/>
                        </a:spcAft>
                        <a:buClr>
                          <a:schemeClr val="dk1"/>
                        </a:buClr>
                        <a:buSzPts val="2800"/>
                        <a:buFont typeface="Calibri"/>
                        <a:buNone/>
                      </a:pPr>
                      <a:r>
                        <a:rPr b="0" lang="en-GB" sz="2800" u="sng">
                          <a:solidFill>
                            <a:schemeClr val="dk1"/>
                          </a:solidFill>
                          <a:latin typeface="Calibri"/>
                          <a:ea typeface="Calibri"/>
                          <a:cs typeface="Calibri"/>
                          <a:sym typeface="Calibri"/>
                        </a:rPr>
                        <a:t>Deciding</a:t>
                      </a:r>
                      <a:r>
                        <a:rPr b="0" lang="en-GB" sz="2800">
                          <a:solidFill>
                            <a:schemeClr val="dk1"/>
                          </a:solidFill>
                          <a:latin typeface="Calibri"/>
                          <a:ea typeface="Calibri"/>
                          <a:cs typeface="Calibri"/>
                          <a:sym typeface="Calibri"/>
                        </a:rPr>
                        <a:t> who might be harmed and how. </a:t>
                      </a:r>
                      <a:endParaRPr/>
                    </a:p>
                  </a:txBody>
                  <a:tcPr marT="45725" marB="45725" marR="91450" marL="91450">
                    <a:solidFill>
                      <a:srgbClr val="FBE4D4"/>
                    </a:solidFill>
                  </a:tcPr>
                </a:tc>
              </a:tr>
              <a:tr h="334275">
                <a:tc>
                  <a:txBody>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Step: </a:t>
                      </a:r>
                      <a:r>
                        <a:rPr b="1" lang="en-GB" sz="2800">
                          <a:solidFill>
                            <a:schemeClr val="dk1"/>
                          </a:solidFill>
                        </a:rPr>
                        <a:t>3</a:t>
                      </a:r>
                      <a:endParaRPr/>
                    </a:p>
                  </a:txBody>
                  <a:tcPr marT="45725" marB="45725" marR="91450" marL="91450">
                    <a:solidFill>
                      <a:srgbClr val="FBE4D4"/>
                    </a:solidFill>
                  </a:tcPr>
                </a:tc>
                <a:tc>
                  <a:txBody>
                    <a:bodyPr/>
                    <a:lstStyle/>
                    <a:p>
                      <a:pPr indent="0" lvl="0" marL="0" marR="0" rtl="0" algn="l">
                        <a:lnSpc>
                          <a:spcPct val="100000"/>
                        </a:lnSpc>
                        <a:spcBef>
                          <a:spcPts val="0"/>
                        </a:spcBef>
                        <a:spcAft>
                          <a:spcPts val="0"/>
                        </a:spcAft>
                        <a:buClr>
                          <a:schemeClr val="dk1"/>
                        </a:buClr>
                        <a:buSzPts val="2800"/>
                        <a:buFont typeface="Calibri"/>
                        <a:buNone/>
                      </a:pPr>
                      <a:r>
                        <a:rPr b="0" lang="en-GB" sz="2800" u="sng">
                          <a:solidFill>
                            <a:schemeClr val="dk1"/>
                          </a:solidFill>
                          <a:latin typeface="Calibri"/>
                          <a:ea typeface="Calibri"/>
                          <a:cs typeface="Calibri"/>
                          <a:sym typeface="Calibri"/>
                        </a:rPr>
                        <a:t>Evaluating</a:t>
                      </a:r>
                      <a:r>
                        <a:rPr b="0" lang="en-GB" sz="2800">
                          <a:solidFill>
                            <a:schemeClr val="dk1"/>
                          </a:solidFill>
                          <a:latin typeface="Calibri"/>
                          <a:ea typeface="Calibri"/>
                          <a:cs typeface="Calibri"/>
                          <a:sym typeface="Calibri"/>
                        </a:rPr>
                        <a:t> the </a:t>
                      </a:r>
                      <a:r>
                        <a:rPr b="1" lang="en-GB" sz="2800">
                          <a:solidFill>
                            <a:schemeClr val="dk1"/>
                          </a:solidFill>
                          <a:latin typeface="Calibri"/>
                          <a:ea typeface="Calibri"/>
                          <a:cs typeface="Calibri"/>
                          <a:sym typeface="Calibri"/>
                        </a:rPr>
                        <a:t>risks</a:t>
                      </a:r>
                      <a:r>
                        <a:rPr lang="en-GB" sz="2800">
                          <a:solidFill>
                            <a:schemeClr val="dk1"/>
                          </a:solidFill>
                          <a:latin typeface="Calibri"/>
                          <a:ea typeface="Calibri"/>
                          <a:cs typeface="Calibri"/>
                          <a:sym typeface="Calibri"/>
                        </a:rPr>
                        <a:t> and decide on precautions. </a:t>
                      </a:r>
                      <a:endParaRPr/>
                    </a:p>
                  </a:txBody>
                  <a:tcPr marT="45725" marB="45725" marR="91450" marL="91450">
                    <a:solidFill>
                      <a:srgbClr val="FBE4D4"/>
                    </a:solidFill>
                  </a:tcPr>
                </a:tc>
              </a:tr>
              <a:tr h="334275">
                <a:tc>
                  <a:txBody>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Step: </a:t>
                      </a:r>
                      <a:r>
                        <a:rPr b="1" lang="en-GB" sz="2800">
                          <a:solidFill>
                            <a:schemeClr val="dk1"/>
                          </a:solidFill>
                        </a:rPr>
                        <a:t>4</a:t>
                      </a:r>
                      <a:endParaRPr/>
                    </a:p>
                  </a:txBody>
                  <a:tcPr marT="45725" marB="45725" marR="91450" marL="91450">
                    <a:solidFill>
                      <a:srgbClr val="FBE4D4"/>
                    </a:solidFill>
                  </a:tcPr>
                </a:tc>
                <a:tc>
                  <a:txBody>
                    <a:bodyPr/>
                    <a:lstStyle/>
                    <a:p>
                      <a:pPr indent="0" lvl="0" marL="0" marR="0" rtl="0" algn="l">
                        <a:lnSpc>
                          <a:spcPct val="100000"/>
                        </a:lnSpc>
                        <a:spcBef>
                          <a:spcPts val="0"/>
                        </a:spcBef>
                        <a:spcAft>
                          <a:spcPts val="0"/>
                        </a:spcAft>
                        <a:buClr>
                          <a:schemeClr val="dk1"/>
                        </a:buClr>
                        <a:buSzPts val="2800"/>
                        <a:buFont typeface="Calibri"/>
                        <a:buNone/>
                      </a:pPr>
                      <a:r>
                        <a:rPr b="0" lang="en-GB" sz="2800" u="sng">
                          <a:solidFill>
                            <a:schemeClr val="dk1"/>
                          </a:solidFill>
                          <a:latin typeface="Calibri"/>
                          <a:ea typeface="Calibri"/>
                          <a:cs typeface="Calibri"/>
                          <a:sym typeface="Calibri"/>
                        </a:rPr>
                        <a:t>Recording</a:t>
                      </a:r>
                      <a:r>
                        <a:rPr b="0" lang="en-GB" sz="2800">
                          <a:solidFill>
                            <a:schemeClr val="dk1"/>
                          </a:solidFill>
                          <a:latin typeface="Calibri"/>
                          <a:ea typeface="Calibri"/>
                          <a:cs typeface="Calibri"/>
                          <a:sym typeface="Calibri"/>
                        </a:rPr>
                        <a:t> your findings and implement them.</a:t>
                      </a:r>
                      <a:endParaRPr/>
                    </a:p>
                  </a:txBody>
                  <a:tcPr marT="45725" marB="45725" marR="91450" marL="91450">
                    <a:solidFill>
                      <a:srgbClr val="FBE4D4"/>
                    </a:solidFill>
                  </a:tcPr>
                </a:tc>
              </a:tr>
              <a:tr h="334275">
                <a:tc>
                  <a:txBody>
                    <a:bodyPr/>
                    <a:lstStyle/>
                    <a:p>
                      <a:pPr indent="0" lvl="0" marL="0" marR="0" rtl="0" algn="ctr">
                        <a:spcBef>
                          <a:spcPts val="0"/>
                        </a:spcBef>
                        <a:spcAft>
                          <a:spcPts val="0"/>
                        </a:spcAft>
                        <a:buNone/>
                      </a:pPr>
                      <a:r>
                        <a:rPr b="1" i="0" lang="en-GB" sz="2800" u="none" cap="none" strike="noStrike">
                          <a:solidFill>
                            <a:srgbClr val="000000"/>
                          </a:solidFill>
                          <a:latin typeface="Calibri"/>
                          <a:ea typeface="Calibri"/>
                          <a:cs typeface="Calibri"/>
                          <a:sym typeface="Calibri"/>
                        </a:rPr>
                        <a:t>Step: </a:t>
                      </a:r>
                      <a:r>
                        <a:rPr b="1" lang="en-GB" sz="2800">
                          <a:solidFill>
                            <a:schemeClr val="dk1"/>
                          </a:solidFill>
                        </a:rPr>
                        <a:t>5</a:t>
                      </a:r>
                      <a:endParaRPr/>
                    </a:p>
                  </a:txBody>
                  <a:tcPr marT="45725" marB="45725" marR="91450" marL="91450">
                    <a:solidFill>
                      <a:srgbClr val="FBE4D4"/>
                    </a:solidFill>
                  </a:tcPr>
                </a:tc>
                <a:tc>
                  <a:txBody>
                    <a:bodyPr/>
                    <a:lstStyle/>
                    <a:p>
                      <a:pPr indent="0" lvl="0" marL="0" marR="0" rtl="0" algn="l">
                        <a:lnSpc>
                          <a:spcPct val="107000"/>
                        </a:lnSpc>
                        <a:spcBef>
                          <a:spcPts val="0"/>
                        </a:spcBef>
                        <a:spcAft>
                          <a:spcPts val="0"/>
                        </a:spcAft>
                        <a:buClr>
                          <a:schemeClr val="dk1"/>
                        </a:buClr>
                        <a:buSzPts val="2800"/>
                        <a:buFont typeface="Calibri"/>
                        <a:buNone/>
                      </a:pPr>
                      <a:r>
                        <a:rPr lang="en-GB" sz="2800" u="sng">
                          <a:latin typeface="Calibri"/>
                          <a:ea typeface="Calibri"/>
                          <a:cs typeface="Calibri"/>
                          <a:sym typeface="Calibri"/>
                        </a:rPr>
                        <a:t>Reviewing </a:t>
                      </a:r>
                      <a:r>
                        <a:rPr lang="en-GB" sz="2800">
                          <a:latin typeface="Calibri"/>
                          <a:ea typeface="Calibri"/>
                          <a:cs typeface="Calibri"/>
                          <a:sym typeface="Calibri"/>
                        </a:rPr>
                        <a:t>your </a:t>
                      </a:r>
                      <a:r>
                        <a:rPr b="1" lang="en-GB" sz="2800">
                          <a:latin typeface="Calibri"/>
                          <a:ea typeface="Calibri"/>
                          <a:cs typeface="Calibri"/>
                          <a:sym typeface="Calibri"/>
                        </a:rPr>
                        <a:t>risk assessment</a:t>
                      </a:r>
                      <a:r>
                        <a:rPr lang="en-GB" sz="2800">
                          <a:latin typeface="Calibri"/>
                          <a:ea typeface="Calibri"/>
                          <a:cs typeface="Calibri"/>
                          <a:sym typeface="Calibri"/>
                        </a:rPr>
                        <a:t> and update if necessary.</a:t>
                      </a:r>
                      <a:endParaRPr/>
                    </a:p>
                  </a:txBody>
                  <a:tcPr marT="45725" marB="45725" marR="91450" marL="91450">
                    <a:solidFill>
                      <a:srgbClr val="FBE4D4"/>
                    </a:solidFill>
                  </a:tcPr>
                </a:tc>
              </a:tr>
            </a:tbl>
          </a:graphicData>
        </a:graphic>
      </p:graphicFrame>
      <p:pic>
        <p:nvPicPr>
          <p:cNvPr descr="Classroom" id="356" name="Google Shape;356;p12"/>
          <p:cNvPicPr preferRelativeResize="0"/>
          <p:nvPr/>
        </p:nvPicPr>
        <p:blipFill rotWithShape="1">
          <a:blip r:embed="rId3">
            <a:alphaModFix/>
          </a:blip>
          <a:srcRect b="0" l="0" r="0" t="0"/>
          <a:stretch/>
        </p:blipFill>
        <p:spPr>
          <a:xfrm>
            <a:off x="11257558" y="6053307"/>
            <a:ext cx="626683" cy="6266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3"/>
          <p:cNvSpPr txBox="1"/>
          <p:nvPr>
            <p:ph type="title"/>
          </p:nvPr>
        </p:nvSpPr>
        <p:spPr>
          <a:xfrm>
            <a:off x="213048" y="150836"/>
            <a:ext cx="11702143" cy="530202"/>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Calibri"/>
              <a:buNone/>
            </a:pPr>
            <a:r>
              <a:rPr b="1" lang="en-GB" sz="3200">
                <a:solidFill>
                  <a:schemeClr val="lt1"/>
                </a:solidFill>
                <a:latin typeface="Calibri"/>
                <a:ea typeface="Calibri"/>
                <a:cs typeface="Calibri"/>
                <a:sym typeface="Calibri"/>
              </a:rPr>
              <a:t>OSH &amp; Covid-19 Risks Assessment </a:t>
            </a:r>
            <a:endParaRPr b="1" sz="2800">
              <a:solidFill>
                <a:schemeClr val="lt1"/>
              </a:solidFill>
            </a:endParaRPr>
          </a:p>
        </p:txBody>
      </p:sp>
      <p:sp>
        <p:nvSpPr>
          <p:cNvPr id="363" name="Google Shape;363;p13"/>
          <p:cNvSpPr txBox="1"/>
          <p:nvPr>
            <p:ph idx="1" type="body"/>
          </p:nvPr>
        </p:nvSpPr>
        <p:spPr>
          <a:xfrm>
            <a:off x="213048" y="827250"/>
            <a:ext cx="11702142" cy="5879914"/>
          </a:xfrm>
          <a:prstGeom prst="rect">
            <a:avLst/>
          </a:prstGeom>
          <a:noFill/>
          <a:ln cap="flat" cmpd="sng" w="9525">
            <a:solidFill>
              <a:srgbClr val="2F5496"/>
            </a:solidFill>
            <a:prstDash val="solid"/>
            <a:round/>
            <a:headEnd len="sm" w="sm" type="none"/>
            <a:tailEnd len="sm" w="sm" type="none"/>
          </a:ln>
        </p:spPr>
        <p:txBody>
          <a:bodyPr anchorCtr="0" anchor="t" bIns="45700" lIns="91425" spcFirstLastPara="1" rIns="91425" wrap="square" tIns="45700">
            <a:normAutofit fontScale="55000" lnSpcReduction="20000"/>
          </a:bodyPr>
          <a:lstStyle/>
          <a:p>
            <a:pPr indent="-228600" lvl="0" marL="228600" rtl="0" algn="l">
              <a:lnSpc>
                <a:spcPct val="107000"/>
              </a:lnSpc>
              <a:spcBef>
                <a:spcPts val="0"/>
              </a:spcBef>
              <a:spcAft>
                <a:spcPts val="0"/>
              </a:spcAft>
              <a:buClr>
                <a:srgbClr val="000000"/>
              </a:buClr>
              <a:buSzPct val="100000"/>
              <a:buChar char="•"/>
            </a:pPr>
            <a:r>
              <a:rPr lang="en-GB" sz="4000">
                <a:solidFill>
                  <a:srgbClr val="000000"/>
                </a:solidFill>
                <a:latin typeface="Calibri"/>
                <a:ea typeface="Calibri"/>
                <a:cs typeface="Calibri"/>
                <a:sym typeface="Calibri"/>
              </a:rPr>
              <a:t>Assess all occupational risks to which employees are (or might be) exposed, regarding all work activities, processes,</a:t>
            </a:r>
            <a:r>
              <a:rPr lang="en-GB" sz="4000">
                <a:latin typeface="Calibri"/>
                <a:ea typeface="Calibri"/>
                <a:cs typeface="Calibri"/>
                <a:sym typeface="Calibri"/>
              </a:rPr>
              <a:t> </a:t>
            </a:r>
            <a:r>
              <a:rPr lang="en-GB" sz="4000">
                <a:solidFill>
                  <a:srgbClr val="000000"/>
                </a:solidFill>
                <a:latin typeface="Calibri"/>
                <a:ea typeface="Calibri"/>
                <a:cs typeface="Calibri"/>
                <a:sym typeface="Calibri"/>
              </a:rPr>
              <a:t>workstations, equipment, substances and products and identify the exposed workers, including:</a:t>
            </a:r>
            <a:endParaRPr sz="4000">
              <a:latin typeface="Calibri"/>
              <a:ea typeface="Calibri"/>
              <a:cs typeface="Calibri"/>
              <a:sym typeface="Calibri"/>
            </a:endParaRPr>
          </a:p>
          <a:p>
            <a:pPr indent="-228600" lvl="0" marL="228600" rtl="0" algn="l">
              <a:lnSpc>
                <a:spcPct val="107000"/>
              </a:lnSpc>
              <a:spcBef>
                <a:spcPts val="1800"/>
              </a:spcBef>
              <a:spcAft>
                <a:spcPts val="0"/>
              </a:spcAft>
              <a:buClr>
                <a:srgbClr val="000000"/>
              </a:buClr>
              <a:buSzPct val="100000"/>
              <a:buChar char="•"/>
            </a:pPr>
            <a:r>
              <a:rPr lang="en-GB" sz="4000">
                <a:solidFill>
                  <a:srgbClr val="000000"/>
                </a:solidFill>
                <a:latin typeface="Calibri"/>
                <a:ea typeface="Calibri"/>
                <a:cs typeface="Calibri"/>
                <a:sym typeface="Calibri"/>
              </a:rPr>
              <a:t>All the risks to which workers were exposed before COVID-19 outbreak and that still remain.</a:t>
            </a:r>
            <a:br>
              <a:rPr lang="en-GB" sz="4000">
                <a:latin typeface="Calibri"/>
                <a:ea typeface="Calibri"/>
                <a:cs typeface="Calibri"/>
                <a:sym typeface="Calibri"/>
              </a:rPr>
            </a:br>
            <a:r>
              <a:rPr lang="en-GB" sz="4000">
                <a:solidFill>
                  <a:srgbClr val="000000"/>
                </a:solidFill>
                <a:latin typeface="Calibri"/>
                <a:ea typeface="Calibri"/>
                <a:cs typeface="Calibri"/>
                <a:sym typeface="Calibri"/>
              </a:rPr>
              <a:t>The risk of coronavirus contagion, which level depends on:</a:t>
            </a:r>
            <a:endParaRPr sz="4000">
              <a:latin typeface="Calibri"/>
              <a:ea typeface="Calibri"/>
              <a:cs typeface="Calibri"/>
              <a:sym typeface="Calibri"/>
            </a:endParaRPr>
          </a:p>
          <a:p>
            <a:pPr indent="-228600" lvl="0" marL="228600" rtl="0" algn="l">
              <a:lnSpc>
                <a:spcPct val="107000"/>
              </a:lnSpc>
              <a:spcBef>
                <a:spcPts val="1800"/>
              </a:spcBef>
              <a:spcAft>
                <a:spcPts val="0"/>
              </a:spcAft>
              <a:buClr>
                <a:srgbClr val="000000"/>
              </a:buClr>
              <a:buSzPct val="100000"/>
              <a:buChar char="•"/>
            </a:pPr>
            <a:r>
              <a:rPr lang="en-GB" sz="4000">
                <a:solidFill>
                  <a:srgbClr val="000000"/>
                </a:solidFill>
                <a:latin typeface="Calibri"/>
                <a:ea typeface="Calibri"/>
                <a:cs typeface="Calibri"/>
                <a:sym typeface="Calibri"/>
              </a:rPr>
              <a:t>Probability of exposure of workers to coronavirus, considering COVID-19 characteristics (i.e., transmission patterns) and of their contact with infectious persons (e.g., colleagues, suppliers, clients, visitors or public) or contaminated environments/materials (waste, work equipment, tools, etc.).</a:t>
            </a:r>
            <a:endParaRPr sz="4000">
              <a:latin typeface="Calibri"/>
              <a:ea typeface="Calibri"/>
              <a:cs typeface="Calibri"/>
              <a:sym typeface="Calibri"/>
            </a:endParaRPr>
          </a:p>
          <a:p>
            <a:pPr indent="-228600" lvl="0" marL="228600" rtl="0" algn="l">
              <a:lnSpc>
                <a:spcPct val="107000"/>
              </a:lnSpc>
              <a:spcBef>
                <a:spcPts val="1800"/>
              </a:spcBef>
              <a:spcAft>
                <a:spcPts val="0"/>
              </a:spcAft>
              <a:buClr>
                <a:srgbClr val="000000"/>
              </a:buClr>
              <a:buSzPct val="100000"/>
              <a:buChar char="•"/>
            </a:pPr>
            <a:r>
              <a:rPr lang="en-GB" sz="4000">
                <a:solidFill>
                  <a:srgbClr val="000000"/>
                </a:solidFill>
                <a:latin typeface="Calibri"/>
                <a:ea typeface="Calibri"/>
                <a:cs typeface="Calibri"/>
                <a:sym typeface="Calibri"/>
              </a:rPr>
              <a:t>The severity of resulting health outcomes, considering individual factors (age, underlying diseases &amp; health conditions), and measures available to control the impact of the infection.</a:t>
            </a:r>
            <a:endParaRPr sz="4000">
              <a:latin typeface="Calibri"/>
              <a:ea typeface="Calibri"/>
              <a:cs typeface="Calibri"/>
              <a:sym typeface="Calibri"/>
            </a:endParaRPr>
          </a:p>
          <a:p>
            <a:pPr indent="-228600" lvl="0" marL="228600" rtl="0" algn="l">
              <a:lnSpc>
                <a:spcPct val="107000"/>
              </a:lnSpc>
              <a:spcBef>
                <a:spcPts val="1800"/>
              </a:spcBef>
              <a:spcAft>
                <a:spcPts val="0"/>
              </a:spcAft>
              <a:buClr>
                <a:srgbClr val="000000"/>
              </a:buClr>
              <a:buSzPct val="100000"/>
              <a:buChar char="•"/>
            </a:pPr>
            <a:r>
              <a:rPr lang="en-GB" sz="4000">
                <a:solidFill>
                  <a:srgbClr val="000000"/>
                </a:solidFill>
                <a:latin typeface="Calibri"/>
                <a:ea typeface="Calibri"/>
                <a:cs typeface="Calibri"/>
                <a:sym typeface="Calibri"/>
              </a:rPr>
              <a:t>The risks resulting from the preventive &amp; protective measures against coronavirus contagion (&amp; their interaction), including: psychosocial risks (stress, domestic violence and isolation, associated with teleworking/social distancing); ergonomic risks, and exposure to chemical agents (due to increased use of cleaning/hygiene products).</a:t>
            </a:r>
            <a:endParaRPr sz="4000">
              <a:latin typeface="Calibri"/>
              <a:ea typeface="Calibri"/>
              <a:cs typeface="Calibri"/>
              <a:sym typeface="Calibri"/>
            </a:endParaRPr>
          </a:p>
          <a:p>
            <a:pPr indent="-130810" lvl="0" marL="228600" rtl="0" algn="l">
              <a:lnSpc>
                <a:spcPct val="90000"/>
              </a:lnSpc>
              <a:spcBef>
                <a:spcPts val="1800"/>
              </a:spcBef>
              <a:spcAft>
                <a:spcPts val="0"/>
              </a:spcAft>
              <a:buClr>
                <a:schemeClr val="dk1"/>
              </a:buClr>
              <a:buSzPct val="100000"/>
              <a:buNone/>
            </a:pPr>
            <a:r>
              <a:t/>
            </a:r>
            <a:endParaRPr/>
          </a:p>
        </p:txBody>
      </p:sp>
      <p:pic>
        <p:nvPicPr>
          <p:cNvPr descr="Information" id="364" name="Google Shape;364;p13"/>
          <p:cNvPicPr preferRelativeResize="0"/>
          <p:nvPr/>
        </p:nvPicPr>
        <p:blipFill rotWithShape="1">
          <a:blip r:embed="rId3">
            <a:alphaModFix/>
          </a:blip>
          <a:srcRect b="0" l="0" r="0" t="0"/>
          <a:stretch/>
        </p:blipFill>
        <p:spPr>
          <a:xfrm>
            <a:off x="11142791" y="5951600"/>
            <a:ext cx="605341" cy="605341"/>
          </a:xfrm>
          <a:prstGeom prst="rect">
            <a:avLst/>
          </a:prstGeom>
          <a:noFill/>
          <a:ln>
            <a:noFill/>
          </a:ln>
        </p:spPr>
      </p:pic>
      <p:pic>
        <p:nvPicPr>
          <p:cNvPr descr="Classroom" id="365" name="Google Shape;365;p13"/>
          <p:cNvPicPr preferRelativeResize="0"/>
          <p:nvPr/>
        </p:nvPicPr>
        <p:blipFill rotWithShape="1">
          <a:blip r:embed="rId4">
            <a:alphaModFix/>
          </a:blip>
          <a:srcRect b="0" l="0" r="0" t="0"/>
          <a:stretch/>
        </p:blipFill>
        <p:spPr>
          <a:xfrm>
            <a:off x="10500381" y="5951600"/>
            <a:ext cx="722788" cy="7227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14"/>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Calibri"/>
              <a:buNone/>
            </a:pPr>
            <a:r>
              <a:rPr b="1" lang="en-GB" sz="3200">
                <a:solidFill>
                  <a:schemeClr val="lt1"/>
                </a:solidFill>
                <a:latin typeface="Calibri"/>
                <a:ea typeface="Calibri"/>
                <a:cs typeface="Calibri"/>
                <a:sym typeface="Calibri"/>
              </a:rPr>
              <a:t>Employers Responsibilities </a:t>
            </a:r>
            <a:endParaRPr/>
          </a:p>
        </p:txBody>
      </p:sp>
      <p:sp>
        <p:nvSpPr>
          <p:cNvPr id="372" name="Google Shape;372;p14"/>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73" name="Google Shape;373;p14"/>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sp>
        <p:nvSpPr>
          <p:cNvPr id="374" name="Google Shape;374;p14"/>
          <p:cNvSpPr txBox="1"/>
          <p:nvPr/>
        </p:nvSpPr>
        <p:spPr>
          <a:xfrm>
            <a:off x="343269" y="881591"/>
            <a:ext cx="11646567" cy="593021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2400">
                <a:solidFill>
                  <a:srgbClr val="000000"/>
                </a:solidFill>
                <a:latin typeface="Calibri"/>
                <a:ea typeface="Calibri"/>
                <a:cs typeface="Calibri"/>
                <a:sym typeface="Calibri"/>
              </a:rPr>
              <a:t>Employers’ main responsibilities:</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To take (and continuously adjust to changing circumstances) measures to ensure workers’ OSH in every aspect related to work, with compliance with controls, in particular, avoiding risks/assessing the risks that cannot be avoided;</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Ensure that workplaces, machinery, equipment, processes, chemical, physical and biological substances under their control are safe and without risk to workers’ safety and health;</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Ensure the organization and functioning of workplace OSH services;</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Ensure that workers and their representatives are consulted, informed, and trained on OSH as appropriate</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Ensure the surveillance of workers’ health;</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Provide workers with adequate PPEs (at no cost to workers);</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Provide measures to deal with emergencies &amp; accidents, including 1</a:t>
            </a:r>
            <a:r>
              <a:rPr baseline="30000" lang="en-GB" sz="2400">
                <a:solidFill>
                  <a:srgbClr val="000000"/>
                </a:solidFill>
                <a:latin typeface="Calibri"/>
                <a:ea typeface="Calibri"/>
                <a:cs typeface="Calibri"/>
                <a:sym typeface="Calibri"/>
              </a:rPr>
              <a:t>st</a:t>
            </a:r>
            <a:r>
              <a:rPr lang="en-GB" sz="2400">
                <a:solidFill>
                  <a:srgbClr val="000000"/>
                </a:solidFill>
                <a:latin typeface="Calibri"/>
                <a:ea typeface="Calibri"/>
                <a:cs typeface="Calibri"/>
                <a:sym typeface="Calibri"/>
              </a:rPr>
              <a:t> Aid arrangements.</a:t>
            </a:r>
            <a:endParaRPr sz="2400">
              <a:solidFill>
                <a:schemeClr val="dk1"/>
              </a:solidFill>
              <a:latin typeface="Calibri"/>
              <a:ea typeface="Calibri"/>
              <a:cs typeface="Calibri"/>
              <a:sym typeface="Calibri"/>
            </a:endParaRPr>
          </a:p>
        </p:txBody>
      </p:sp>
      <p:pic>
        <p:nvPicPr>
          <p:cNvPr descr="Information" id="375" name="Google Shape;375;p14"/>
          <p:cNvPicPr preferRelativeResize="0"/>
          <p:nvPr/>
        </p:nvPicPr>
        <p:blipFill rotWithShape="1">
          <a:blip r:embed="rId3">
            <a:alphaModFix/>
          </a:blip>
          <a:srcRect b="0" l="0" r="0" t="0"/>
          <a:stretch/>
        </p:blipFill>
        <p:spPr>
          <a:xfrm>
            <a:off x="11243389" y="861135"/>
            <a:ext cx="605341" cy="605341"/>
          </a:xfrm>
          <a:prstGeom prst="rect">
            <a:avLst/>
          </a:prstGeom>
          <a:noFill/>
          <a:ln>
            <a:noFill/>
          </a:ln>
        </p:spPr>
      </p:pic>
      <p:pic>
        <p:nvPicPr>
          <p:cNvPr descr="Classroom" id="376" name="Google Shape;376;p14"/>
          <p:cNvPicPr preferRelativeResize="0"/>
          <p:nvPr/>
        </p:nvPicPr>
        <p:blipFill rotWithShape="1">
          <a:blip r:embed="rId4">
            <a:alphaModFix/>
          </a:blip>
          <a:srcRect b="0" l="0" r="0" t="0"/>
          <a:stretch/>
        </p:blipFill>
        <p:spPr>
          <a:xfrm>
            <a:off x="10685111" y="908198"/>
            <a:ext cx="558278" cy="5582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5"/>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latin typeface="Calibri"/>
                <a:ea typeface="Calibri"/>
                <a:cs typeface="Calibri"/>
                <a:sym typeface="Calibri"/>
              </a:rPr>
              <a:t>Occupational Risks Prevention Plan </a:t>
            </a:r>
            <a:endParaRPr b="1" sz="2800">
              <a:solidFill>
                <a:schemeClr val="lt1"/>
              </a:solidFill>
            </a:endParaRPr>
          </a:p>
        </p:txBody>
      </p:sp>
      <p:sp>
        <p:nvSpPr>
          <p:cNvPr id="383" name="Google Shape;383;p15"/>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84" name="Google Shape;384;p15"/>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385" name="Google Shape;385;p15"/>
          <p:cNvPicPr preferRelativeResize="0"/>
          <p:nvPr/>
        </p:nvPicPr>
        <p:blipFill rotWithShape="1">
          <a:blip r:embed="rId3">
            <a:alphaModFix/>
          </a:blip>
          <a:srcRect b="0" l="0" r="0" t="0"/>
          <a:stretch/>
        </p:blipFill>
        <p:spPr>
          <a:xfrm>
            <a:off x="11092197" y="1472320"/>
            <a:ext cx="605341" cy="605341"/>
          </a:xfrm>
          <a:prstGeom prst="rect">
            <a:avLst/>
          </a:prstGeom>
          <a:noFill/>
          <a:ln>
            <a:noFill/>
          </a:ln>
        </p:spPr>
      </p:pic>
      <p:sp>
        <p:nvSpPr>
          <p:cNvPr id="386" name="Google Shape;386;p15"/>
          <p:cNvSpPr txBox="1"/>
          <p:nvPr/>
        </p:nvSpPr>
        <p:spPr>
          <a:xfrm>
            <a:off x="390949" y="1039829"/>
            <a:ext cx="11457781" cy="544001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1800">
                <a:solidFill>
                  <a:srgbClr val="000000"/>
                </a:solidFill>
                <a:latin typeface="Calibri"/>
                <a:ea typeface="Calibri"/>
                <a:cs typeface="Calibri"/>
                <a:sym typeface="Calibri"/>
              </a:rPr>
              <a:t>On the basis of the risk assessment, an Occupational Risks Prevention Plan should be formulated and</a:t>
            </a:r>
            <a:r>
              <a:rPr lang="en-GB" sz="16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implemented. </a:t>
            </a:r>
            <a:br>
              <a:rPr lang="en-GB" sz="1800">
                <a:solidFill>
                  <a:srgbClr val="000000"/>
                </a:solidFill>
                <a:latin typeface="Calibri"/>
                <a:ea typeface="Calibri"/>
                <a:cs typeface="Calibri"/>
                <a:sym typeface="Calibri"/>
              </a:rPr>
            </a:br>
            <a:r>
              <a:rPr lang="en-GB" sz="1800">
                <a:solidFill>
                  <a:srgbClr val="000000"/>
                </a:solidFill>
                <a:latin typeface="Calibri"/>
                <a:ea typeface="Calibri"/>
                <a:cs typeface="Calibri"/>
                <a:sym typeface="Calibri"/>
              </a:rPr>
              <a:t>This plan should contain, at least, the following information:</a:t>
            </a:r>
            <a:endParaRPr sz="16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Identified Hazards</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Risks assessed and their respective risk level</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Most appropriate OSH Preventive &amp; protective measures to implement</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Timetable and resources needed to implement each measure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Responsible persons for the implementation of each measure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Objectives, indicators and targets regarding the implementation of each measure;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Procedures for monitoring and evaluating implementation of the measures</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Arial"/>
              <a:buChar char="•"/>
            </a:pPr>
            <a:r>
              <a:rPr lang="en-GB" sz="2400">
                <a:solidFill>
                  <a:srgbClr val="000000"/>
                </a:solidFill>
                <a:latin typeface="Calibri"/>
                <a:ea typeface="Calibri"/>
                <a:cs typeface="Calibri"/>
                <a:sym typeface="Calibri"/>
              </a:rPr>
              <a:t>To control OSH risks (including coronavirus contagion), OSH preventive and protective measures</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should be implemented to reduce their occurrence probability and the severity of their</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consequences!</a:t>
            </a:r>
            <a:endParaRPr sz="2400">
              <a:solidFill>
                <a:schemeClr val="dk1"/>
              </a:solidFill>
              <a:latin typeface="Calibri"/>
              <a:ea typeface="Calibri"/>
              <a:cs typeface="Calibri"/>
              <a:sym typeface="Calibri"/>
            </a:endParaRPr>
          </a:p>
        </p:txBody>
      </p:sp>
      <p:pic>
        <p:nvPicPr>
          <p:cNvPr descr="Classroom" id="387" name="Google Shape;387;p15"/>
          <p:cNvPicPr preferRelativeResize="0"/>
          <p:nvPr/>
        </p:nvPicPr>
        <p:blipFill rotWithShape="1">
          <a:blip r:embed="rId4">
            <a:alphaModFix/>
          </a:blip>
          <a:srcRect b="0" l="0" r="0" t="0"/>
          <a:stretch/>
        </p:blipFill>
        <p:spPr>
          <a:xfrm>
            <a:off x="11167251" y="5949557"/>
            <a:ext cx="530287" cy="5302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6"/>
          <p:cNvSpPr txBox="1"/>
          <p:nvPr>
            <p:ph type="title"/>
          </p:nvPr>
        </p:nvSpPr>
        <p:spPr>
          <a:xfrm>
            <a:off x="97655" y="178695"/>
            <a:ext cx="12029243" cy="68244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Examples of specific OSH Preventive &amp; Protective Measures used to mitigate risk of CV-19 contagion at work (1)</a:t>
            </a:r>
            <a:endParaRPr b="1" sz="2000">
              <a:solidFill>
                <a:schemeClr val="lt1"/>
              </a:solidFill>
            </a:endParaRPr>
          </a:p>
        </p:txBody>
      </p:sp>
      <p:sp>
        <p:nvSpPr>
          <p:cNvPr id="394" name="Google Shape;394;p16"/>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395" name="Google Shape;395;p16"/>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396" name="Google Shape;396;p16"/>
          <p:cNvPicPr preferRelativeResize="0"/>
          <p:nvPr/>
        </p:nvPicPr>
        <p:blipFill rotWithShape="1">
          <a:blip r:embed="rId3">
            <a:alphaModFix/>
          </a:blip>
          <a:srcRect b="0" l="0" r="0" t="0"/>
          <a:stretch/>
        </p:blipFill>
        <p:spPr>
          <a:xfrm>
            <a:off x="11420671" y="6097587"/>
            <a:ext cx="605341" cy="605341"/>
          </a:xfrm>
          <a:prstGeom prst="rect">
            <a:avLst/>
          </a:prstGeom>
          <a:noFill/>
          <a:ln>
            <a:noFill/>
          </a:ln>
        </p:spPr>
      </p:pic>
      <p:sp>
        <p:nvSpPr>
          <p:cNvPr id="397" name="Google Shape;397;p16"/>
          <p:cNvSpPr txBox="1"/>
          <p:nvPr/>
        </p:nvSpPr>
        <p:spPr>
          <a:xfrm>
            <a:off x="180648" y="995439"/>
            <a:ext cx="11830703" cy="562737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GB" sz="1600">
                <a:solidFill>
                  <a:srgbClr val="FF0000"/>
                </a:solidFill>
                <a:latin typeface="Calibri"/>
                <a:ea typeface="Calibri"/>
                <a:cs typeface="Calibri"/>
                <a:sym typeface="Calibri"/>
              </a:rPr>
              <a:t>(It is recognised that many of these measures will already being used in factories. These slides summarise recognised good practice).</a:t>
            </a:r>
            <a:endParaRPr b="1" sz="16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1" lang="en-GB" sz="2800">
                <a:solidFill>
                  <a:srgbClr val="000000"/>
                </a:solidFill>
                <a:latin typeface="Calibri"/>
                <a:ea typeface="Calibri"/>
                <a:cs typeface="Calibri"/>
                <a:sym typeface="Calibri"/>
              </a:rPr>
              <a:t>Physical distancing</a:t>
            </a:r>
            <a:r>
              <a:rPr lang="en-GB"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New principles of social conduct: refraining from hugging, kissing or shaking hands.</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Re-organise the work in order to ensure physical distancing between people that, otherwise, would interact</a:t>
            </a:r>
            <a:r>
              <a:rPr lang="en-GB" sz="2000">
                <a:solidFill>
                  <a:schemeClr val="dk1"/>
                </a:solidFill>
                <a:latin typeface="Calibri"/>
                <a:ea typeface="Calibri"/>
                <a:cs typeface="Calibri"/>
                <a:sym typeface="Calibri"/>
              </a:rPr>
              <a:t> </a:t>
            </a:r>
            <a:r>
              <a:rPr lang="en-GB" sz="2000">
                <a:solidFill>
                  <a:srgbClr val="000000"/>
                </a:solidFill>
                <a:latin typeface="Calibri"/>
                <a:ea typeface="Calibri"/>
                <a:cs typeface="Calibri"/>
                <a:sym typeface="Calibri"/>
              </a:rPr>
              <a:t>closely at work (e.g., workers, customers, suppliers, visitor, public), through:</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Teleworking/Home working (where possible and appropriate)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Staggered working hours or additional work shifts (with fewer people on each);</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Substitution of physical contacts by phone, email or virtual meetings (online) contacts;</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Ensure the maximum distance possible between workstations (consider screen or Perspex dividers where possible);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Avoid crowding of people at workplace: cancellation of gatherings, social or sport events; institution of</a:t>
            </a:r>
            <a:endParaRPr sz="2000">
              <a:solidFill>
                <a:schemeClr val="dk1"/>
              </a:solidFill>
              <a:latin typeface="Calibri"/>
              <a:ea typeface="Calibri"/>
              <a:cs typeface="Calibri"/>
              <a:sym typeface="Calibri"/>
            </a:endParaRPr>
          </a:p>
          <a:p>
            <a:pPr indent="-285750" lvl="0" marL="285750" marR="0" rtl="0" algn="l">
              <a:spcBef>
                <a:spcPts val="80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Staggered access or use of common areas/spaces (e.g., cafeteria, meeting rooms, access &amp; egress from building); and</a:t>
            </a:r>
            <a:endParaRPr/>
          </a:p>
          <a:p>
            <a:pPr indent="-285750" lvl="0" marL="28575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Institute one-way system for walkways, stairs and entry/exit routes out of areas</a:t>
            </a:r>
            <a:endParaRPr sz="2400">
              <a:solidFill>
                <a:schemeClr val="dk1"/>
              </a:solidFill>
              <a:latin typeface="Calibri"/>
              <a:ea typeface="Calibri"/>
              <a:cs typeface="Calibri"/>
              <a:sym typeface="Calibri"/>
            </a:endParaRPr>
          </a:p>
        </p:txBody>
      </p:sp>
      <p:pic>
        <p:nvPicPr>
          <p:cNvPr descr="Classroom" id="398" name="Google Shape;398;p16"/>
          <p:cNvPicPr preferRelativeResize="0"/>
          <p:nvPr/>
        </p:nvPicPr>
        <p:blipFill rotWithShape="1">
          <a:blip r:embed="rId4">
            <a:alphaModFix/>
          </a:blip>
          <a:srcRect b="0" l="0" r="0" t="0"/>
          <a:stretch/>
        </p:blipFill>
        <p:spPr>
          <a:xfrm>
            <a:off x="10895445" y="6177702"/>
            <a:ext cx="525226" cy="5252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7"/>
          <p:cNvSpPr txBox="1"/>
          <p:nvPr>
            <p:ph type="title"/>
          </p:nvPr>
        </p:nvSpPr>
        <p:spPr>
          <a:xfrm>
            <a:off x="154423" y="132503"/>
            <a:ext cx="11945841" cy="682440"/>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Examples of specific OSH Preventive &amp; Protective Measures used to mitigate risk of CV-19 contagion at work (2)</a:t>
            </a:r>
            <a:endParaRPr b="1" sz="2000">
              <a:solidFill>
                <a:schemeClr val="lt1"/>
              </a:solidFill>
            </a:endParaRPr>
          </a:p>
        </p:txBody>
      </p:sp>
      <p:sp>
        <p:nvSpPr>
          <p:cNvPr id="405" name="Google Shape;405;p17"/>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06" name="Google Shape;406;p17"/>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407" name="Google Shape;407;p17"/>
          <p:cNvPicPr preferRelativeResize="0"/>
          <p:nvPr/>
        </p:nvPicPr>
        <p:blipFill rotWithShape="1">
          <a:blip r:embed="rId3">
            <a:alphaModFix/>
          </a:blip>
          <a:srcRect b="0" l="0" r="0" t="0"/>
          <a:stretch/>
        </p:blipFill>
        <p:spPr>
          <a:xfrm>
            <a:off x="11420671" y="6097587"/>
            <a:ext cx="605341" cy="605341"/>
          </a:xfrm>
          <a:prstGeom prst="rect">
            <a:avLst/>
          </a:prstGeom>
          <a:noFill/>
          <a:ln>
            <a:noFill/>
          </a:ln>
        </p:spPr>
      </p:pic>
      <p:sp>
        <p:nvSpPr>
          <p:cNvPr id="408" name="Google Shape;408;p17"/>
          <p:cNvSpPr txBox="1"/>
          <p:nvPr/>
        </p:nvSpPr>
        <p:spPr>
          <a:xfrm>
            <a:off x="165988" y="861135"/>
            <a:ext cx="11830703" cy="58643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GB" sz="1600">
                <a:solidFill>
                  <a:srgbClr val="FF0000"/>
                </a:solidFill>
                <a:latin typeface="Calibri"/>
                <a:ea typeface="Calibri"/>
                <a:cs typeface="Calibri"/>
                <a:sym typeface="Calibri"/>
              </a:rPr>
              <a:t>(It is recognised that many of these measures will already being used in factories. These slides summarise recognised good practice).</a:t>
            </a:r>
            <a:endParaRPr b="1" sz="16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b="1" lang="en-GB" sz="2800">
                <a:solidFill>
                  <a:srgbClr val="000000"/>
                </a:solidFill>
                <a:latin typeface="Calibri"/>
                <a:ea typeface="Calibri"/>
                <a:cs typeface="Calibri"/>
                <a:sym typeface="Calibri"/>
              </a:rPr>
              <a:t>Physical distancing </a:t>
            </a:r>
            <a:r>
              <a:rPr b="1" lang="en-GB" sz="2000">
                <a:solidFill>
                  <a:srgbClr val="000000"/>
                </a:solidFill>
                <a:latin typeface="Calibri"/>
                <a:ea typeface="Calibri"/>
                <a:cs typeface="Calibri"/>
                <a:sym typeface="Calibri"/>
              </a:rPr>
              <a:t>(continued)</a:t>
            </a:r>
            <a:r>
              <a:rPr lang="en-GB"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Limit the number of persons (workers, clients/public) allowed to be simultaneously in a given space to a</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fraction of its capacity (e.g., 1/3) or given ratio per sq metre </a:t>
            </a:r>
            <a:r>
              <a:rPr lang="en-GB" sz="1400">
                <a:solidFill>
                  <a:srgbClr val="000000"/>
                </a:solidFill>
                <a:latin typeface="Calibri"/>
                <a:ea typeface="Calibri"/>
                <a:cs typeface="Calibri"/>
                <a:sym typeface="Calibri"/>
              </a:rPr>
              <a:t>(0,04 per square metre)</a:t>
            </a:r>
            <a:r>
              <a:rPr lang="en-GB" sz="2400">
                <a:solidFill>
                  <a:srgbClr val="000000"/>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Limit the minimum distance between people to a</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specific number of meters (1 m in open space; 2 m indoor) and put appropriate safety signs in place;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Forbid the presence of public or customers at workplaces and deliver products at the premises door or at</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customers’ but without the entrance of the worker at the customers’ premises where possible;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Prevent suppliers from entering workplace by receiving orders at entrance;</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Implement different circulation paths and pedestrian traffic routes; and </a:t>
            </a:r>
            <a:endParaRPr sz="24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Install physical barriers (glass/acrylic windows, shutters), especially in front-office workstations.</a:t>
            </a:r>
            <a:endParaRPr sz="2400">
              <a:solidFill>
                <a:schemeClr val="dk1"/>
              </a:solidFill>
              <a:latin typeface="Calibri"/>
              <a:ea typeface="Calibri"/>
              <a:cs typeface="Calibri"/>
              <a:sym typeface="Calibri"/>
            </a:endParaRPr>
          </a:p>
        </p:txBody>
      </p:sp>
      <p:pic>
        <p:nvPicPr>
          <p:cNvPr descr="Classroom" id="409" name="Google Shape;409;p17"/>
          <p:cNvPicPr preferRelativeResize="0"/>
          <p:nvPr/>
        </p:nvPicPr>
        <p:blipFill rotWithShape="1">
          <a:blip r:embed="rId4">
            <a:alphaModFix/>
          </a:blip>
          <a:srcRect b="0" l="0" r="0" t="0"/>
          <a:stretch/>
        </p:blipFill>
        <p:spPr>
          <a:xfrm>
            <a:off x="10902610" y="6214188"/>
            <a:ext cx="488740" cy="4887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8"/>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Calibri"/>
              <a:buNone/>
            </a:pPr>
            <a:r>
              <a:rPr b="1" lang="en-GB" sz="2400">
                <a:solidFill>
                  <a:schemeClr val="lt1"/>
                </a:solidFill>
                <a:latin typeface="Calibri"/>
                <a:ea typeface="Calibri"/>
                <a:cs typeface="Calibri"/>
                <a:sym typeface="Calibri"/>
              </a:rPr>
              <a:t>Examples of specific OSH Preventive &amp; Protective Measures used to mitigate </a:t>
            </a:r>
            <a:br>
              <a:rPr b="1" lang="en-GB" sz="2400">
                <a:solidFill>
                  <a:schemeClr val="lt1"/>
                </a:solidFill>
                <a:latin typeface="Calibri"/>
                <a:ea typeface="Calibri"/>
                <a:cs typeface="Calibri"/>
                <a:sym typeface="Calibri"/>
              </a:rPr>
            </a:br>
            <a:r>
              <a:rPr b="1" lang="en-GB" sz="2400">
                <a:solidFill>
                  <a:schemeClr val="lt1"/>
                </a:solidFill>
                <a:latin typeface="Calibri"/>
                <a:ea typeface="Calibri"/>
                <a:cs typeface="Calibri"/>
                <a:sym typeface="Calibri"/>
              </a:rPr>
              <a:t>risk of CV-19 contagion at work </a:t>
            </a:r>
            <a:r>
              <a:rPr b="1" lang="en-GB" sz="2000">
                <a:solidFill>
                  <a:schemeClr val="lt1"/>
                </a:solidFill>
                <a:latin typeface="Calibri"/>
                <a:ea typeface="Calibri"/>
                <a:cs typeface="Calibri"/>
                <a:sym typeface="Calibri"/>
              </a:rPr>
              <a:t>(3)</a:t>
            </a:r>
            <a:endParaRPr b="1" sz="2400">
              <a:solidFill>
                <a:schemeClr val="lt1"/>
              </a:solidFill>
            </a:endParaRPr>
          </a:p>
        </p:txBody>
      </p:sp>
      <p:sp>
        <p:nvSpPr>
          <p:cNvPr id="416" name="Google Shape;416;p18"/>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17" name="Google Shape;417;p18"/>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418" name="Google Shape;418;p18"/>
          <p:cNvPicPr preferRelativeResize="0"/>
          <p:nvPr/>
        </p:nvPicPr>
        <p:blipFill rotWithShape="1">
          <a:blip r:embed="rId3">
            <a:alphaModFix/>
          </a:blip>
          <a:srcRect b="0" l="0" r="0" t="0"/>
          <a:stretch/>
        </p:blipFill>
        <p:spPr>
          <a:xfrm>
            <a:off x="11243389" y="5955542"/>
            <a:ext cx="605341" cy="605341"/>
          </a:xfrm>
          <a:prstGeom prst="rect">
            <a:avLst/>
          </a:prstGeom>
          <a:noFill/>
          <a:ln>
            <a:noFill/>
          </a:ln>
        </p:spPr>
      </p:pic>
      <p:sp>
        <p:nvSpPr>
          <p:cNvPr id="419" name="Google Shape;419;p18"/>
          <p:cNvSpPr txBox="1"/>
          <p:nvPr/>
        </p:nvSpPr>
        <p:spPr>
          <a:xfrm>
            <a:off x="390949" y="1039829"/>
            <a:ext cx="11457781" cy="4521622"/>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2800">
                <a:solidFill>
                  <a:srgbClr val="000000"/>
                </a:solidFill>
                <a:latin typeface="Calibri"/>
                <a:ea typeface="Calibri"/>
                <a:cs typeface="Calibri"/>
                <a:sym typeface="Calibri"/>
              </a:rPr>
              <a:t>Hygiene</a:t>
            </a:r>
            <a:r>
              <a:rPr lang="en-GB"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Promote good respiratory hygiene at the workplace (e.g., covering your mouth and nose with your bent</a:t>
            </a:r>
            <a:r>
              <a:rPr lang="en-GB" sz="2000">
                <a:solidFill>
                  <a:schemeClr val="dk1"/>
                </a:solidFill>
                <a:latin typeface="Calibri"/>
                <a:ea typeface="Calibri"/>
                <a:cs typeface="Calibri"/>
                <a:sym typeface="Calibri"/>
              </a:rPr>
              <a:t> </a:t>
            </a:r>
            <a:r>
              <a:rPr lang="en-GB" sz="2000">
                <a:solidFill>
                  <a:srgbClr val="000000"/>
                </a:solidFill>
                <a:latin typeface="Calibri"/>
                <a:ea typeface="Calibri"/>
                <a:cs typeface="Calibri"/>
                <a:sym typeface="Calibri"/>
              </a:rPr>
              <a:t>elbow or tissue when you cough or sneeze):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Ensure easily accessible places to wash hands with soap and water and paper towels to dry them;</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Provide workers with easily accessible alcohol-based antiseptic solution for hands hygiene;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Promoting a culture of handwashing and the adoption of adequate basic procedures for hands hygiene;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Prohibit eating or drinking in working areas;</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Promote the non-sharing between workers of personal, work and domestic items (cell phones, headphones,</a:t>
            </a:r>
            <a:endParaRPr sz="2000">
              <a:solidFill>
                <a:schemeClr val="dk1"/>
              </a:solidFill>
              <a:latin typeface="Calibri"/>
              <a:ea typeface="Calibri"/>
              <a:cs typeface="Calibri"/>
              <a:sym typeface="Calibri"/>
            </a:endParaRPr>
          </a:p>
          <a:p>
            <a:pPr indent="-285750" lvl="0" marL="285750" marR="0" rtl="0" algn="l">
              <a:spcBef>
                <a:spcPts val="80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PPEs, crockery and kitchen utensils, clothes, uniforms, towels etc.) and food.</a:t>
            </a:r>
            <a:br>
              <a:rPr lang="en-GB" sz="2000">
                <a:solidFill>
                  <a:schemeClr val="dk1"/>
                </a:solidFill>
                <a:latin typeface="Calibri"/>
                <a:ea typeface="Calibri"/>
                <a:cs typeface="Calibri"/>
                <a:sym typeface="Calibri"/>
              </a:rPr>
            </a:br>
            <a:endParaRPr sz="2000">
              <a:solidFill>
                <a:schemeClr val="dk1"/>
              </a:solidFill>
              <a:latin typeface="Calibri"/>
              <a:ea typeface="Calibri"/>
              <a:cs typeface="Calibri"/>
              <a:sym typeface="Calibri"/>
            </a:endParaRPr>
          </a:p>
        </p:txBody>
      </p:sp>
      <p:sp>
        <p:nvSpPr>
          <p:cNvPr id="420" name="Google Shape;420;p18"/>
          <p:cNvSpPr txBox="1"/>
          <p:nvPr/>
        </p:nvSpPr>
        <p:spPr>
          <a:xfrm>
            <a:off x="2651464" y="5868142"/>
            <a:ext cx="6889072" cy="369332"/>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Also refer to ‘Toolbox Talk’ &amp; Film resources on Hygiene &amp; Facemasks  </a:t>
            </a:r>
            <a:endParaRPr/>
          </a:p>
        </p:txBody>
      </p:sp>
      <p:pic>
        <p:nvPicPr>
          <p:cNvPr descr="Classroom" id="421" name="Google Shape;421;p18"/>
          <p:cNvPicPr preferRelativeResize="0"/>
          <p:nvPr/>
        </p:nvPicPr>
        <p:blipFill rotWithShape="1">
          <a:blip r:embed="rId4">
            <a:alphaModFix/>
          </a:blip>
          <a:srcRect b="0" l="0" r="0" t="0"/>
          <a:stretch/>
        </p:blipFill>
        <p:spPr>
          <a:xfrm>
            <a:off x="10748866" y="6002605"/>
            <a:ext cx="494524" cy="5582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9"/>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Calibri"/>
              <a:buNone/>
            </a:pPr>
            <a:r>
              <a:rPr b="1" lang="en-GB" sz="2400">
                <a:solidFill>
                  <a:schemeClr val="lt1"/>
                </a:solidFill>
                <a:latin typeface="Calibri"/>
                <a:ea typeface="Calibri"/>
                <a:cs typeface="Calibri"/>
                <a:sym typeface="Calibri"/>
              </a:rPr>
              <a:t>Examples of specific OSH Preventive &amp; Protective Measures used to mitigate </a:t>
            </a:r>
            <a:br>
              <a:rPr b="1" lang="en-GB" sz="2400">
                <a:solidFill>
                  <a:schemeClr val="lt1"/>
                </a:solidFill>
                <a:latin typeface="Calibri"/>
                <a:ea typeface="Calibri"/>
                <a:cs typeface="Calibri"/>
                <a:sym typeface="Calibri"/>
              </a:rPr>
            </a:br>
            <a:r>
              <a:rPr b="1" lang="en-GB" sz="2400">
                <a:solidFill>
                  <a:schemeClr val="lt1"/>
                </a:solidFill>
                <a:latin typeface="Calibri"/>
                <a:ea typeface="Calibri"/>
                <a:cs typeface="Calibri"/>
                <a:sym typeface="Calibri"/>
              </a:rPr>
              <a:t>risk of CV-19 contagion at work </a:t>
            </a:r>
            <a:r>
              <a:rPr b="1" lang="en-GB" sz="2000">
                <a:solidFill>
                  <a:schemeClr val="lt1"/>
                </a:solidFill>
                <a:latin typeface="Calibri"/>
                <a:ea typeface="Calibri"/>
                <a:cs typeface="Calibri"/>
                <a:sym typeface="Calibri"/>
              </a:rPr>
              <a:t>(4)</a:t>
            </a:r>
            <a:endParaRPr b="1" sz="2000">
              <a:solidFill>
                <a:schemeClr val="lt1"/>
              </a:solidFill>
            </a:endParaRPr>
          </a:p>
        </p:txBody>
      </p:sp>
      <p:sp>
        <p:nvSpPr>
          <p:cNvPr id="428" name="Google Shape;428;p19"/>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29" name="Google Shape;429;p19"/>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430" name="Google Shape;430;p19"/>
          <p:cNvPicPr preferRelativeResize="0"/>
          <p:nvPr/>
        </p:nvPicPr>
        <p:blipFill rotWithShape="1">
          <a:blip r:embed="rId3">
            <a:alphaModFix/>
          </a:blip>
          <a:srcRect b="0" l="0" r="0" t="0"/>
          <a:stretch/>
        </p:blipFill>
        <p:spPr>
          <a:xfrm>
            <a:off x="11420671" y="6053197"/>
            <a:ext cx="605341" cy="605341"/>
          </a:xfrm>
          <a:prstGeom prst="rect">
            <a:avLst/>
          </a:prstGeom>
          <a:noFill/>
          <a:ln>
            <a:noFill/>
          </a:ln>
        </p:spPr>
      </p:pic>
      <p:sp>
        <p:nvSpPr>
          <p:cNvPr id="431" name="Google Shape;431;p19"/>
          <p:cNvSpPr txBox="1"/>
          <p:nvPr/>
        </p:nvSpPr>
        <p:spPr>
          <a:xfrm>
            <a:off x="390949" y="1039829"/>
            <a:ext cx="11457781" cy="4707955"/>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2800">
                <a:solidFill>
                  <a:srgbClr val="000000"/>
                </a:solidFill>
                <a:latin typeface="Calibri"/>
                <a:ea typeface="Calibri"/>
                <a:cs typeface="Calibri"/>
                <a:sym typeface="Calibri"/>
              </a:rPr>
              <a:t>Cleaning</a:t>
            </a:r>
            <a:r>
              <a:rPr lang="en-GB"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2400">
                <a:solidFill>
                  <a:srgbClr val="000000"/>
                </a:solidFill>
                <a:latin typeface="Calibri"/>
                <a:ea typeface="Calibri"/>
                <a:cs typeface="Calibri"/>
                <a:sym typeface="Calibri"/>
              </a:rPr>
              <a:t>Promote a culture of regularly cleaning, with adequate detergent and/or disinfectant, the following:</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Surfaces of desks, telephones and keyboards;</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Workstations, work equipment, work tools and PPE (if reusable and appropriate);</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Doorknobs, handrail, counters, light switches, lift buttons, vending machines, scissors,</a:t>
            </a:r>
            <a:r>
              <a:rPr lang="en-GB" sz="2400">
                <a:solidFill>
                  <a:schemeClr val="dk1"/>
                </a:solidFill>
                <a:latin typeface="Calibri"/>
                <a:ea typeface="Calibri"/>
                <a:cs typeface="Calibri"/>
                <a:sym typeface="Calibri"/>
              </a:rPr>
              <a:t> </a:t>
            </a:r>
            <a:r>
              <a:rPr lang="en-GB" sz="2400">
                <a:solidFill>
                  <a:srgbClr val="000000"/>
                </a:solidFill>
                <a:latin typeface="Calibri"/>
                <a:ea typeface="Calibri"/>
                <a:cs typeface="Calibri"/>
                <a:sym typeface="Calibri"/>
              </a:rPr>
              <a:t>dispensers, etc;</a:t>
            </a:r>
            <a:endParaRPr sz="2400">
              <a:solidFill>
                <a:schemeClr val="dk1"/>
              </a:solidFill>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Common areas such as toilets, rest rooms, cafeteria, meeting rooms, etc.</a:t>
            </a:r>
            <a:endParaRPr/>
          </a:p>
          <a:p>
            <a:pPr indent="-342900" lvl="0" marL="342900" marR="0" rtl="0" algn="l">
              <a:lnSpc>
                <a:spcPct val="107000"/>
              </a:lnSpc>
              <a:spcBef>
                <a:spcPts val="800"/>
              </a:spcBef>
              <a:spcAft>
                <a:spcPts val="0"/>
              </a:spcAft>
              <a:buClr>
                <a:srgbClr val="000000"/>
              </a:buClr>
              <a:buSzPts val="2400"/>
              <a:buFont typeface="Noto Sans Symbols"/>
              <a:buChar char="▪"/>
            </a:pPr>
            <a:r>
              <a:rPr lang="en-GB" sz="2400">
                <a:solidFill>
                  <a:srgbClr val="000000"/>
                </a:solidFill>
                <a:latin typeface="Calibri"/>
                <a:ea typeface="Calibri"/>
                <a:cs typeface="Calibri"/>
                <a:sym typeface="Calibri"/>
              </a:rPr>
              <a:t>Remember to pay attention to the role of factory/contract cleaners - they may be more exposed than other workers/face increased exposure to detergents &amp; chemicals.     </a:t>
            </a:r>
            <a:endParaRPr sz="2400">
              <a:solidFill>
                <a:schemeClr val="dk1"/>
              </a:solidFill>
              <a:latin typeface="Calibri"/>
              <a:ea typeface="Calibri"/>
              <a:cs typeface="Calibri"/>
              <a:sym typeface="Calibri"/>
            </a:endParaRPr>
          </a:p>
        </p:txBody>
      </p:sp>
      <p:sp>
        <p:nvSpPr>
          <p:cNvPr id="432" name="Google Shape;432;p19"/>
          <p:cNvSpPr txBox="1"/>
          <p:nvPr/>
        </p:nvSpPr>
        <p:spPr>
          <a:xfrm>
            <a:off x="2059952" y="6053197"/>
            <a:ext cx="7217214" cy="369332"/>
          </a:xfrm>
          <a:prstGeom prst="rect">
            <a:avLst/>
          </a:prstGeom>
          <a:solidFill>
            <a:srgbClr val="2F5496"/>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Also refer to ‘Toolbox Talk’ &amp; Film resources on Hygiene &amp; Facemasks etc.  </a:t>
            </a:r>
            <a:endParaRPr/>
          </a:p>
        </p:txBody>
      </p:sp>
      <p:pic>
        <p:nvPicPr>
          <p:cNvPr descr="Classroom" id="433" name="Google Shape;433;p19"/>
          <p:cNvPicPr preferRelativeResize="0"/>
          <p:nvPr/>
        </p:nvPicPr>
        <p:blipFill rotWithShape="1">
          <a:blip r:embed="rId4">
            <a:alphaModFix/>
          </a:blip>
          <a:srcRect b="0" l="0" r="0" t="0"/>
          <a:stretch/>
        </p:blipFill>
        <p:spPr>
          <a:xfrm>
            <a:off x="10862393" y="6121027"/>
            <a:ext cx="558278" cy="55827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47" name="Shape 247"/>
        <p:cNvGrpSpPr/>
        <p:nvPr/>
      </p:nvGrpSpPr>
      <p:grpSpPr>
        <a:xfrm>
          <a:off x="0" y="0"/>
          <a:ext cx="0" cy="0"/>
          <a:chOff x="0" y="0"/>
          <a:chExt cx="0" cy="0"/>
        </a:xfrm>
      </p:grpSpPr>
      <p:sp>
        <p:nvSpPr>
          <p:cNvPr id="248" name="Google Shape;248;p2"/>
          <p:cNvSpPr txBox="1"/>
          <p:nvPr/>
        </p:nvSpPr>
        <p:spPr>
          <a:xfrm>
            <a:off x="704209" y="635069"/>
            <a:ext cx="4509236" cy="113913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t/>
            </a:r>
            <a:endParaRPr b="1" i="0" sz="3600" u="none" cap="none" strike="noStrike">
              <a:solidFill>
                <a:schemeClr val="lt1"/>
              </a:solidFill>
              <a:latin typeface="Calibri"/>
              <a:ea typeface="Calibri"/>
              <a:cs typeface="Calibri"/>
              <a:sym typeface="Calibri"/>
            </a:endParaRPr>
          </a:p>
        </p:txBody>
      </p:sp>
      <p:sp>
        <p:nvSpPr>
          <p:cNvPr id="249" name="Google Shape;249;p2"/>
          <p:cNvSpPr txBox="1"/>
          <p:nvPr/>
        </p:nvSpPr>
        <p:spPr>
          <a:xfrm>
            <a:off x="89691" y="891785"/>
            <a:ext cx="5899187" cy="4048536"/>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Clr>
                <a:schemeClr val="lt1"/>
              </a:buClr>
              <a:buSzPct val="100000"/>
              <a:buFont typeface="Arial"/>
              <a:buChar char="•"/>
            </a:pPr>
            <a:r>
              <a:rPr b="0" i="0" lang="en-GB" sz="2800" u="none" cap="none" strike="noStrike">
                <a:solidFill>
                  <a:schemeClr val="lt1"/>
                </a:solidFill>
                <a:latin typeface="Calibri"/>
                <a:ea typeface="Calibri"/>
                <a:cs typeface="Calibri"/>
                <a:sym typeface="Calibri"/>
              </a:rPr>
              <a:t>Registration &amp; Administration</a:t>
            </a:r>
            <a:endParaRPr/>
          </a:p>
          <a:p>
            <a:pPr indent="0" lvl="0" marL="0" marR="0" rtl="0" algn="l">
              <a:lnSpc>
                <a:spcPct val="90000"/>
              </a:lnSpc>
              <a:spcBef>
                <a:spcPts val="600"/>
              </a:spcBef>
              <a:spcAft>
                <a:spcPts val="0"/>
              </a:spcAft>
              <a:buClr>
                <a:schemeClr val="lt1"/>
              </a:buClr>
              <a:buSzPct val="100000"/>
              <a:buFont typeface="Arial"/>
              <a:buChar char="•"/>
            </a:pPr>
            <a:r>
              <a:rPr b="0" i="0" lang="en-GB" sz="2800" u="none" cap="none" strike="noStrike">
                <a:solidFill>
                  <a:schemeClr val="lt1"/>
                </a:solidFill>
                <a:latin typeface="Calibri"/>
                <a:ea typeface="Calibri"/>
                <a:cs typeface="Calibri"/>
                <a:sym typeface="Calibri"/>
              </a:rPr>
              <a:t>Housekeeping</a:t>
            </a:r>
            <a:endParaRPr/>
          </a:p>
          <a:p>
            <a:pPr indent="0" lvl="0" marL="0" marR="0" rtl="0" algn="l">
              <a:lnSpc>
                <a:spcPct val="90000"/>
              </a:lnSpc>
              <a:spcBef>
                <a:spcPts val="600"/>
              </a:spcBef>
              <a:spcAft>
                <a:spcPts val="0"/>
              </a:spcAft>
              <a:buClr>
                <a:schemeClr val="lt1"/>
              </a:buClr>
              <a:buSzPct val="100000"/>
              <a:buFont typeface="Arial"/>
              <a:buChar char="•"/>
            </a:pPr>
            <a:r>
              <a:rPr b="0" i="0" lang="en-GB" sz="2800" u="none" cap="none" strike="noStrike">
                <a:solidFill>
                  <a:schemeClr val="lt1"/>
                </a:solidFill>
                <a:latin typeface="Calibri"/>
                <a:ea typeface="Calibri"/>
                <a:cs typeface="Calibri"/>
                <a:sym typeface="Calibri"/>
              </a:rPr>
              <a:t>Google meet protocols, hints &amp; tips</a:t>
            </a:r>
            <a:endParaRPr/>
          </a:p>
          <a:p>
            <a:pPr indent="0" lvl="0" marL="0" marR="0" rtl="0" algn="l">
              <a:lnSpc>
                <a:spcPct val="90000"/>
              </a:lnSpc>
              <a:spcBef>
                <a:spcPts val="600"/>
              </a:spcBef>
              <a:spcAft>
                <a:spcPts val="0"/>
              </a:spcAft>
              <a:buClr>
                <a:schemeClr val="lt1"/>
              </a:buClr>
              <a:buSzPct val="100000"/>
              <a:buFont typeface="Arial"/>
              <a:buChar char="•"/>
            </a:pPr>
            <a:r>
              <a:rPr b="0" i="0" lang="en-GB" sz="2800" u="none" cap="none" strike="noStrike">
                <a:solidFill>
                  <a:schemeClr val="lt1"/>
                </a:solidFill>
                <a:latin typeface="Calibri"/>
                <a:ea typeface="Calibri"/>
                <a:cs typeface="Calibri"/>
                <a:sym typeface="Calibri"/>
              </a:rPr>
              <a:t>Check the microphone/mute, camera &amp; </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chat functions now.</a:t>
            </a:r>
            <a:endParaRPr/>
          </a:p>
          <a:p>
            <a:pPr indent="0" lvl="0" marL="0" marR="0" rtl="0" algn="l">
              <a:lnSpc>
                <a:spcPct val="90000"/>
              </a:lnSpc>
              <a:spcBef>
                <a:spcPts val="600"/>
              </a:spcBef>
              <a:spcAft>
                <a:spcPts val="0"/>
              </a:spcAft>
              <a:buClr>
                <a:schemeClr val="lt1"/>
              </a:buClr>
              <a:buSzPct val="100000"/>
              <a:buFont typeface="Arial"/>
              <a:buChar char="•"/>
            </a:pPr>
            <a:r>
              <a:rPr b="0" i="0" lang="en-GB" sz="2800" u="none" cap="none" strike="noStrike">
                <a:solidFill>
                  <a:schemeClr val="lt1"/>
                </a:solidFill>
                <a:latin typeface="Calibri"/>
                <a:ea typeface="Calibri"/>
                <a:cs typeface="Calibri"/>
                <a:sym typeface="Calibri"/>
              </a:rPr>
              <a:t>Course guidelines – agreeing how we’ll </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learn together:</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 switch off mobile phones</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 getting involved, making interventions, </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Q&amp;A etc.</a:t>
            </a:r>
            <a:br>
              <a:rPr b="0" i="0" lang="en-GB" sz="2800" u="none" cap="none" strike="noStrike">
                <a:solidFill>
                  <a:schemeClr val="lt1"/>
                </a:solidFill>
                <a:latin typeface="Calibri"/>
                <a:ea typeface="Calibri"/>
                <a:cs typeface="Calibri"/>
                <a:sym typeface="Calibri"/>
              </a:rPr>
            </a:br>
            <a:r>
              <a:rPr b="0" i="0" lang="en-GB" sz="2800" u="none" cap="none" strike="noStrike">
                <a:solidFill>
                  <a:schemeClr val="lt1"/>
                </a:solidFill>
                <a:latin typeface="Calibri"/>
                <a:ea typeface="Calibri"/>
                <a:cs typeface="Calibri"/>
                <a:sym typeface="Calibri"/>
              </a:rPr>
              <a:t>   - respect opinions &amp; each other…</a:t>
            </a:r>
            <a:br>
              <a:rPr b="0" i="0" lang="en-GB" sz="2800" u="none" cap="none" strike="noStrike">
                <a:solidFill>
                  <a:schemeClr val="lt1"/>
                </a:solidFill>
                <a:latin typeface="Calibri"/>
                <a:ea typeface="Calibri"/>
                <a:cs typeface="Calibri"/>
                <a:sym typeface="Calibri"/>
              </a:rPr>
            </a:br>
            <a:endParaRPr b="0" i="0" sz="2800" u="none" cap="none" strike="noStrike">
              <a:solidFill>
                <a:schemeClr val="lt1"/>
              </a:solidFill>
              <a:latin typeface="Calibri"/>
              <a:ea typeface="Calibri"/>
              <a:cs typeface="Calibri"/>
              <a:sym typeface="Calibri"/>
            </a:endParaRPr>
          </a:p>
          <a:p>
            <a:pPr indent="105727" lvl="0" marL="0" marR="0" rtl="0" algn="l">
              <a:lnSpc>
                <a:spcPct val="90000"/>
              </a:lnSpc>
              <a:spcBef>
                <a:spcPts val="600"/>
              </a:spcBef>
              <a:spcAft>
                <a:spcPts val="0"/>
              </a:spcAft>
              <a:buClr>
                <a:schemeClr val="lt1"/>
              </a:buClr>
              <a:buSzPct val="100000"/>
              <a:buFont typeface="Arial"/>
              <a:buNone/>
            </a:pPr>
            <a:r>
              <a:t/>
            </a:r>
            <a:endParaRPr b="0" i="0" sz="1800" u="none" cap="none" strike="noStrike">
              <a:solidFill>
                <a:schemeClr val="lt1"/>
              </a:solidFill>
              <a:latin typeface="Calibri"/>
              <a:ea typeface="Calibri"/>
              <a:cs typeface="Calibri"/>
              <a:sym typeface="Calibri"/>
            </a:endParaRPr>
          </a:p>
        </p:txBody>
      </p:sp>
      <p:sp>
        <p:nvSpPr>
          <p:cNvPr id="250" name="Google Shape;250;p2"/>
          <p:cNvSpPr/>
          <p:nvPr/>
        </p:nvSpPr>
        <p:spPr>
          <a:xfrm>
            <a:off x="5549615" y="197110"/>
            <a:ext cx="2020824" cy="202082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1" name="Google Shape;251;p2"/>
          <p:cNvPicPr preferRelativeResize="0"/>
          <p:nvPr/>
        </p:nvPicPr>
        <p:blipFill rotWithShape="1">
          <a:blip r:embed="rId3">
            <a:alphaModFix/>
          </a:blip>
          <a:srcRect b="0" l="23833" r="23832" t="0"/>
          <a:stretch/>
        </p:blipFill>
        <p:spPr>
          <a:xfrm>
            <a:off x="5714207" y="361702"/>
            <a:ext cx="1691640" cy="1691640"/>
          </a:xfrm>
          <a:custGeom>
            <a:rect b="b" l="l" r="r" t="t"/>
            <a:pathLst>
              <a:path extrusionOk="0" h="1956816" w="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noFill/>
          </a:ln>
        </p:spPr>
      </p:pic>
      <p:sp>
        <p:nvSpPr>
          <p:cNvPr id="252" name="Google Shape;252;p2"/>
          <p:cNvSpPr/>
          <p:nvPr/>
        </p:nvSpPr>
        <p:spPr>
          <a:xfrm>
            <a:off x="8114932" y="1"/>
            <a:ext cx="4077068" cy="3445261"/>
          </a:xfrm>
          <a:custGeom>
            <a:rect b="b" l="l" r="r" t="t"/>
            <a:pathLst>
              <a:path extrusionOk="0" h="3445261" w="4077068">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3" name="Google Shape;253;p2"/>
          <p:cNvSpPr/>
          <p:nvPr/>
        </p:nvSpPr>
        <p:spPr>
          <a:xfrm>
            <a:off x="5721428" y="2550745"/>
            <a:ext cx="3072384" cy="307238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group of people looking at a computer&#10;&#10;Description automatically generated" id="254" name="Google Shape;254;p2"/>
          <p:cNvPicPr preferRelativeResize="0"/>
          <p:nvPr/>
        </p:nvPicPr>
        <p:blipFill rotWithShape="1">
          <a:blip r:embed="rId4">
            <a:alphaModFix/>
          </a:blip>
          <a:srcRect b="-1" l="363" r="33090" t="0"/>
          <a:stretch/>
        </p:blipFill>
        <p:spPr>
          <a:xfrm>
            <a:off x="5886020" y="2715337"/>
            <a:ext cx="2743200" cy="2743200"/>
          </a:xfrm>
          <a:custGeom>
            <a:rect b="b" l="l" r="r" t="t"/>
            <a:pathLst>
              <a:path extrusionOk="0" h="2834640" w="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ln>
            <a:noFill/>
          </a:ln>
        </p:spPr>
      </p:pic>
      <p:pic>
        <p:nvPicPr>
          <p:cNvPr id="255" name="Google Shape;255;p2"/>
          <p:cNvPicPr preferRelativeResize="0"/>
          <p:nvPr/>
        </p:nvPicPr>
        <p:blipFill rotWithShape="1">
          <a:blip r:embed="rId5">
            <a:alphaModFix/>
          </a:blip>
          <a:srcRect b="0" l="10465" r="10465" t="0"/>
          <a:stretch/>
        </p:blipFill>
        <p:spPr>
          <a:xfrm>
            <a:off x="8278624" y="2"/>
            <a:ext cx="3913376" cy="3281569"/>
          </a:xfrm>
          <a:custGeom>
            <a:rect b="b" l="l" r="r" t="t"/>
            <a:pathLst>
              <a:path extrusionOk="0" h="3281569" w="3913376">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ln>
            <a:noFill/>
          </a:ln>
        </p:spPr>
      </p:pic>
      <p:sp>
        <p:nvSpPr>
          <p:cNvPr id="256" name="Google Shape;256;p2"/>
          <p:cNvSpPr/>
          <p:nvPr/>
        </p:nvSpPr>
        <p:spPr>
          <a:xfrm>
            <a:off x="1653162" y="4604085"/>
            <a:ext cx="4281112" cy="2253913"/>
          </a:xfrm>
          <a:custGeom>
            <a:rect b="b" l="l" r="r" t="t"/>
            <a:pathLst>
              <a:path extrusionOk="0" h="2253913" w="4281112">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7" name="Google Shape;257;p2"/>
          <p:cNvPicPr preferRelativeResize="0"/>
          <p:nvPr/>
        </p:nvPicPr>
        <p:blipFill rotWithShape="1">
          <a:blip r:embed="rId6">
            <a:alphaModFix/>
          </a:blip>
          <a:srcRect b="10097" l="0" r="0" t="10098"/>
          <a:stretch/>
        </p:blipFill>
        <p:spPr>
          <a:xfrm>
            <a:off x="1818614" y="4769536"/>
            <a:ext cx="3950208" cy="2088462"/>
          </a:xfrm>
          <a:custGeom>
            <a:rect b="b" l="l" r="r" t="t"/>
            <a:pathLst>
              <a:path extrusionOk="0" h="2088462" w="3950208">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noFill/>
          <a:ln>
            <a:noFill/>
          </a:ln>
        </p:spPr>
      </p:pic>
      <p:sp>
        <p:nvSpPr>
          <p:cNvPr id="258" name="Google Shape;258;p2"/>
          <p:cNvSpPr/>
          <p:nvPr/>
        </p:nvSpPr>
        <p:spPr>
          <a:xfrm>
            <a:off x="8848370" y="3966828"/>
            <a:ext cx="3339958" cy="2891173"/>
          </a:xfrm>
          <a:custGeom>
            <a:rect b="b" l="l" r="r" t="t"/>
            <a:pathLst>
              <a:path extrusionOk="0" h="2891173" w="3339958">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New York Attorney General Looks Into Zoom's Privacy Practices - The New  York Times" id="259" name="Google Shape;259;p2"/>
          <p:cNvPicPr preferRelativeResize="0"/>
          <p:nvPr/>
        </p:nvPicPr>
        <p:blipFill rotWithShape="1">
          <a:blip r:embed="rId7">
            <a:alphaModFix/>
          </a:blip>
          <a:srcRect b="1" l="14777" r="19929" t="0"/>
          <a:stretch/>
        </p:blipFill>
        <p:spPr>
          <a:xfrm>
            <a:off x="9009416" y="4131546"/>
            <a:ext cx="3178912" cy="2726454"/>
          </a:xfrm>
          <a:custGeom>
            <a:rect b="b" l="l" r="r" t="t"/>
            <a:pathLst>
              <a:path extrusionOk="0" h="2726454" w="3178912">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ln>
            <a:noFill/>
          </a:ln>
        </p:spPr>
      </p:pic>
      <p:sp>
        <p:nvSpPr>
          <p:cNvPr id="260" name="Google Shape;260;p2"/>
          <p:cNvSpPr txBox="1"/>
          <p:nvPr/>
        </p:nvSpPr>
        <p:spPr>
          <a:xfrm>
            <a:off x="119361" y="229581"/>
            <a:ext cx="5158008"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GB" sz="2800" u="sng" cap="none" strike="noStrike">
                <a:solidFill>
                  <a:srgbClr val="FFFFFF"/>
                </a:solidFill>
                <a:latin typeface="Calibri"/>
                <a:ea typeface="Calibri"/>
                <a:cs typeface="Calibri"/>
                <a:sym typeface="Calibri"/>
              </a:rPr>
              <a:t>Welcome to your online course</a:t>
            </a:r>
            <a:endParaRPr/>
          </a:p>
        </p:txBody>
      </p:sp>
      <p:sp>
        <p:nvSpPr>
          <p:cNvPr id="261" name="Google Shape;261;p2"/>
          <p:cNvSpPr txBox="1"/>
          <p:nvPr/>
        </p:nvSpPr>
        <p:spPr>
          <a:xfrm>
            <a:off x="1818614" y="6857998"/>
            <a:ext cx="3950208"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900" u="sng" cap="none" strike="noStrike">
                <a:solidFill>
                  <a:schemeClr val="lt1"/>
                </a:solidFill>
                <a:latin typeface="Calibri"/>
                <a:ea typeface="Calibri"/>
                <a:cs typeface="Calibri"/>
                <a:sym typeface="Calibri"/>
                <a:hlinkClick r:id="rId8">
                  <a:extLst>
                    <a:ext uri="{A12FA001-AC4F-418D-AE19-62706E023703}">
                      <ahyp:hlinkClr val="tx"/>
                    </a:ext>
                  </a:extLst>
                </a:hlinkClick>
              </a:rPr>
              <a:t>This Photo</a:t>
            </a:r>
            <a:r>
              <a:rPr b="0" i="0" lang="en-GB" sz="900" u="none" cap="none" strike="noStrike">
                <a:solidFill>
                  <a:schemeClr val="lt1"/>
                </a:solidFill>
                <a:latin typeface="Calibri"/>
                <a:ea typeface="Calibri"/>
                <a:cs typeface="Calibri"/>
                <a:sym typeface="Calibri"/>
              </a:rPr>
              <a:t> by Unknown Author is licensed under </a:t>
            </a:r>
            <a:r>
              <a:rPr b="0" i="0" lang="en-GB" sz="900" u="sng" cap="none" strike="noStrike">
                <a:solidFill>
                  <a:schemeClr val="lt1"/>
                </a:solidFill>
                <a:latin typeface="Calibri"/>
                <a:ea typeface="Calibri"/>
                <a:cs typeface="Calibri"/>
                <a:sym typeface="Calibri"/>
                <a:hlinkClick r:id="rId9">
                  <a:extLst>
                    <a:ext uri="{A12FA001-AC4F-418D-AE19-62706E023703}">
                      <ahyp:hlinkClr val="tx"/>
                    </a:ext>
                  </a:extLst>
                </a:hlinkClick>
              </a:rPr>
              <a:t>CC BY-SA</a:t>
            </a:r>
            <a:endParaRPr sz="9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0"/>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Calibri"/>
              <a:buNone/>
            </a:pPr>
            <a:r>
              <a:rPr b="1" lang="en-GB" sz="2400">
                <a:solidFill>
                  <a:schemeClr val="lt1"/>
                </a:solidFill>
                <a:latin typeface="Calibri"/>
                <a:ea typeface="Calibri"/>
                <a:cs typeface="Calibri"/>
                <a:sym typeface="Calibri"/>
              </a:rPr>
              <a:t>Examples of specific OSH Preventive &amp; Protective Measures used to mitigate risk of </a:t>
            </a:r>
            <a:br>
              <a:rPr b="1" lang="en-GB" sz="2400">
                <a:solidFill>
                  <a:schemeClr val="lt1"/>
                </a:solidFill>
                <a:latin typeface="Calibri"/>
                <a:ea typeface="Calibri"/>
                <a:cs typeface="Calibri"/>
                <a:sym typeface="Calibri"/>
              </a:rPr>
            </a:br>
            <a:r>
              <a:rPr b="1" lang="en-GB" sz="2400">
                <a:solidFill>
                  <a:schemeClr val="lt1"/>
                </a:solidFill>
                <a:latin typeface="Calibri"/>
                <a:ea typeface="Calibri"/>
                <a:cs typeface="Calibri"/>
                <a:sym typeface="Calibri"/>
              </a:rPr>
              <a:t>CV-19 contagion at work </a:t>
            </a:r>
            <a:r>
              <a:rPr b="1" lang="en-GB" sz="2000">
                <a:solidFill>
                  <a:schemeClr val="lt1"/>
                </a:solidFill>
                <a:latin typeface="Calibri"/>
                <a:ea typeface="Calibri"/>
                <a:cs typeface="Calibri"/>
                <a:sym typeface="Calibri"/>
              </a:rPr>
              <a:t>(5)</a:t>
            </a:r>
            <a:endParaRPr b="1" sz="2000">
              <a:solidFill>
                <a:schemeClr val="lt1"/>
              </a:solidFill>
            </a:endParaRPr>
          </a:p>
        </p:txBody>
      </p:sp>
      <p:sp>
        <p:nvSpPr>
          <p:cNvPr id="440" name="Google Shape;440;p20"/>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41" name="Google Shape;441;p20"/>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442" name="Google Shape;442;p20"/>
          <p:cNvPicPr preferRelativeResize="0"/>
          <p:nvPr/>
        </p:nvPicPr>
        <p:blipFill rotWithShape="1">
          <a:blip r:embed="rId3">
            <a:alphaModFix/>
          </a:blip>
          <a:srcRect b="0" l="0" r="0" t="0"/>
          <a:stretch/>
        </p:blipFill>
        <p:spPr>
          <a:xfrm>
            <a:off x="11420671" y="6053197"/>
            <a:ext cx="605341" cy="605341"/>
          </a:xfrm>
          <a:prstGeom prst="rect">
            <a:avLst/>
          </a:prstGeom>
          <a:noFill/>
          <a:ln>
            <a:noFill/>
          </a:ln>
        </p:spPr>
      </p:pic>
      <p:sp>
        <p:nvSpPr>
          <p:cNvPr id="443" name="Google Shape;443;p20"/>
          <p:cNvSpPr txBox="1"/>
          <p:nvPr/>
        </p:nvSpPr>
        <p:spPr>
          <a:xfrm>
            <a:off x="390949" y="1039829"/>
            <a:ext cx="11457781" cy="4883196"/>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2400">
                <a:solidFill>
                  <a:srgbClr val="000000"/>
                </a:solidFill>
                <a:latin typeface="Calibri"/>
                <a:ea typeface="Calibri"/>
                <a:cs typeface="Calibri"/>
                <a:sym typeface="Calibri"/>
              </a:rPr>
              <a:t>Information, training and communication</a:t>
            </a:r>
            <a:r>
              <a:rPr lang="en-GB" sz="1800">
                <a:solidFill>
                  <a:srgbClr val="000000"/>
                </a:solidFill>
                <a:latin typeface="Calibri"/>
                <a:ea typeface="Calibri"/>
                <a:cs typeface="Calibri"/>
                <a:sym typeface="Calibri"/>
              </a:rPr>
              <a:t>:</a:t>
            </a:r>
            <a:endParaRPr/>
          </a:p>
          <a:p>
            <a:pPr indent="0" lvl="0" marL="0" marR="0" rtl="0" algn="l">
              <a:lnSpc>
                <a:spcPct val="107000"/>
              </a:lnSpc>
              <a:spcBef>
                <a:spcPts val="800"/>
              </a:spcBef>
              <a:spcAft>
                <a:spcPts val="0"/>
              </a:spcAft>
              <a:buNone/>
            </a:pPr>
            <a:r>
              <a:rPr lang="en-GB" sz="1800">
                <a:solidFill>
                  <a:srgbClr val="000000"/>
                </a:solidFill>
                <a:latin typeface="Calibri"/>
                <a:ea typeface="Calibri"/>
                <a:cs typeface="Calibri"/>
                <a:sym typeface="Calibri"/>
              </a:rPr>
              <a:t>(As we are doing on this courses).</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2000">
                <a:solidFill>
                  <a:srgbClr val="000000"/>
                </a:solidFill>
                <a:latin typeface="Calibri"/>
                <a:ea typeface="Calibri"/>
                <a:cs typeface="Calibri"/>
                <a:sym typeface="Calibri"/>
              </a:rPr>
              <a:t>Provide information and training to managers, supervisors, workers and their representatives on:</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The risks to which they are exposed and the adopted measures to prevent their exposure, in particular,</a:t>
            </a:r>
            <a:r>
              <a:rPr lang="en-GB" sz="2000">
                <a:solidFill>
                  <a:schemeClr val="dk1"/>
                </a:solidFill>
                <a:latin typeface="Calibri"/>
                <a:ea typeface="Calibri"/>
                <a:cs typeface="Calibri"/>
                <a:sym typeface="Calibri"/>
              </a:rPr>
              <a:t> </a:t>
            </a:r>
            <a:r>
              <a:rPr lang="en-GB" sz="2000">
                <a:solidFill>
                  <a:srgbClr val="000000"/>
                </a:solidFill>
                <a:latin typeface="Calibri"/>
                <a:ea typeface="Calibri"/>
                <a:cs typeface="Calibri"/>
                <a:sym typeface="Calibri"/>
              </a:rPr>
              <a:t>to coronavirus;</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Physical distancing measures, principles of social conduct, respiratory hygiene, procedures for hands</a:t>
            </a:r>
            <a:r>
              <a:rPr lang="en-GB" sz="2000">
                <a:solidFill>
                  <a:schemeClr val="dk1"/>
                </a:solidFill>
                <a:latin typeface="Calibri"/>
                <a:ea typeface="Calibri"/>
                <a:cs typeface="Calibri"/>
                <a:sym typeface="Calibri"/>
              </a:rPr>
              <a:t> </a:t>
            </a:r>
            <a:r>
              <a:rPr lang="en-GB" sz="2000">
                <a:solidFill>
                  <a:srgbClr val="000000"/>
                </a:solidFill>
                <a:latin typeface="Calibri"/>
                <a:ea typeface="Calibri"/>
                <a:cs typeface="Calibri"/>
                <a:sym typeface="Calibri"/>
              </a:rPr>
              <a:t>hygiene and cleaning of premises and material components of work;</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How to act in case of Covid-19 infection;</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Correct use, maintenance and disposal of facemasks/PPE;</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Updates regarding the COVID-19 situation at the workplace, region or country;</a:t>
            </a:r>
            <a:endParaRPr sz="20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2000"/>
              <a:buFont typeface="Noto Sans Symbols"/>
              <a:buChar char="▪"/>
            </a:pPr>
            <a:r>
              <a:rPr lang="en-GB" sz="2000">
                <a:solidFill>
                  <a:srgbClr val="000000"/>
                </a:solidFill>
                <a:latin typeface="Calibri"/>
                <a:ea typeface="Calibri"/>
                <a:cs typeface="Calibri"/>
                <a:sym typeface="Calibri"/>
              </a:rPr>
              <a:t>Their right to remove themselves from a work situation that poses an imminent and serious danger for</a:t>
            </a:r>
            <a:r>
              <a:rPr lang="en-GB" sz="2000">
                <a:solidFill>
                  <a:schemeClr val="dk1"/>
                </a:solidFill>
                <a:latin typeface="Calibri"/>
                <a:ea typeface="Calibri"/>
                <a:cs typeface="Calibri"/>
                <a:sym typeface="Calibri"/>
              </a:rPr>
              <a:t> </a:t>
            </a:r>
            <a:r>
              <a:rPr lang="en-GB" sz="2000">
                <a:solidFill>
                  <a:srgbClr val="000000"/>
                </a:solidFill>
                <a:latin typeface="Calibri"/>
                <a:ea typeface="Calibri"/>
                <a:cs typeface="Calibri"/>
                <a:sym typeface="Calibri"/>
              </a:rPr>
              <a:t>life or health.</a:t>
            </a:r>
            <a:endParaRPr sz="2000">
              <a:solidFill>
                <a:schemeClr val="dk1"/>
              </a:solidFill>
              <a:latin typeface="Calibri"/>
              <a:ea typeface="Calibri"/>
              <a:cs typeface="Calibri"/>
              <a:sym typeface="Calibri"/>
            </a:endParaRPr>
          </a:p>
        </p:txBody>
      </p:sp>
      <p:sp>
        <p:nvSpPr>
          <p:cNvPr id="444" name="Google Shape;444;p20"/>
          <p:cNvSpPr txBox="1"/>
          <p:nvPr/>
        </p:nvSpPr>
        <p:spPr>
          <a:xfrm>
            <a:off x="2059952" y="6053197"/>
            <a:ext cx="7217214" cy="369332"/>
          </a:xfrm>
          <a:prstGeom prst="rect">
            <a:avLst/>
          </a:prstGeom>
          <a:solidFill>
            <a:srgbClr val="2F5496"/>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Also refer to ‘Toolbox Talk’ &amp; Film resources on Hygiene &amp; Facemasks etc.  </a:t>
            </a:r>
            <a:endParaRPr/>
          </a:p>
        </p:txBody>
      </p:sp>
      <p:pic>
        <p:nvPicPr>
          <p:cNvPr descr="Classroom" id="445" name="Google Shape;445;p20"/>
          <p:cNvPicPr preferRelativeResize="0"/>
          <p:nvPr/>
        </p:nvPicPr>
        <p:blipFill rotWithShape="1">
          <a:blip r:embed="rId4">
            <a:alphaModFix/>
          </a:blip>
          <a:srcRect b="0" l="0" r="0" t="0"/>
          <a:stretch/>
        </p:blipFill>
        <p:spPr>
          <a:xfrm>
            <a:off x="10955698" y="6121027"/>
            <a:ext cx="558278" cy="5582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1"/>
          <p:cNvSpPr txBox="1"/>
          <p:nvPr>
            <p:ph type="title"/>
          </p:nvPr>
        </p:nvSpPr>
        <p:spPr>
          <a:xfrm>
            <a:off x="390618" y="178695"/>
            <a:ext cx="11458112" cy="68244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Font typeface="Calibri"/>
              <a:buNone/>
            </a:pPr>
            <a:r>
              <a:rPr b="1" lang="en-GB" sz="2400">
                <a:solidFill>
                  <a:schemeClr val="lt1"/>
                </a:solidFill>
                <a:latin typeface="Calibri"/>
                <a:ea typeface="Calibri"/>
                <a:cs typeface="Calibri"/>
                <a:sym typeface="Calibri"/>
              </a:rPr>
              <a:t>Examples of specific OSH Preventive &amp; Protective Measures used to mitigate risk of </a:t>
            </a:r>
            <a:br>
              <a:rPr b="1" lang="en-GB" sz="2400">
                <a:solidFill>
                  <a:schemeClr val="lt1"/>
                </a:solidFill>
                <a:latin typeface="Calibri"/>
                <a:ea typeface="Calibri"/>
                <a:cs typeface="Calibri"/>
                <a:sym typeface="Calibri"/>
              </a:rPr>
            </a:br>
            <a:r>
              <a:rPr b="1" lang="en-GB" sz="2400">
                <a:solidFill>
                  <a:schemeClr val="lt1"/>
                </a:solidFill>
                <a:latin typeface="Calibri"/>
                <a:ea typeface="Calibri"/>
                <a:cs typeface="Calibri"/>
                <a:sym typeface="Calibri"/>
              </a:rPr>
              <a:t>CV-19 contagion at work </a:t>
            </a:r>
            <a:r>
              <a:rPr b="1" lang="en-GB" sz="2000">
                <a:solidFill>
                  <a:schemeClr val="lt1"/>
                </a:solidFill>
                <a:latin typeface="Calibri"/>
                <a:ea typeface="Calibri"/>
                <a:cs typeface="Calibri"/>
                <a:sym typeface="Calibri"/>
              </a:rPr>
              <a:t>(6)</a:t>
            </a:r>
            <a:endParaRPr b="1" sz="2000">
              <a:solidFill>
                <a:schemeClr val="lt1"/>
              </a:solidFill>
            </a:endParaRPr>
          </a:p>
        </p:txBody>
      </p:sp>
      <p:sp>
        <p:nvSpPr>
          <p:cNvPr id="452" name="Google Shape;452;p21"/>
          <p:cNvSpPr/>
          <p:nvPr/>
        </p:nvSpPr>
        <p:spPr>
          <a:xfrm>
            <a:off x="0" y="0"/>
            <a:ext cx="3251200" cy="0"/>
          </a:xfrm>
          <a:prstGeom prst="rect">
            <a:avLst/>
          </a:prstGeom>
          <a:solidFill>
            <a:srgbClr val="FFFFFF"/>
          </a:solidFill>
          <a:ln>
            <a:noFill/>
          </a:ln>
        </p:spPr>
        <p:txBody>
          <a:bodyPr anchorCtr="0" anchor="ctr" bIns="0" lIns="0" spcFirstLastPara="1" rIns="162464350" wrap="square" tIns="0">
            <a:spAutoFit/>
          </a:bodyPr>
          <a:lstStyle/>
          <a:p>
            <a:pPr indent="0" lvl="0" marL="0" marR="0" rtl="0" algn="l">
              <a:lnSpc>
                <a:spcPct val="100000"/>
              </a:lnSpc>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53" name="Google Shape;453;p21"/>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Information" id="454" name="Google Shape;454;p21"/>
          <p:cNvPicPr preferRelativeResize="0"/>
          <p:nvPr/>
        </p:nvPicPr>
        <p:blipFill rotWithShape="1">
          <a:blip r:embed="rId3">
            <a:alphaModFix/>
          </a:blip>
          <a:srcRect b="0" l="0" r="0" t="0"/>
          <a:stretch/>
        </p:blipFill>
        <p:spPr>
          <a:xfrm>
            <a:off x="11420671" y="6053197"/>
            <a:ext cx="605341" cy="605341"/>
          </a:xfrm>
          <a:prstGeom prst="rect">
            <a:avLst/>
          </a:prstGeom>
          <a:noFill/>
          <a:ln>
            <a:noFill/>
          </a:ln>
        </p:spPr>
      </p:pic>
      <p:sp>
        <p:nvSpPr>
          <p:cNvPr id="455" name="Google Shape;455;p21"/>
          <p:cNvSpPr txBox="1"/>
          <p:nvPr/>
        </p:nvSpPr>
        <p:spPr>
          <a:xfrm>
            <a:off x="390618" y="1199627"/>
            <a:ext cx="11457781" cy="4313168"/>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GB" sz="2800">
                <a:solidFill>
                  <a:srgbClr val="000000"/>
                </a:solidFill>
                <a:latin typeface="Calibri"/>
                <a:ea typeface="Calibri"/>
                <a:cs typeface="Calibri"/>
                <a:sym typeface="Calibri"/>
              </a:rPr>
              <a:t>Health surveillance &amp; response mechanisms</a:t>
            </a:r>
            <a:r>
              <a:rPr lang="en-GB" sz="1800">
                <a:solidFill>
                  <a:srgbClr val="000000"/>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GB" sz="1800">
                <a:solidFill>
                  <a:srgbClr val="000000"/>
                </a:solidFill>
                <a:latin typeface="Calibri"/>
                <a:ea typeface="Calibri"/>
                <a:cs typeface="Calibri"/>
                <a:sym typeface="Calibri"/>
              </a:rPr>
              <a:t>Employers should safeguard the surveillance of workers’ health, according to local health authorities</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guidelines and, in particular, ensure that:</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Workers with suspected symptoms of Covid-19 do not come to the workplace</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In case of development of Covid-19 symptoms at the work site: worker should communicate situation to</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supervisor  and move to “isolation area” defined in the factory contingence plan, while awaiting transfer to an</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appropriate health facility; worker or employer contact health authorities; employer should notify OSH services/occupational physician and adequately disinfect the workplace; provide health surveillance of</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persons who have been in close contact with the infected worker;</a:t>
            </a:r>
            <a:endParaRPr sz="1800">
              <a:solidFill>
                <a:schemeClr val="dk1"/>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Employers should expand workers’ access to paid sick leave, sickness benefits, and parental/care leave and inform all</a:t>
            </a:r>
            <a:r>
              <a:rPr lang="en-GB" sz="1800">
                <a:solidFill>
                  <a:schemeClr val="dk1"/>
                </a:solidFill>
                <a:latin typeface="Calibri"/>
                <a:ea typeface="Calibri"/>
                <a:cs typeface="Calibri"/>
                <a:sym typeface="Calibri"/>
              </a:rPr>
              <a:t> </a:t>
            </a:r>
            <a:r>
              <a:rPr lang="en-GB" sz="1800">
                <a:solidFill>
                  <a:srgbClr val="000000"/>
                </a:solidFill>
                <a:latin typeface="Calibri"/>
                <a:ea typeface="Calibri"/>
                <a:cs typeface="Calibri"/>
                <a:sym typeface="Calibri"/>
              </a:rPr>
              <a:t>workers of provisions;</a:t>
            </a:r>
            <a:endParaRPr/>
          </a:p>
          <a:p>
            <a:pPr indent="-285750" lvl="0" marL="285750" marR="0" rtl="0" algn="l">
              <a:lnSpc>
                <a:spcPct val="107000"/>
              </a:lnSpc>
              <a:spcBef>
                <a:spcPts val="800"/>
              </a:spcBef>
              <a:spcAft>
                <a:spcPts val="0"/>
              </a:spcAft>
              <a:buClr>
                <a:srgbClr val="000000"/>
              </a:buClr>
              <a:buSzPts val="1800"/>
              <a:buFont typeface="Noto Sans Symbols"/>
              <a:buChar char="▪"/>
            </a:pPr>
            <a:r>
              <a:rPr lang="en-GB" sz="1800">
                <a:solidFill>
                  <a:srgbClr val="000000"/>
                </a:solidFill>
                <a:latin typeface="Calibri"/>
                <a:ea typeface="Calibri"/>
                <a:cs typeface="Calibri"/>
                <a:sym typeface="Calibri"/>
              </a:rPr>
              <a:t>Factories may wish to explore support with government/Brands to help resource such arrangements. </a:t>
            </a:r>
            <a:endParaRPr sz="1800">
              <a:solidFill>
                <a:schemeClr val="dk1"/>
              </a:solidFill>
              <a:latin typeface="Calibri"/>
              <a:ea typeface="Calibri"/>
              <a:cs typeface="Calibri"/>
              <a:sym typeface="Calibri"/>
            </a:endParaRPr>
          </a:p>
        </p:txBody>
      </p:sp>
      <p:sp>
        <p:nvSpPr>
          <p:cNvPr id="456" name="Google Shape;456;p21"/>
          <p:cNvSpPr txBox="1"/>
          <p:nvPr/>
        </p:nvSpPr>
        <p:spPr>
          <a:xfrm>
            <a:off x="2487393" y="5868531"/>
            <a:ext cx="7217214" cy="369332"/>
          </a:xfrm>
          <a:prstGeom prst="rect">
            <a:avLst/>
          </a:prstGeom>
          <a:solidFill>
            <a:srgbClr val="2F5496"/>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Also refer to ‘Toolbox Talk’ &amp; Film resources on Hygiene &amp; Facemasks etc.  </a:t>
            </a:r>
            <a:endParaRPr/>
          </a:p>
        </p:txBody>
      </p:sp>
      <p:pic>
        <p:nvPicPr>
          <p:cNvPr descr="Classroom" id="457" name="Google Shape;457;p21"/>
          <p:cNvPicPr preferRelativeResize="0"/>
          <p:nvPr/>
        </p:nvPicPr>
        <p:blipFill rotWithShape="1">
          <a:blip r:embed="rId4">
            <a:alphaModFix/>
          </a:blip>
          <a:srcRect b="0" l="0" r="0" t="0"/>
          <a:stretch/>
        </p:blipFill>
        <p:spPr>
          <a:xfrm>
            <a:off x="10862393" y="6121027"/>
            <a:ext cx="558278" cy="5582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2" name="Shape 462"/>
        <p:cNvGrpSpPr/>
        <p:nvPr/>
      </p:nvGrpSpPr>
      <p:grpSpPr>
        <a:xfrm>
          <a:off x="0" y="0"/>
          <a:ext cx="0" cy="0"/>
          <a:chOff x="0" y="0"/>
          <a:chExt cx="0" cy="0"/>
        </a:xfrm>
      </p:grpSpPr>
      <p:pic>
        <p:nvPicPr>
          <p:cNvPr descr="Coronavirus: Bangladesh′s garment industry risks collapse | Asia| An  in-depth look at news from across the continent | DW | 25.03.2020" id="463" name="Google Shape;463;p22"/>
          <p:cNvPicPr preferRelativeResize="0"/>
          <p:nvPr/>
        </p:nvPicPr>
        <p:blipFill rotWithShape="1">
          <a:blip r:embed="rId3">
            <a:alphaModFix/>
          </a:blip>
          <a:srcRect b="17381" l="0" r="0" t="14566"/>
          <a:stretch/>
        </p:blipFill>
        <p:spPr>
          <a:xfrm>
            <a:off x="-1" y="10"/>
            <a:ext cx="12192001" cy="4666928"/>
          </a:xfrm>
          <a:prstGeom prst="rect">
            <a:avLst/>
          </a:prstGeom>
          <a:noFill/>
          <a:ln>
            <a:noFill/>
          </a:ln>
        </p:spPr>
      </p:pic>
      <p:pic>
        <p:nvPicPr>
          <p:cNvPr id="464" name="Google Shape;464;p22"/>
          <p:cNvPicPr preferRelativeResize="0"/>
          <p:nvPr/>
        </p:nvPicPr>
        <p:blipFill rotWithShape="1">
          <a:blip r:embed="rId4">
            <a:alphaModFix/>
          </a:blip>
          <a:srcRect b="0" l="0" r="0" t="51656"/>
          <a:stretch/>
        </p:blipFill>
        <p:spPr>
          <a:xfrm>
            <a:off x="0" y="3542616"/>
            <a:ext cx="12192000" cy="3315384"/>
          </a:xfrm>
          <a:prstGeom prst="rect">
            <a:avLst/>
          </a:prstGeom>
          <a:noFill/>
          <a:ln>
            <a:noFill/>
          </a:ln>
        </p:spPr>
      </p:pic>
      <p:sp>
        <p:nvSpPr>
          <p:cNvPr id="465" name="Google Shape;465;p22"/>
          <p:cNvSpPr/>
          <p:nvPr/>
        </p:nvSpPr>
        <p:spPr>
          <a:xfrm>
            <a:off x="1456267" y="4388303"/>
            <a:ext cx="824089" cy="70298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txBox="1"/>
          <p:nvPr>
            <p:ph type="title"/>
          </p:nvPr>
        </p:nvSpPr>
        <p:spPr>
          <a:xfrm>
            <a:off x="0" y="4517679"/>
            <a:ext cx="5754352" cy="2018732"/>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500"/>
              <a:buFont typeface="Calibri"/>
              <a:buNone/>
            </a:pPr>
            <a:r>
              <a:rPr b="1" lang="en-GB" sz="2500">
                <a:solidFill>
                  <a:schemeClr val="lt1"/>
                </a:solidFill>
                <a:latin typeface="Calibri"/>
                <a:ea typeface="Calibri"/>
                <a:cs typeface="Calibri"/>
                <a:sym typeface="Calibri"/>
              </a:rPr>
              <a:t>Examples of specific OSH Preventive &amp; Protective Measures used to mitigate risk of CV-19 contagion at work </a:t>
            </a:r>
            <a:r>
              <a:rPr b="1" lang="en-GB" sz="2000">
                <a:solidFill>
                  <a:schemeClr val="lt1"/>
                </a:solidFill>
                <a:latin typeface="Calibri"/>
                <a:ea typeface="Calibri"/>
                <a:cs typeface="Calibri"/>
                <a:sym typeface="Calibri"/>
              </a:rPr>
              <a:t>(7)</a:t>
            </a:r>
            <a:endParaRPr b="1" sz="2000">
              <a:solidFill>
                <a:schemeClr val="lt1"/>
              </a:solidFill>
              <a:latin typeface="Calibri"/>
              <a:ea typeface="Calibri"/>
              <a:cs typeface="Calibri"/>
              <a:sym typeface="Calibri"/>
            </a:endParaRPr>
          </a:p>
        </p:txBody>
      </p:sp>
      <p:sp>
        <p:nvSpPr>
          <p:cNvPr id="467" name="Google Shape;467;p22"/>
          <p:cNvSpPr txBox="1"/>
          <p:nvPr/>
        </p:nvSpPr>
        <p:spPr>
          <a:xfrm>
            <a:off x="5754351" y="4288334"/>
            <a:ext cx="6373654" cy="2569655"/>
          </a:xfrm>
          <a:prstGeom prst="rect">
            <a:avLst/>
          </a:prstGeom>
          <a:noFill/>
          <a:ln>
            <a:noFill/>
          </a:ln>
        </p:spPr>
        <p:txBody>
          <a:bodyPr anchorCtr="0" anchor="ctr" bIns="45700" lIns="91425" spcFirstLastPara="1" rIns="91425" wrap="square" tIns="45700">
            <a:normAutofit fontScale="77500" lnSpcReduction="20000"/>
          </a:bodyPr>
          <a:lstStyle/>
          <a:p>
            <a:pPr indent="0" lvl="0" marL="0" marR="0" rtl="0" algn="l">
              <a:lnSpc>
                <a:spcPct val="90000"/>
              </a:lnSpc>
              <a:spcBef>
                <a:spcPts val="0"/>
              </a:spcBef>
              <a:spcAft>
                <a:spcPts val="0"/>
              </a:spcAft>
              <a:buNone/>
            </a:pPr>
            <a:r>
              <a:rPr b="1" lang="en-GB" sz="2400">
                <a:solidFill>
                  <a:srgbClr val="000000"/>
                </a:solidFill>
                <a:latin typeface="Calibri"/>
                <a:ea typeface="Calibri"/>
                <a:cs typeface="Calibri"/>
                <a:sym typeface="Calibri"/>
              </a:rPr>
              <a:t>Personal Protective Equipment (PPE)</a:t>
            </a:r>
            <a:r>
              <a:rPr lang="en-GB" sz="2400">
                <a:solidFill>
                  <a:srgbClr val="000000"/>
                </a:solidFill>
                <a:latin typeface="Calibri"/>
                <a:ea typeface="Calibri"/>
                <a:cs typeface="Calibri"/>
                <a:sym typeface="Calibri"/>
              </a:rPr>
              <a:t>:</a:t>
            </a:r>
            <a:endParaRPr/>
          </a:p>
          <a:p>
            <a:pPr indent="0" lvl="0" marL="0" marR="0" rtl="0" algn="l">
              <a:lnSpc>
                <a:spcPct val="90000"/>
              </a:lnSpc>
              <a:spcBef>
                <a:spcPts val="800"/>
              </a:spcBef>
              <a:spcAft>
                <a:spcPts val="0"/>
              </a:spcAft>
              <a:buNone/>
            </a:pPr>
            <a:r>
              <a:rPr lang="en-GB" sz="2300">
                <a:solidFill>
                  <a:srgbClr val="000000"/>
                </a:solidFill>
                <a:latin typeface="Calibri"/>
                <a:ea typeface="Calibri"/>
                <a:cs typeface="Calibri"/>
                <a:sym typeface="Calibri"/>
              </a:rPr>
              <a:t>Whenever the implementation of other measures is not enough to control the risks, the employer should also, when appropriate:</a:t>
            </a:r>
            <a:endParaRPr/>
          </a:p>
          <a:p>
            <a:pPr indent="-228631" lvl="0" marL="285750" marR="0" rtl="0" algn="l">
              <a:lnSpc>
                <a:spcPct val="90000"/>
              </a:lnSpc>
              <a:spcBef>
                <a:spcPts val="800"/>
              </a:spcBef>
              <a:spcAft>
                <a:spcPts val="0"/>
              </a:spcAft>
              <a:buClr>
                <a:srgbClr val="000000"/>
              </a:buClr>
              <a:buSzPct val="100000"/>
              <a:buFont typeface="Arial"/>
              <a:buChar char="•"/>
            </a:pPr>
            <a:r>
              <a:rPr lang="en-GB" sz="2300">
                <a:solidFill>
                  <a:srgbClr val="000000"/>
                </a:solidFill>
                <a:latin typeface="Calibri"/>
                <a:ea typeface="Calibri"/>
                <a:cs typeface="Calibri"/>
                <a:sym typeface="Calibri"/>
              </a:rPr>
              <a:t>Provide adequate and free of charge PPEs to workers, taking into account the results of the risk assessment and the eventual need using simultaneously several PPEs;</a:t>
            </a:r>
            <a:endParaRPr/>
          </a:p>
          <a:p>
            <a:pPr indent="-228631" lvl="0" marL="285750" marR="0" rtl="0" algn="l">
              <a:lnSpc>
                <a:spcPct val="90000"/>
              </a:lnSpc>
              <a:spcBef>
                <a:spcPts val="800"/>
              </a:spcBef>
              <a:spcAft>
                <a:spcPts val="0"/>
              </a:spcAft>
              <a:buClr>
                <a:srgbClr val="000000"/>
              </a:buClr>
              <a:buSzPct val="100000"/>
              <a:buFont typeface="Arial"/>
              <a:buChar char="•"/>
            </a:pPr>
            <a:r>
              <a:rPr lang="en-GB" sz="2300">
                <a:solidFill>
                  <a:srgbClr val="000000"/>
                </a:solidFill>
                <a:latin typeface="Calibri"/>
                <a:ea typeface="Calibri"/>
                <a:cs typeface="Calibri"/>
                <a:sym typeface="Calibri"/>
              </a:rPr>
              <a:t>Provide information and training on the best way to use and maintain the PPE needed and provide instructions about its disposal or re-use if this is appropriate.</a:t>
            </a:r>
            <a:endParaRPr/>
          </a:p>
        </p:txBody>
      </p:sp>
      <p:pic>
        <p:nvPicPr>
          <p:cNvPr descr="Information" id="468" name="Google Shape;468;p22"/>
          <p:cNvPicPr preferRelativeResize="0"/>
          <p:nvPr/>
        </p:nvPicPr>
        <p:blipFill rotWithShape="1">
          <a:blip r:embed="rId5">
            <a:alphaModFix/>
          </a:blip>
          <a:srcRect b="0" l="0" r="0" t="0"/>
          <a:stretch/>
        </p:blipFill>
        <p:spPr>
          <a:xfrm>
            <a:off x="11508703" y="4134455"/>
            <a:ext cx="605341" cy="605341"/>
          </a:xfrm>
          <a:prstGeom prst="rect">
            <a:avLst/>
          </a:prstGeom>
          <a:noFill/>
          <a:ln>
            <a:noFill/>
          </a:ln>
        </p:spPr>
      </p:pic>
      <p:sp>
        <p:nvSpPr>
          <p:cNvPr id="469" name="Google Shape;469;p22"/>
          <p:cNvSpPr txBox="1"/>
          <p:nvPr/>
        </p:nvSpPr>
        <p:spPr>
          <a:xfrm>
            <a:off x="0" y="6550213"/>
            <a:ext cx="5754351" cy="307777"/>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a:solidFill>
                  <a:schemeClr val="lt1"/>
                </a:solidFill>
                <a:latin typeface="Calibri"/>
                <a:ea typeface="Calibri"/>
                <a:cs typeface="Calibri"/>
                <a:sym typeface="Calibri"/>
              </a:rPr>
              <a:t>Also refer to ‘Toolbox Talk’ &amp; Film resources on Hygiene &amp; Facemasks etc.  </a:t>
            </a:r>
            <a:endParaRPr/>
          </a:p>
        </p:txBody>
      </p:sp>
      <p:sp>
        <p:nvSpPr>
          <p:cNvPr id="470" name="Google Shape;470;p22"/>
          <p:cNvSpPr/>
          <p:nvPr/>
        </p:nvSpPr>
        <p:spPr>
          <a:xfrm>
            <a:off x="0" y="-155322"/>
            <a:ext cx="164050999" cy="477054"/>
          </a:xfrm>
          <a:prstGeom prst="rect">
            <a:avLst/>
          </a:prstGeom>
          <a:solidFill>
            <a:srgbClr val="FFFFFF"/>
          </a:solidFill>
          <a:ln>
            <a:noFill/>
          </a:ln>
        </p:spPr>
        <p:txBody>
          <a:bodyPr anchorCtr="0" anchor="ctr" bIns="0" lIns="0" spcFirstLastPara="1" rIns="162464350" wrap="square" tIns="0">
            <a:spAutoFit/>
          </a:bodyPr>
          <a:lstStyle/>
          <a:p>
            <a:pPr indent="0" lvl="0" marL="0" marR="0" rtl="0" algn="l">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71" name="Google Shape;471;p22"/>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Classroom" id="472" name="Google Shape;472;p22"/>
          <p:cNvPicPr preferRelativeResize="0"/>
          <p:nvPr/>
        </p:nvPicPr>
        <p:blipFill rotWithShape="1">
          <a:blip r:embed="rId6">
            <a:alphaModFix/>
          </a:blip>
          <a:srcRect b="0" l="0" r="0" t="0"/>
          <a:stretch/>
        </p:blipFill>
        <p:spPr>
          <a:xfrm>
            <a:off x="11038114" y="4229679"/>
            <a:ext cx="456629" cy="45662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7" name="Shape 477"/>
        <p:cNvGrpSpPr/>
        <p:nvPr/>
      </p:nvGrpSpPr>
      <p:grpSpPr>
        <a:xfrm>
          <a:off x="0" y="0"/>
          <a:ext cx="0" cy="0"/>
          <a:chOff x="0" y="0"/>
          <a:chExt cx="0" cy="0"/>
        </a:xfrm>
      </p:grpSpPr>
      <p:sp>
        <p:nvSpPr>
          <p:cNvPr id="478" name="Google Shape;478;p23"/>
          <p:cNvSpPr txBox="1"/>
          <p:nvPr>
            <p:ph type="title"/>
          </p:nvPr>
        </p:nvSpPr>
        <p:spPr>
          <a:xfrm>
            <a:off x="127518" y="4191754"/>
            <a:ext cx="3856007" cy="2163779"/>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600"/>
              <a:buFont typeface="Calibri"/>
              <a:buNone/>
            </a:pPr>
            <a:r>
              <a:rPr b="1" lang="en-GB" sz="1600">
                <a:solidFill>
                  <a:schemeClr val="lt1"/>
                </a:solidFill>
                <a:latin typeface="Calibri"/>
                <a:ea typeface="Calibri"/>
                <a:cs typeface="Calibri"/>
                <a:sym typeface="Calibri"/>
              </a:rPr>
              <a:t>Examples of OSH Preventive &amp; Protective Measures used to mitigate risk of Covid-19 contagion at work </a:t>
            </a:r>
            <a:br>
              <a:rPr b="1" lang="en-GB" sz="1600">
                <a:solidFill>
                  <a:schemeClr val="lt1"/>
                </a:solidFill>
                <a:latin typeface="Calibri"/>
                <a:ea typeface="Calibri"/>
                <a:cs typeface="Calibri"/>
                <a:sym typeface="Calibri"/>
              </a:rPr>
            </a:br>
            <a:r>
              <a:rPr b="1" i="0" lang="en-GB" sz="1600" u="none" cap="none" strike="noStrike">
                <a:solidFill>
                  <a:schemeClr val="lt1"/>
                </a:solidFill>
                <a:latin typeface="Calibri"/>
                <a:ea typeface="Calibri"/>
                <a:cs typeface="Calibri"/>
                <a:sym typeface="Calibri"/>
              </a:rPr>
              <a:t>Employees Responsibilities (8)</a:t>
            </a:r>
            <a:endParaRPr b="1" sz="1600">
              <a:solidFill>
                <a:schemeClr val="lt1"/>
              </a:solidFill>
              <a:latin typeface="Calibri"/>
              <a:ea typeface="Calibri"/>
              <a:cs typeface="Calibri"/>
              <a:sym typeface="Calibri"/>
            </a:endParaRPr>
          </a:p>
        </p:txBody>
      </p:sp>
      <p:pic>
        <p:nvPicPr>
          <p:cNvPr descr="COVID-19: How Bangladesh should respond to economic threats | World  Economic Forum" id="479" name="Google Shape;479;p23"/>
          <p:cNvPicPr preferRelativeResize="0"/>
          <p:nvPr/>
        </p:nvPicPr>
        <p:blipFill rotWithShape="1">
          <a:blip r:embed="rId3">
            <a:alphaModFix/>
          </a:blip>
          <a:srcRect b="20837" l="0" r="0" t="8793"/>
          <a:stretch/>
        </p:blipFill>
        <p:spPr>
          <a:xfrm>
            <a:off x="0" y="-100027"/>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pic>
        <p:nvPicPr>
          <p:cNvPr descr="Information" id="480" name="Google Shape;480;p23"/>
          <p:cNvPicPr preferRelativeResize="0"/>
          <p:nvPr/>
        </p:nvPicPr>
        <p:blipFill rotWithShape="1">
          <a:blip r:embed="rId4">
            <a:alphaModFix/>
          </a:blip>
          <a:srcRect b="0" l="0" r="0" t="0"/>
          <a:stretch/>
        </p:blipFill>
        <p:spPr>
          <a:xfrm>
            <a:off x="127518" y="6393028"/>
            <a:ext cx="464972" cy="464972"/>
          </a:xfrm>
          <a:prstGeom prst="rect">
            <a:avLst/>
          </a:prstGeom>
          <a:noFill/>
          <a:ln>
            <a:noFill/>
          </a:ln>
        </p:spPr>
      </p:pic>
      <p:sp>
        <p:nvSpPr>
          <p:cNvPr id="481" name="Google Shape;481;p23"/>
          <p:cNvSpPr/>
          <p:nvPr/>
        </p:nvSpPr>
        <p:spPr>
          <a:xfrm>
            <a:off x="0" y="-238527"/>
            <a:ext cx="164050999" cy="477054"/>
          </a:xfrm>
          <a:prstGeom prst="rect">
            <a:avLst/>
          </a:prstGeom>
          <a:solidFill>
            <a:srgbClr val="FFFFFF"/>
          </a:solidFill>
          <a:ln>
            <a:noFill/>
          </a:ln>
        </p:spPr>
        <p:txBody>
          <a:bodyPr anchorCtr="0" anchor="ctr" bIns="0" lIns="0" spcFirstLastPara="1" rIns="162464350" wrap="square" tIns="0">
            <a:spAutoFit/>
          </a:bodyPr>
          <a:lstStyle/>
          <a:p>
            <a:pPr indent="0" lvl="0" marL="0" marR="0" rtl="0" algn="l">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482" name="Google Shape;482;p23"/>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grpSp>
        <p:nvGrpSpPr>
          <p:cNvPr id="483" name="Google Shape;483;p23"/>
          <p:cNvGrpSpPr/>
          <p:nvPr/>
        </p:nvGrpSpPr>
        <p:grpSpPr>
          <a:xfrm>
            <a:off x="4055287" y="3627863"/>
            <a:ext cx="8005103" cy="3095379"/>
            <a:chOff x="4091" y="41450"/>
            <a:chExt cx="8005103" cy="3095379"/>
          </a:xfrm>
        </p:grpSpPr>
        <p:sp>
          <p:nvSpPr>
            <p:cNvPr id="484" name="Google Shape;484;p23"/>
            <p:cNvSpPr/>
            <p:nvPr/>
          </p:nvSpPr>
          <p:spPr>
            <a:xfrm>
              <a:off x="4091" y="41450"/>
              <a:ext cx="1514705" cy="4544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3"/>
            <p:cNvSpPr txBox="1"/>
            <p:nvPr/>
          </p:nvSpPr>
          <p:spPr>
            <a:xfrm>
              <a:off x="4091" y="41450"/>
              <a:ext cx="1514705" cy="454411"/>
            </a:xfrm>
            <a:prstGeom prst="rect">
              <a:avLst/>
            </a:prstGeom>
            <a:noFill/>
            <a:ln>
              <a:noFill/>
            </a:ln>
          </p:spPr>
          <p:txBody>
            <a:bodyPr anchorCtr="0" anchor="ctr" bIns="119675" lIns="119675" spcFirstLastPara="1" rIns="119675" wrap="square" tIns="119675">
              <a:noAutofit/>
            </a:bodyPr>
            <a:lstStyle/>
            <a:p>
              <a:pPr indent="0" lvl="0" marL="0" marR="0" rtl="0" algn="ctr">
                <a:lnSpc>
                  <a:spcPct val="90000"/>
                </a:lnSpc>
                <a:spcBef>
                  <a:spcPts val="0"/>
                </a:spcBef>
                <a:spcAft>
                  <a:spcPts val="0"/>
                </a:spcAft>
                <a:buClr>
                  <a:schemeClr val="lt1"/>
                </a:buClr>
                <a:buSzPts val="1500"/>
                <a:buFont typeface="Calibri"/>
                <a:buNone/>
              </a:pPr>
              <a:r>
                <a:rPr b="1" lang="en-GB" sz="1500">
                  <a:solidFill>
                    <a:schemeClr val="lt1"/>
                  </a:solidFill>
                  <a:latin typeface="Calibri"/>
                  <a:ea typeface="Calibri"/>
                  <a:cs typeface="Calibri"/>
                  <a:sym typeface="Calibri"/>
                </a:rPr>
                <a:t>Take</a:t>
              </a:r>
              <a:endParaRPr/>
            </a:p>
          </p:txBody>
        </p:sp>
        <p:sp>
          <p:nvSpPr>
            <p:cNvPr id="486" name="Google Shape;486;p23"/>
            <p:cNvSpPr/>
            <p:nvPr/>
          </p:nvSpPr>
          <p:spPr>
            <a:xfrm>
              <a:off x="4091" y="495861"/>
              <a:ext cx="1514705" cy="2640968"/>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3"/>
            <p:cNvSpPr txBox="1"/>
            <p:nvPr/>
          </p:nvSpPr>
          <p:spPr>
            <a:xfrm>
              <a:off x="4091" y="495861"/>
              <a:ext cx="1514705" cy="2640968"/>
            </a:xfrm>
            <a:prstGeom prst="rect">
              <a:avLst/>
            </a:prstGeom>
            <a:noFill/>
            <a:ln>
              <a:noFill/>
            </a:ln>
          </p:spPr>
          <p:txBody>
            <a:bodyPr anchorCtr="0" anchor="t" bIns="149600" lIns="149600" spcFirstLastPara="1" rIns="149600" wrap="square" tIns="1496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Take reasonable care of your own health, safety, hygiene &amp; welfare.</a:t>
              </a:r>
              <a:br>
                <a:rPr lang="en-GB"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488" name="Google Shape;488;p23"/>
            <p:cNvSpPr/>
            <p:nvPr/>
          </p:nvSpPr>
          <p:spPr>
            <a:xfrm>
              <a:off x="1626690" y="41450"/>
              <a:ext cx="1514705" cy="4544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3"/>
            <p:cNvSpPr txBox="1"/>
            <p:nvPr/>
          </p:nvSpPr>
          <p:spPr>
            <a:xfrm>
              <a:off x="1626690" y="41450"/>
              <a:ext cx="1514705" cy="454411"/>
            </a:xfrm>
            <a:prstGeom prst="rect">
              <a:avLst/>
            </a:prstGeom>
            <a:noFill/>
            <a:ln>
              <a:noFill/>
            </a:ln>
          </p:spPr>
          <p:txBody>
            <a:bodyPr anchorCtr="0" anchor="ctr" bIns="119675" lIns="119675" spcFirstLastPara="1" rIns="119675" wrap="square" tIns="119675">
              <a:noAutofit/>
            </a:bodyPr>
            <a:lstStyle/>
            <a:p>
              <a:pPr indent="0" lvl="0" marL="0" marR="0" rtl="0" algn="ctr">
                <a:lnSpc>
                  <a:spcPct val="90000"/>
                </a:lnSpc>
                <a:spcBef>
                  <a:spcPts val="0"/>
                </a:spcBef>
                <a:spcAft>
                  <a:spcPts val="0"/>
                </a:spcAft>
                <a:buClr>
                  <a:schemeClr val="lt1"/>
                </a:buClr>
                <a:buSzPts val="1500"/>
                <a:buFont typeface="Calibri"/>
                <a:buNone/>
              </a:pPr>
              <a:r>
                <a:rPr b="1" lang="en-GB" sz="1500">
                  <a:solidFill>
                    <a:schemeClr val="lt1"/>
                  </a:solidFill>
                  <a:latin typeface="Calibri"/>
                  <a:ea typeface="Calibri"/>
                  <a:cs typeface="Calibri"/>
                  <a:sym typeface="Calibri"/>
                </a:rPr>
                <a:t>Take</a:t>
              </a:r>
              <a:endParaRPr/>
            </a:p>
          </p:txBody>
        </p:sp>
        <p:sp>
          <p:nvSpPr>
            <p:cNvPr id="490" name="Google Shape;490;p23"/>
            <p:cNvSpPr/>
            <p:nvPr/>
          </p:nvSpPr>
          <p:spPr>
            <a:xfrm>
              <a:off x="1626690" y="495861"/>
              <a:ext cx="1514705" cy="2640968"/>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3"/>
            <p:cNvSpPr txBox="1"/>
            <p:nvPr/>
          </p:nvSpPr>
          <p:spPr>
            <a:xfrm>
              <a:off x="1626690" y="495861"/>
              <a:ext cx="1514705" cy="2640968"/>
            </a:xfrm>
            <a:prstGeom prst="rect">
              <a:avLst/>
            </a:prstGeom>
            <a:noFill/>
            <a:ln>
              <a:noFill/>
            </a:ln>
          </p:spPr>
          <p:txBody>
            <a:bodyPr anchorCtr="0" anchor="t" bIns="149600" lIns="149600" spcFirstLastPara="1" rIns="149600" wrap="square" tIns="149600">
              <a:noAutofit/>
            </a:bodyPr>
            <a:lstStyle/>
            <a:p>
              <a:pPr indent="0" lvl="0" marL="0" marR="0" rtl="0" algn="l">
                <a:lnSpc>
                  <a:spcPct val="90000"/>
                </a:lnSpc>
                <a:spcBef>
                  <a:spcPts val="0"/>
                </a:spcBef>
                <a:spcAft>
                  <a:spcPts val="0"/>
                </a:spcAft>
                <a:buClr>
                  <a:schemeClr val="dk1"/>
                </a:buClr>
                <a:buSzPts val="1600"/>
                <a:buFont typeface="Calibri"/>
                <a:buNone/>
              </a:pPr>
              <a:r>
                <a:rPr b="0" lang="en-GB" sz="1600">
                  <a:solidFill>
                    <a:schemeClr val="dk1"/>
                  </a:solidFill>
                  <a:latin typeface="Calibri"/>
                  <a:ea typeface="Calibri"/>
                  <a:cs typeface="Calibri"/>
                  <a:sym typeface="Calibri"/>
                </a:rPr>
                <a:t>Take reasonable care of the health and safety of others who may be affected by what you do, or do not, do.</a:t>
              </a:r>
              <a:br>
                <a:rPr b="0" lang="en-GB" sz="1600">
                  <a:solidFill>
                    <a:schemeClr val="dk1"/>
                  </a:solidFill>
                  <a:latin typeface="Calibri"/>
                  <a:ea typeface="Calibri"/>
                  <a:cs typeface="Calibri"/>
                  <a:sym typeface="Calibri"/>
                </a:rPr>
              </a:br>
              <a:endParaRPr b="0" sz="1600">
                <a:solidFill>
                  <a:schemeClr val="dk1"/>
                </a:solidFill>
                <a:latin typeface="Calibri"/>
                <a:ea typeface="Calibri"/>
                <a:cs typeface="Calibri"/>
                <a:sym typeface="Calibri"/>
              </a:endParaRPr>
            </a:p>
          </p:txBody>
        </p:sp>
        <p:sp>
          <p:nvSpPr>
            <p:cNvPr id="492" name="Google Shape;492;p23"/>
            <p:cNvSpPr/>
            <p:nvPr/>
          </p:nvSpPr>
          <p:spPr>
            <a:xfrm>
              <a:off x="3249290" y="41450"/>
              <a:ext cx="1514705" cy="4544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3"/>
            <p:cNvSpPr txBox="1"/>
            <p:nvPr/>
          </p:nvSpPr>
          <p:spPr>
            <a:xfrm>
              <a:off x="3249290" y="41450"/>
              <a:ext cx="1514705" cy="454411"/>
            </a:xfrm>
            <a:prstGeom prst="rect">
              <a:avLst/>
            </a:prstGeom>
            <a:noFill/>
            <a:ln>
              <a:noFill/>
            </a:ln>
          </p:spPr>
          <p:txBody>
            <a:bodyPr anchorCtr="0" anchor="ctr" bIns="119675" lIns="119675" spcFirstLastPara="1" rIns="119675" wrap="square" tIns="119675">
              <a:noAutofit/>
            </a:bodyPr>
            <a:lstStyle/>
            <a:p>
              <a:pPr indent="0" lvl="0" marL="0" marR="0" rtl="0" algn="ctr">
                <a:lnSpc>
                  <a:spcPct val="90000"/>
                </a:lnSpc>
                <a:spcBef>
                  <a:spcPts val="0"/>
                </a:spcBef>
                <a:spcAft>
                  <a:spcPts val="0"/>
                </a:spcAft>
                <a:buClr>
                  <a:schemeClr val="lt1"/>
                </a:buClr>
                <a:buSzPts val="1500"/>
                <a:buFont typeface="Calibri"/>
                <a:buNone/>
              </a:pPr>
              <a:r>
                <a:rPr b="1" lang="en-GB" sz="1500">
                  <a:solidFill>
                    <a:schemeClr val="lt1"/>
                  </a:solidFill>
                  <a:latin typeface="Calibri"/>
                  <a:ea typeface="Calibri"/>
                  <a:cs typeface="Calibri"/>
                  <a:sym typeface="Calibri"/>
                </a:rPr>
                <a:t>Co-operate</a:t>
              </a:r>
              <a:endParaRPr/>
            </a:p>
          </p:txBody>
        </p:sp>
        <p:sp>
          <p:nvSpPr>
            <p:cNvPr id="494" name="Google Shape;494;p23"/>
            <p:cNvSpPr/>
            <p:nvPr/>
          </p:nvSpPr>
          <p:spPr>
            <a:xfrm>
              <a:off x="3249290" y="495861"/>
              <a:ext cx="1514705" cy="2640968"/>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3"/>
            <p:cNvSpPr txBox="1"/>
            <p:nvPr/>
          </p:nvSpPr>
          <p:spPr>
            <a:xfrm>
              <a:off x="3249290" y="495861"/>
              <a:ext cx="1514705" cy="2640968"/>
            </a:xfrm>
            <a:prstGeom prst="rect">
              <a:avLst/>
            </a:prstGeom>
            <a:noFill/>
            <a:ln>
              <a:noFill/>
            </a:ln>
          </p:spPr>
          <p:txBody>
            <a:bodyPr anchorCtr="0" anchor="t" bIns="149600" lIns="149600" spcFirstLastPara="1" rIns="149600" wrap="square" tIns="1496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Co-operate with your employer’s OHS/Covid-19 policies, procedures, practices as appropriate.</a:t>
              </a:r>
              <a:br>
                <a:rPr lang="en-GB" sz="1600">
                  <a:solidFill>
                    <a:schemeClr val="dk1"/>
                  </a:solidFill>
                  <a:latin typeface="Calibri"/>
                  <a:ea typeface="Calibri"/>
                  <a:cs typeface="Calibri"/>
                  <a:sym typeface="Calibri"/>
                </a:rPr>
              </a:br>
              <a:endParaRPr sz="1600">
                <a:solidFill>
                  <a:schemeClr val="dk1"/>
                </a:solidFill>
                <a:latin typeface="Calibri"/>
                <a:ea typeface="Calibri"/>
                <a:cs typeface="Calibri"/>
                <a:sym typeface="Calibri"/>
              </a:endParaRPr>
            </a:p>
          </p:txBody>
        </p:sp>
        <p:sp>
          <p:nvSpPr>
            <p:cNvPr id="496" name="Google Shape;496;p23"/>
            <p:cNvSpPr/>
            <p:nvPr/>
          </p:nvSpPr>
          <p:spPr>
            <a:xfrm>
              <a:off x="4871890" y="41450"/>
              <a:ext cx="1514705" cy="4544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3"/>
            <p:cNvSpPr txBox="1"/>
            <p:nvPr/>
          </p:nvSpPr>
          <p:spPr>
            <a:xfrm>
              <a:off x="4871890" y="41450"/>
              <a:ext cx="1514705" cy="454411"/>
            </a:xfrm>
            <a:prstGeom prst="rect">
              <a:avLst/>
            </a:prstGeom>
            <a:noFill/>
            <a:ln>
              <a:noFill/>
            </a:ln>
          </p:spPr>
          <p:txBody>
            <a:bodyPr anchorCtr="0" anchor="ctr" bIns="119675" lIns="119675" spcFirstLastPara="1" rIns="119675" wrap="square" tIns="119675">
              <a:noAutofit/>
            </a:bodyPr>
            <a:lstStyle/>
            <a:p>
              <a:pPr indent="0" lvl="0" marL="0" marR="0" rtl="0" algn="ctr">
                <a:lnSpc>
                  <a:spcPct val="90000"/>
                </a:lnSpc>
                <a:spcBef>
                  <a:spcPts val="0"/>
                </a:spcBef>
                <a:spcAft>
                  <a:spcPts val="0"/>
                </a:spcAft>
                <a:buClr>
                  <a:schemeClr val="lt1"/>
                </a:buClr>
                <a:buSzPts val="1500"/>
                <a:buFont typeface="Calibri"/>
                <a:buNone/>
              </a:pPr>
              <a:r>
                <a:rPr b="1" lang="en-GB" sz="1500">
                  <a:solidFill>
                    <a:schemeClr val="lt1"/>
                  </a:solidFill>
                  <a:latin typeface="Calibri"/>
                  <a:ea typeface="Calibri"/>
                  <a:cs typeface="Calibri"/>
                  <a:sym typeface="Calibri"/>
                </a:rPr>
                <a:t>Use</a:t>
              </a:r>
              <a:endParaRPr/>
            </a:p>
          </p:txBody>
        </p:sp>
        <p:sp>
          <p:nvSpPr>
            <p:cNvPr id="498" name="Google Shape;498;p23"/>
            <p:cNvSpPr/>
            <p:nvPr/>
          </p:nvSpPr>
          <p:spPr>
            <a:xfrm>
              <a:off x="4871890" y="495861"/>
              <a:ext cx="1514705" cy="2640968"/>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3"/>
            <p:cNvSpPr txBox="1"/>
            <p:nvPr/>
          </p:nvSpPr>
          <p:spPr>
            <a:xfrm>
              <a:off x="4871890" y="495861"/>
              <a:ext cx="1514705" cy="2640968"/>
            </a:xfrm>
            <a:prstGeom prst="rect">
              <a:avLst/>
            </a:prstGeom>
            <a:noFill/>
            <a:ln>
              <a:noFill/>
            </a:ln>
          </p:spPr>
          <p:txBody>
            <a:bodyPr anchorCtr="0" anchor="t" bIns="149600" lIns="149600" spcFirstLastPara="1" rIns="149600" wrap="square" tIns="1496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Correctly use work items provided by your employer, including PPE, in accordance with training or instructions</a:t>
              </a:r>
              <a:br>
                <a:rPr lang="en-GB" sz="1100">
                  <a:solidFill>
                    <a:schemeClr val="dk1"/>
                  </a:solidFill>
                  <a:latin typeface="Calibri"/>
                  <a:ea typeface="Calibri"/>
                  <a:cs typeface="Calibri"/>
                  <a:sym typeface="Calibri"/>
                </a:rPr>
              </a:br>
              <a:endParaRPr sz="1100">
                <a:solidFill>
                  <a:schemeClr val="dk1"/>
                </a:solidFill>
                <a:latin typeface="Calibri"/>
                <a:ea typeface="Calibri"/>
                <a:cs typeface="Calibri"/>
                <a:sym typeface="Calibri"/>
              </a:endParaRPr>
            </a:p>
          </p:txBody>
        </p:sp>
        <p:sp>
          <p:nvSpPr>
            <p:cNvPr id="500" name="Google Shape;500;p23"/>
            <p:cNvSpPr/>
            <p:nvPr/>
          </p:nvSpPr>
          <p:spPr>
            <a:xfrm>
              <a:off x="6494489" y="41450"/>
              <a:ext cx="1514705" cy="454411"/>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3"/>
            <p:cNvSpPr txBox="1"/>
            <p:nvPr/>
          </p:nvSpPr>
          <p:spPr>
            <a:xfrm>
              <a:off x="6494489" y="41450"/>
              <a:ext cx="1514705" cy="454411"/>
            </a:xfrm>
            <a:prstGeom prst="rect">
              <a:avLst/>
            </a:prstGeom>
            <a:noFill/>
            <a:ln>
              <a:noFill/>
            </a:ln>
          </p:spPr>
          <p:txBody>
            <a:bodyPr anchorCtr="0" anchor="ctr" bIns="119675" lIns="119675" spcFirstLastPara="1" rIns="119675" wrap="square" tIns="119675">
              <a:noAutofit/>
            </a:bodyPr>
            <a:lstStyle/>
            <a:p>
              <a:pPr indent="0" lvl="0" marL="0" marR="0" rtl="0" algn="ctr">
                <a:lnSpc>
                  <a:spcPct val="90000"/>
                </a:lnSpc>
                <a:spcBef>
                  <a:spcPts val="0"/>
                </a:spcBef>
                <a:spcAft>
                  <a:spcPts val="0"/>
                </a:spcAft>
                <a:buClr>
                  <a:schemeClr val="lt1"/>
                </a:buClr>
                <a:buSzPts val="1500"/>
                <a:buFont typeface="Calibri"/>
                <a:buNone/>
              </a:pPr>
              <a:r>
                <a:rPr b="1" lang="en-GB" sz="1500">
                  <a:solidFill>
                    <a:schemeClr val="lt1"/>
                  </a:solidFill>
                  <a:latin typeface="Calibri"/>
                  <a:ea typeface="Calibri"/>
                  <a:cs typeface="Calibri"/>
                  <a:sym typeface="Calibri"/>
                </a:rPr>
                <a:t>Do not interfere</a:t>
              </a:r>
              <a:endParaRPr/>
            </a:p>
          </p:txBody>
        </p:sp>
        <p:sp>
          <p:nvSpPr>
            <p:cNvPr id="502" name="Google Shape;502;p23"/>
            <p:cNvSpPr/>
            <p:nvPr/>
          </p:nvSpPr>
          <p:spPr>
            <a:xfrm>
              <a:off x="6494489" y="495861"/>
              <a:ext cx="1514705" cy="2640968"/>
            </a:xfrm>
            <a:prstGeom prst="rect">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3"/>
            <p:cNvSpPr txBox="1"/>
            <p:nvPr/>
          </p:nvSpPr>
          <p:spPr>
            <a:xfrm>
              <a:off x="6494489" y="495861"/>
              <a:ext cx="1514705" cy="2640968"/>
            </a:xfrm>
            <a:prstGeom prst="rect">
              <a:avLst/>
            </a:prstGeom>
            <a:noFill/>
            <a:ln>
              <a:noFill/>
            </a:ln>
          </p:spPr>
          <p:txBody>
            <a:bodyPr anchorCtr="0" anchor="t" bIns="149600" lIns="149600" spcFirstLastPara="1" rIns="149600" wrap="square" tIns="149600">
              <a:noAutofit/>
            </a:bodyPr>
            <a:lstStyle/>
            <a:p>
              <a:pPr indent="0" lvl="0" marL="0" marR="0" rtl="0" algn="l">
                <a:lnSpc>
                  <a:spcPct val="90000"/>
                </a:lnSpc>
                <a:spcBef>
                  <a:spcPts val="0"/>
                </a:spcBef>
                <a:spcAft>
                  <a:spcPts val="0"/>
                </a:spcAft>
                <a:buClr>
                  <a:schemeClr val="dk1"/>
                </a:buClr>
                <a:buSzPts val="1600"/>
                <a:buFont typeface="Calibri"/>
                <a:buNone/>
              </a:pPr>
              <a:r>
                <a:rPr lang="en-GB" sz="1600">
                  <a:solidFill>
                    <a:schemeClr val="dk1"/>
                  </a:solidFill>
                  <a:latin typeface="Calibri"/>
                  <a:ea typeface="Calibri"/>
                  <a:cs typeface="Calibri"/>
                  <a:sym typeface="Calibri"/>
                </a:rPr>
                <a:t>Do not interfere with, or misuse, anything provided for your health, safety or welfare.</a:t>
              </a:r>
              <a:endParaRPr/>
            </a:p>
          </p:txBody>
        </p:sp>
      </p:grpSp>
      <p:sp>
        <p:nvSpPr>
          <p:cNvPr id="504" name="Google Shape;504;p23"/>
          <p:cNvSpPr txBox="1"/>
          <p:nvPr/>
        </p:nvSpPr>
        <p:spPr>
          <a:xfrm>
            <a:off x="436659" y="3651529"/>
            <a:ext cx="323772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Calibri"/>
                <a:ea typeface="Calibri"/>
                <a:cs typeface="Calibri"/>
                <a:sym typeface="Calibri"/>
              </a:rPr>
              <a:t>Employees Responsibilities</a:t>
            </a:r>
            <a:endParaRPr sz="2000">
              <a:solidFill>
                <a:schemeClr val="dk1"/>
              </a:solidFill>
              <a:latin typeface="Calibri"/>
              <a:ea typeface="Calibri"/>
              <a:cs typeface="Calibri"/>
              <a:sym typeface="Calibri"/>
            </a:endParaRPr>
          </a:p>
        </p:txBody>
      </p:sp>
      <p:pic>
        <p:nvPicPr>
          <p:cNvPr descr="Classroom" id="505" name="Google Shape;505;p23"/>
          <p:cNvPicPr preferRelativeResize="0"/>
          <p:nvPr/>
        </p:nvPicPr>
        <p:blipFill rotWithShape="1">
          <a:blip r:embed="rId5">
            <a:alphaModFix/>
          </a:blip>
          <a:srcRect b="0" l="0" r="0" t="0"/>
          <a:stretch/>
        </p:blipFill>
        <p:spPr>
          <a:xfrm>
            <a:off x="624361" y="6393028"/>
            <a:ext cx="464972" cy="4649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0" name="Shape 510"/>
        <p:cNvGrpSpPr/>
        <p:nvPr/>
      </p:nvGrpSpPr>
      <p:grpSpPr>
        <a:xfrm>
          <a:off x="0" y="0"/>
          <a:ext cx="0" cy="0"/>
          <a:chOff x="0" y="0"/>
          <a:chExt cx="0" cy="0"/>
        </a:xfrm>
      </p:grpSpPr>
      <p:sp>
        <p:nvSpPr>
          <p:cNvPr id="511" name="Google Shape;511;p24"/>
          <p:cNvSpPr txBox="1"/>
          <p:nvPr>
            <p:ph type="title"/>
          </p:nvPr>
        </p:nvSpPr>
        <p:spPr>
          <a:xfrm>
            <a:off x="165988" y="3752850"/>
            <a:ext cx="3874167" cy="2905688"/>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latin typeface="Calibri"/>
                <a:ea typeface="Calibri"/>
                <a:cs typeface="Calibri"/>
                <a:sym typeface="Calibri"/>
              </a:rPr>
              <a:t>Examples of specific OSH Preventive &amp; Protective Measures used to mitigate risk of </a:t>
            </a:r>
            <a:br>
              <a:rPr b="1" lang="en-GB" sz="2800">
                <a:solidFill>
                  <a:schemeClr val="lt1"/>
                </a:solidFill>
                <a:latin typeface="Calibri"/>
                <a:ea typeface="Calibri"/>
                <a:cs typeface="Calibri"/>
                <a:sym typeface="Calibri"/>
              </a:rPr>
            </a:br>
            <a:r>
              <a:rPr b="1" lang="en-GB" sz="2800">
                <a:solidFill>
                  <a:schemeClr val="lt1"/>
                </a:solidFill>
                <a:latin typeface="Calibri"/>
                <a:ea typeface="Calibri"/>
                <a:cs typeface="Calibri"/>
                <a:sym typeface="Calibri"/>
              </a:rPr>
              <a:t>CV-19 contagion </a:t>
            </a:r>
            <a:br>
              <a:rPr b="1" lang="en-GB" sz="2800">
                <a:solidFill>
                  <a:schemeClr val="lt1"/>
                </a:solidFill>
                <a:latin typeface="Calibri"/>
                <a:ea typeface="Calibri"/>
                <a:cs typeface="Calibri"/>
                <a:sym typeface="Calibri"/>
              </a:rPr>
            </a:br>
            <a:r>
              <a:rPr b="1" lang="en-GB" sz="2800">
                <a:solidFill>
                  <a:schemeClr val="lt1"/>
                </a:solidFill>
                <a:latin typeface="Calibri"/>
                <a:ea typeface="Calibri"/>
                <a:cs typeface="Calibri"/>
                <a:sym typeface="Calibri"/>
              </a:rPr>
              <a:t>at work </a:t>
            </a:r>
            <a:r>
              <a:rPr b="1" lang="en-GB" sz="2000">
                <a:solidFill>
                  <a:schemeClr val="lt1"/>
                </a:solidFill>
                <a:latin typeface="Calibri"/>
                <a:ea typeface="Calibri"/>
                <a:cs typeface="Calibri"/>
                <a:sym typeface="Calibri"/>
              </a:rPr>
              <a:t>(8)</a:t>
            </a:r>
            <a:endParaRPr b="1" sz="2000">
              <a:solidFill>
                <a:schemeClr val="lt1"/>
              </a:solidFill>
              <a:latin typeface="Calibri"/>
              <a:ea typeface="Calibri"/>
              <a:cs typeface="Calibri"/>
              <a:sym typeface="Calibri"/>
            </a:endParaRPr>
          </a:p>
        </p:txBody>
      </p:sp>
      <p:pic>
        <p:nvPicPr>
          <p:cNvPr descr="Allow Eid holidays for RMG workers in phases: Quader to BGMEA, BKMEA" id="512" name="Google Shape;512;p24"/>
          <p:cNvPicPr preferRelativeResize="0"/>
          <p:nvPr/>
        </p:nvPicPr>
        <p:blipFill rotWithShape="1">
          <a:blip r:embed="rId3">
            <a:alphaModFix/>
          </a:blip>
          <a:srcRect b="21677" l="0" r="0" t="20351"/>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513" name="Google Shape;513;p24"/>
          <p:cNvSpPr txBox="1"/>
          <p:nvPr/>
        </p:nvSpPr>
        <p:spPr>
          <a:xfrm>
            <a:off x="4114003" y="3752850"/>
            <a:ext cx="7985157" cy="2905688"/>
          </a:xfrm>
          <a:prstGeom prst="rect">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fontScale="40000" lnSpcReduction="20000"/>
          </a:bodyPr>
          <a:lstStyle/>
          <a:p>
            <a:pPr indent="0" lvl="0" marL="0" marR="0" rtl="0" algn="l">
              <a:lnSpc>
                <a:spcPct val="90000"/>
              </a:lnSpc>
              <a:spcBef>
                <a:spcPts val="0"/>
              </a:spcBef>
              <a:spcAft>
                <a:spcPts val="0"/>
              </a:spcAft>
              <a:buNone/>
            </a:pPr>
            <a:r>
              <a:rPr b="1" lang="en-GB" sz="8600">
                <a:solidFill>
                  <a:schemeClr val="dk1"/>
                </a:solidFill>
                <a:latin typeface="Calibri"/>
                <a:ea typeface="Calibri"/>
                <a:cs typeface="Calibri"/>
                <a:sym typeface="Calibri"/>
              </a:rPr>
              <a:t>Conclusions:</a:t>
            </a:r>
            <a:endParaRPr/>
          </a:p>
          <a:p>
            <a:pPr indent="0" lvl="0" marL="0" marR="0" rtl="0" algn="l">
              <a:lnSpc>
                <a:spcPct val="90000"/>
              </a:lnSpc>
              <a:spcBef>
                <a:spcPts val="800"/>
              </a:spcBef>
              <a:spcAft>
                <a:spcPts val="0"/>
              </a:spcAft>
              <a:buClr>
                <a:schemeClr val="dk1"/>
              </a:buClr>
              <a:buSzPct val="100000"/>
              <a:buFont typeface="Arial"/>
              <a:buChar char="•"/>
            </a:pPr>
            <a:r>
              <a:rPr lang="en-GB" sz="3800">
                <a:solidFill>
                  <a:schemeClr val="dk1"/>
                </a:solidFill>
                <a:latin typeface="Calibri"/>
                <a:ea typeface="Calibri"/>
                <a:cs typeface="Calibri"/>
                <a:sym typeface="Calibri"/>
              </a:rPr>
              <a:t>Coronavirus is an occupational hazard. The transmission of coronavirus at work is an occupational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risk.</a:t>
            </a:r>
            <a:endParaRPr/>
          </a:p>
          <a:p>
            <a:pPr indent="0" lvl="0" marL="0" marR="0" rtl="0" algn="l">
              <a:lnSpc>
                <a:spcPct val="90000"/>
              </a:lnSpc>
              <a:spcBef>
                <a:spcPts val="800"/>
              </a:spcBef>
              <a:spcAft>
                <a:spcPts val="0"/>
              </a:spcAft>
              <a:buClr>
                <a:schemeClr val="dk1"/>
              </a:buClr>
              <a:buSzPct val="100000"/>
              <a:buFont typeface="Arial"/>
              <a:buChar char="•"/>
            </a:pPr>
            <a:r>
              <a:rPr lang="en-GB" sz="3800">
                <a:solidFill>
                  <a:schemeClr val="dk1"/>
                </a:solidFill>
                <a:latin typeface="Calibri"/>
                <a:ea typeface="Calibri"/>
                <a:cs typeface="Calibri"/>
                <a:sym typeface="Calibri"/>
              </a:rPr>
              <a:t>Employers have the responsibility to assess the risks resulting from the exposure of workers to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coronavirus and to implement the most adequate OSH preventive and protective measures to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control it;</a:t>
            </a:r>
            <a:endParaRPr/>
          </a:p>
          <a:p>
            <a:pPr indent="0" lvl="0" marL="0" marR="0" rtl="0" algn="l">
              <a:lnSpc>
                <a:spcPct val="90000"/>
              </a:lnSpc>
              <a:spcBef>
                <a:spcPts val="800"/>
              </a:spcBef>
              <a:spcAft>
                <a:spcPts val="0"/>
              </a:spcAft>
              <a:buClr>
                <a:schemeClr val="dk1"/>
              </a:buClr>
              <a:buSzPct val="100000"/>
              <a:buFont typeface="Arial"/>
              <a:buChar char="•"/>
            </a:pPr>
            <a:r>
              <a:rPr lang="en-GB" sz="3800">
                <a:solidFill>
                  <a:schemeClr val="dk1"/>
                </a:solidFill>
                <a:latin typeface="Calibri"/>
                <a:ea typeface="Calibri"/>
                <a:cs typeface="Calibri"/>
                <a:sym typeface="Calibri"/>
              </a:rPr>
              <a:t>The implementation of adequate OSH management systems contributes to reduce the negative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impacts of COVID-19 pandemic or of any other type of biological agent (bacterium, fungus or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virus) on workers’ health and business continuity.</a:t>
            </a:r>
            <a:endParaRPr/>
          </a:p>
          <a:p>
            <a:pPr indent="0" lvl="0" marL="0" marR="0" rtl="0" algn="l">
              <a:lnSpc>
                <a:spcPct val="90000"/>
              </a:lnSpc>
              <a:spcBef>
                <a:spcPts val="800"/>
              </a:spcBef>
              <a:spcAft>
                <a:spcPts val="0"/>
              </a:spcAft>
              <a:buClr>
                <a:schemeClr val="dk1"/>
              </a:buClr>
              <a:buSzPct val="100000"/>
              <a:buFont typeface="Arial"/>
              <a:buChar char="•"/>
            </a:pPr>
            <a:r>
              <a:rPr lang="en-GB" sz="3800">
                <a:solidFill>
                  <a:schemeClr val="dk1"/>
                </a:solidFill>
                <a:latin typeface="Calibri"/>
                <a:ea typeface="Calibri"/>
                <a:cs typeface="Calibri"/>
                <a:sym typeface="Calibri"/>
              </a:rPr>
              <a:t>Review materials provided (off course) and whether you need to amend any of your factory </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policies, procedures or practices. Further information is available via the resources provided and</a:t>
            </a:r>
            <a:br>
              <a:rPr lang="en-GB" sz="3800">
                <a:solidFill>
                  <a:schemeClr val="dk1"/>
                </a:solidFill>
                <a:latin typeface="Calibri"/>
                <a:ea typeface="Calibri"/>
                <a:cs typeface="Calibri"/>
                <a:sym typeface="Calibri"/>
              </a:rPr>
            </a:br>
            <a:r>
              <a:rPr lang="en-GB" sz="3800">
                <a:solidFill>
                  <a:schemeClr val="dk1"/>
                </a:solidFill>
                <a:latin typeface="Calibri"/>
                <a:ea typeface="Calibri"/>
                <a:cs typeface="Calibri"/>
                <a:sym typeface="Calibri"/>
              </a:rPr>
              <a:t>     via the useful website links.</a:t>
            </a:r>
            <a:endParaRPr/>
          </a:p>
          <a:p>
            <a:pPr indent="0" lvl="0" marL="0" marR="0" rtl="0" algn="l">
              <a:lnSpc>
                <a:spcPct val="90000"/>
              </a:lnSpc>
              <a:spcBef>
                <a:spcPts val="800"/>
              </a:spcBef>
              <a:spcAft>
                <a:spcPts val="0"/>
              </a:spcAft>
              <a:buNone/>
            </a:pPr>
            <a:r>
              <a:t/>
            </a:r>
            <a:endParaRPr sz="2100">
              <a:solidFill>
                <a:schemeClr val="dk1"/>
              </a:solidFill>
              <a:latin typeface="Calibri"/>
              <a:ea typeface="Calibri"/>
              <a:cs typeface="Calibri"/>
              <a:sym typeface="Calibri"/>
            </a:endParaRPr>
          </a:p>
        </p:txBody>
      </p:sp>
      <p:pic>
        <p:nvPicPr>
          <p:cNvPr descr="Information" id="514" name="Google Shape;514;p24"/>
          <p:cNvPicPr preferRelativeResize="0"/>
          <p:nvPr/>
        </p:nvPicPr>
        <p:blipFill rotWithShape="1">
          <a:blip r:embed="rId4">
            <a:alphaModFix/>
          </a:blip>
          <a:srcRect b="0" l="0" r="0" t="0"/>
          <a:stretch/>
        </p:blipFill>
        <p:spPr>
          <a:xfrm>
            <a:off x="11493819" y="3752850"/>
            <a:ext cx="605341" cy="605341"/>
          </a:xfrm>
          <a:prstGeom prst="rect">
            <a:avLst/>
          </a:prstGeom>
          <a:noFill/>
          <a:ln>
            <a:noFill/>
          </a:ln>
        </p:spPr>
      </p:pic>
      <p:sp>
        <p:nvSpPr>
          <p:cNvPr id="515" name="Google Shape;515;p24"/>
          <p:cNvSpPr/>
          <p:nvPr/>
        </p:nvSpPr>
        <p:spPr>
          <a:xfrm>
            <a:off x="0" y="-238527"/>
            <a:ext cx="164050999" cy="477054"/>
          </a:xfrm>
          <a:prstGeom prst="rect">
            <a:avLst/>
          </a:prstGeom>
          <a:solidFill>
            <a:srgbClr val="FFFFFF"/>
          </a:solidFill>
          <a:ln>
            <a:noFill/>
          </a:ln>
        </p:spPr>
        <p:txBody>
          <a:bodyPr anchorCtr="0" anchor="ctr" bIns="0" lIns="0" spcFirstLastPara="1" rIns="162464350" wrap="square" tIns="0">
            <a:spAutoFit/>
          </a:bodyPr>
          <a:lstStyle/>
          <a:p>
            <a:pPr indent="0" lvl="0" marL="0" marR="0" rtl="0" algn="l">
              <a:spcBef>
                <a:spcPts val="0"/>
              </a:spcBef>
              <a:spcAft>
                <a:spcPts val="0"/>
              </a:spcAft>
              <a:buClr>
                <a:schemeClr val="dk1"/>
              </a:buClr>
              <a:buSzPts val="1300"/>
              <a:buFont typeface="Arial"/>
              <a:buNone/>
            </a:pPr>
            <a:br>
              <a:rPr b="0" i="0" lang="en-GB" sz="13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516" name="Google Shape;516;p24"/>
          <p:cNvSpPr/>
          <p:nvPr/>
        </p:nvSpPr>
        <p:spPr>
          <a:xfrm>
            <a:off x="0" y="-100027"/>
            <a:ext cx="65" cy="200055"/>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dk1"/>
              </a:buClr>
              <a:buSzPts val="1300"/>
              <a:buFont typeface="Arial"/>
              <a:buNone/>
            </a:pPr>
            <a:r>
              <a:t/>
            </a:r>
            <a:endParaRPr b="0" i="0" sz="1300" u="none" cap="none" strike="noStrike">
              <a:solidFill>
                <a:srgbClr val="5F6364"/>
              </a:solidFill>
              <a:latin typeface="Arial"/>
              <a:ea typeface="Arial"/>
              <a:cs typeface="Arial"/>
              <a:sym typeface="Arial"/>
            </a:endParaRPr>
          </a:p>
        </p:txBody>
      </p:sp>
      <p:pic>
        <p:nvPicPr>
          <p:cNvPr descr="Classroom" id="517" name="Google Shape;517;p24"/>
          <p:cNvPicPr preferRelativeResize="0"/>
          <p:nvPr/>
        </p:nvPicPr>
        <p:blipFill rotWithShape="1">
          <a:blip r:embed="rId5">
            <a:alphaModFix/>
          </a:blip>
          <a:srcRect b="0" l="0" r="0" t="0"/>
          <a:stretch/>
        </p:blipFill>
        <p:spPr>
          <a:xfrm>
            <a:off x="11546250" y="6200297"/>
            <a:ext cx="500478" cy="50047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id="522" name="Google Shape;522;p25"/>
          <p:cNvPicPr preferRelativeResize="0"/>
          <p:nvPr>
            <p:ph idx="1" type="body"/>
          </p:nvPr>
        </p:nvPicPr>
        <p:blipFill rotWithShape="1">
          <a:blip r:embed="rId3">
            <a:alphaModFix/>
          </a:blip>
          <a:srcRect b="0" l="0" r="0" t="0"/>
          <a:stretch/>
        </p:blipFill>
        <p:spPr>
          <a:xfrm>
            <a:off x="623807" y="370312"/>
            <a:ext cx="3062514" cy="3246947"/>
          </a:xfrm>
          <a:prstGeom prst="rect">
            <a:avLst/>
          </a:prstGeom>
          <a:noFill/>
          <a:ln>
            <a:noFill/>
          </a:ln>
        </p:spPr>
      </p:pic>
      <p:pic>
        <p:nvPicPr>
          <p:cNvPr id="523" name="Google Shape;523;p25"/>
          <p:cNvPicPr preferRelativeResize="0"/>
          <p:nvPr/>
        </p:nvPicPr>
        <p:blipFill rotWithShape="1">
          <a:blip r:embed="rId4">
            <a:alphaModFix/>
          </a:blip>
          <a:srcRect b="0" l="0" r="0" t="0"/>
          <a:stretch/>
        </p:blipFill>
        <p:spPr>
          <a:xfrm>
            <a:off x="4165933" y="370310"/>
            <a:ext cx="3320552" cy="3246949"/>
          </a:xfrm>
          <a:prstGeom prst="rect">
            <a:avLst/>
          </a:prstGeom>
          <a:noFill/>
          <a:ln>
            <a:noFill/>
          </a:ln>
        </p:spPr>
      </p:pic>
      <p:pic>
        <p:nvPicPr>
          <p:cNvPr id="524" name="Google Shape;524;p25"/>
          <p:cNvPicPr preferRelativeResize="0"/>
          <p:nvPr/>
        </p:nvPicPr>
        <p:blipFill rotWithShape="1">
          <a:blip r:embed="rId5">
            <a:alphaModFix/>
          </a:blip>
          <a:srcRect b="0" l="0" r="0" t="0"/>
          <a:stretch/>
        </p:blipFill>
        <p:spPr>
          <a:xfrm>
            <a:off x="7933766" y="370310"/>
            <a:ext cx="3320552" cy="3246949"/>
          </a:xfrm>
          <a:prstGeom prst="rect">
            <a:avLst/>
          </a:prstGeom>
          <a:noFill/>
          <a:ln>
            <a:noFill/>
          </a:ln>
        </p:spPr>
      </p:pic>
      <p:pic>
        <p:nvPicPr>
          <p:cNvPr id="525" name="Google Shape;525;p25"/>
          <p:cNvPicPr preferRelativeResize="0"/>
          <p:nvPr/>
        </p:nvPicPr>
        <p:blipFill rotWithShape="1">
          <a:blip r:embed="rId6">
            <a:alphaModFix/>
          </a:blip>
          <a:srcRect b="0" l="0" r="0" t="0"/>
          <a:stretch/>
        </p:blipFill>
        <p:spPr>
          <a:xfrm>
            <a:off x="964845" y="3617258"/>
            <a:ext cx="4822252" cy="3065929"/>
          </a:xfrm>
          <a:prstGeom prst="rect">
            <a:avLst/>
          </a:prstGeom>
          <a:noFill/>
          <a:ln>
            <a:noFill/>
          </a:ln>
        </p:spPr>
      </p:pic>
      <p:pic>
        <p:nvPicPr>
          <p:cNvPr id="526" name="Google Shape;526;p25"/>
          <p:cNvPicPr preferRelativeResize="0"/>
          <p:nvPr/>
        </p:nvPicPr>
        <p:blipFill rotWithShape="1">
          <a:blip r:embed="rId7">
            <a:alphaModFix/>
          </a:blip>
          <a:srcRect b="0" l="0" r="0" t="0"/>
          <a:stretch/>
        </p:blipFill>
        <p:spPr>
          <a:xfrm>
            <a:off x="6234378" y="3617258"/>
            <a:ext cx="4678706" cy="30659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
          <p:cNvSpPr txBox="1"/>
          <p:nvPr>
            <p:ph idx="4294967295" type="ctrTitle"/>
          </p:nvPr>
        </p:nvSpPr>
        <p:spPr>
          <a:xfrm>
            <a:off x="755486" y="1328472"/>
            <a:ext cx="7358063" cy="892214"/>
          </a:xfrm>
          <a:prstGeom prst="rect">
            <a:avLst/>
          </a:prstGeom>
          <a:noFill/>
          <a:ln>
            <a:noFill/>
          </a:ln>
        </p:spPr>
        <p:txBody>
          <a:bodyPr anchorCtr="0" anchor="b" bIns="71425" lIns="71425" spcFirstLastPara="1" rIns="71425" wrap="square" tIns="71425">
            <a:normAutofit/>
          </a:bodyPr>
          <a:lstStyle/>
          <a:p>
            <a:pPr indent="0" lvl="0" marL="0" marR="0" rtl="0" algn="l">
              <a:lnSpc>
                <a:spcPct val="100000"/>
              </a:lnSpc>
              <a:spcBef>
                <a:spcPts val="0"/>
              </a:spcBef>
              <a:spcAft>
                <a:spcPts val="0"/>
              </a:spcAft>
              <a:buClr>
                <a:srgbClr val="8B032C"/>
              </a:buClr>
              <a:buSzPts val="4500"/>
              <a:buFont typeface="Calibri"/>
              <a:buNone/>
            </a:pPr>
            <a:r>
              <a:rPr b="0" i="0" lang="en-GB" sz="4500" u="none" cap="none" strike="noStrike">
                <a:solidFill>
                  <a:srgbClr val="8B032C"/>
                </a:solidFill>
                <a:latin typeface="Calibri"/>
                <a:ea typeface="Calibri"/>
                <a:cs typeface="Calibri"/>
                <a:sym typeface="Calibri"/>
              </a:rPr>
              <a:t>COVID-19 UPDATE </a:t>
            </a:r>
            <a:endParaRPr b="0" i="0" sz="4500" u="none" cap="none" strike="noStrike">
              <a:solidFill>
                <a:srgbClr val="8B032C"/>
              </a:solidFill>
              <a:latin typeface="Calibri"/>
              <a:ea typeface="Calibri"/>
              <a:cs typeface="Calibri"/>
              <a:sym typeface="Calibri"/>
            </a:endParaRPr>
          </a:p>
        </p:txBody>
      </p:sp>
      <p:sp>
        <p:nvSpPr>
          <p:cNvPr id="267" name="Google Shape;267;p3"/>
          <p:cNvSpPr txBox="1"/>
          <p:nvPr>
            <p:ph idx="4294967295" type="subTitle"/>
          </p:nvPr>
        </p:nvSpPr>
        <p:spPr>
          <a:xfrm>
            <a:off x="755487" y="749736"/>
            <a:ext cx="7358063" cy="644531"/>
          </a:xfrm>
          <a:prstGeom prst="rect">
            <a:avLst/>
          </a:prstGeom>
          <a:solidFill>
            <a:srgbClr val="C00000"/>
          </a:solidFill>
          <a:ln>
            <a:noFill/>
          </a:ln>
        </p:spPr>
        <p:txBody>
          <a:bodyPr anchorCtr="0" anchor="t" bIns="71425" lIns="71425" spcFirstLastPara="1" rIns="71425" wrap="square" tIns="71425">
            <a:normAutofit/>
          </a:bodyPr>
          <a:lstStyle/>
          <a:p>
            <a:pPr indent="0" lvl="0" marL="0" marR="0" rtl="0" algn="l">
              <a:lnSpc>
                <a:spcPct val="100000"/>
              </a:lnSpc>
              <a:spcBef>
                <a:spcPts val="0"/>
              </a:spcBef>
              <a:spcAft>
                <a:spcPts val="0"/>
              </a:spcAft>
              <a:buClr>
                <a:schemeClr val="dk1"/>
              </a:buClr>
              <a:buSzPts val="3250"/>
              <a:buFont typeface="Calibri"/>
              <a:buNone/>
            </a:pPr>
            <a:r>
              <a:rPr b="0" i="0" lang="en-GB" sz="3250" u="none" cap="none" strike="noStrike">
                <a:solidFill>
                  <a:schemeClr val="dk1"/>
                </a:solidFill>
                <a:latin typeface="Calibri"/>
                <a:ea typeface="Calibri"/>
                <a:cs typeface="Calibri"/>
                <a:sym typeface="Calibri"/>
              </a:rPr>
              <a:t>INTRODUCTION TO OHS: MODULE 1</a:t>
            </a:r>
            <a:endParaRPr b="0" i="0" sz="3250" u="none" cap="none" strike="noStrike">
              <a:solidFill>
                <a:schemeClr val="dk1"/>
              </a:solidFill>
              <a:latin typeface="Calibri"/>
              <a:ea typeface="Calibri"/>
              <a:cs typeface="Calibri"/>
              <a:sym typeface="Calibri"/>
            </a:endParaRPr>
          </a:p>
        </p:txBody>
      </p:sp>
      <p:pic>
        <p:nvPicPr>
          <p:cNvPr id="268" name="Google Shape;268;p3"/>
          <p:cNvPicPr preferRelativeResize="0"/>
          <p:nvPr>
            <p:ph idx="2" type="pic"/>
          </p:nvPr>
        </p:nvPicPr>
        <p:blipFill rotWithShape="1">
          <a:blip r:embed="rId3">
            <a:alphaModFix/>
          </a:blip>
          <a:srcRect b="28968" l="0" r="0" t="28968"/>
          <a:stretch/>
        </p:blipFill>
        <p:spPr>
          <a:xfrm>
            <a:off x="-893" y="3447796"/>
            <a:ext cx="12193721" cy="34199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aphicFrame>
        <p:nvGraphicFramePr>
          <p:cNvPr id="274" name="Google Shape;274;p4"/>
          <p:cNvGraphicFramePr/>
          <p:nvPr/>
        </p:nvGraphicFramePr>
        <p:xfrm>
          <a:off x="612559" y="157251"/>
          <a:ext cx="10937290" cy="6527637"/>
        </p:xfrm>
        <a:graphic>
          <a:graphicData uri="http://schemas.openxmlformats.org/presentationml/2006/ole">
            <mc:AlternateContent>
              <mc:Choice Requires="v">
                <p:oleObj r:id="rId4" imgH="6527637" imgW="10937290" progId="Word.Document.12" spid="_x0000_s1">
                  <p:embed/>
                </p:oleObj>
              </mc:Choice>
              <mc:Fallback>
                <p:oleObj r:id="rId5" imgH="6527637" imgW="10937290" progId="Word.Document.12">
                  <p:embed/>
                  <p:pic>
                    <p:nvPicPr>
                      <p:cNvPr id="274" name="Google Shape;274;p4"/>
                      <p:cNvPicPr preferRelativeResize="0"/>
                      <p:nvPr/>
                    </p:nvPicPr>
                    <p:blipFill rotWithShape="1">
                      <a:blip r:embed="rId6">
                        <a:alphaModFix/>
                      </a:blip>
                      <a:srcRect b="0" l="0" r="0" t="0"/>
                      <a:stretch/>
                    </p:blipFill>
                    <p:spPr>
                      <a:xfrm>
                        <a:off x="612559" y="157251"/>
                        <a:ext cx="10937290" cy="6527637"/>
                      </a:xfrm>
                      <a:prstGeom prst="rect">
                        <a:avLst/>
                      </a:prstGeom>
                      <a:noFill/>
                      <a:ln cap="flat" cmpd="sng" w="76200">
                        <a:solidFill>
                          <a:schemeClr val="accent2"/>
                        </a:solidFill>
                        <a:prstDash val="solid"/>
                        <a:round/>
                        <a:headEnd len="sm" w="sm" type="none"/>
                        <a:tailEnd len="sm" w="sm" type="none"/>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
          <p:cNvSpPr txBox="1"/>
          <p:nvPr>
            <p:ph type="title"/>
          </p:nvPr>
        </p:nvSpPr>
        <p:spPr>
          <a:xfrm>
            <a:off x="838200" y="365125"/>
            <a:ext cx="10515600" cy="605719"/>
          </a:xfrm>
          <a:prstGeom prst="rect">
            <a:avLst/>
          </a:prstGeom>
          <a:solidFill>
            <a:schemeClr val="accent4"/>
          </a:solid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50"/>
              <a:buFont typeface="Calibri"/>
              <a:buNone/>
            </a:pPr>
            <a:r>
              <a:rPr b="1" lang="en-GB" sz="3250" cap="none">
                <a:latin typeface="Calibri"/>
                <a:ea typeface="Calibri"/>
                <a:cs typeface="Calibri"/>
                <a:sym typeface="Calibri"/>
              </a:rPr>
              <a:t>ACTIVITY 1: AIMS &amp; OBJECTIVES / KNOWLEDGE &amp; SKILLS</a:t>
            </a:r>
            <a:endParaRPr/>
          </a:p>
        </p:txBody>
      </p:sp>
      <p:sp>
        <p:nvSpPr>
          <p:cNvPr id="281" name="Google Shape;281;p5"/>
          <p:cNvSpPr txBox="1"/>
          <p:nvPr>
            <p:ph idx="1" type="body"/>
          </p:nvPr>
        </p:nvSpPr>
        <p:spPr>
          <a:xfrm>
            <a:off x="369902" y="1253331"/>
            <a:ext cx="11452195" cy="4351338"/>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800"/>
              <a:buNone/>
            </a:pPr>
            <a:r>
              <a:rPr lang="en-GB"/>
              <a:t>Consider the questions below. Using the ‘chat’ function (or by indicating on screen that you would like to speak), briefly contribute to an online course  discussion.</a:t>
            </a:r>
            <a:br>
              <a:rPr lang="en-GB"/>
            </a:br>
            <a:r>
              <a:rPr lang="en-GB"/>
              <a:t>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What do you hope to gain from the course?</a:t>
            </a:r>
            <a:br>
              <a:rPr lang="en-GB"/>
            </a:b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As a Manager/Supervisor, what knowledge or skills do you need to improve to make a more effective contribution to OHS at your workplace?</a:t>
            </a:r>
            <a:br>
              <a:rPr lang="en-GB"/>
            </a:b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What are the key OHS &amp; Covid-19 challenges at your workplace? </a:t>
            </a:r>
            <a:br>
              <a:rPr lang="en-GB"/>
            </a:br>
            <a:endParaRPr/>
          </a:p>
          <a:p>
            <a:pPr indent="-336550" lvl="0" marL="514350" rtl="0" algn="l">
              <a:lnSpc>
                <a:spcPct val="90000"/>
              </a:lnSpc>
              <a:spcBef>
                <a:spcPts val="1000"/>
              </a:spcBef>
              <a:spcAft>
                <a:spcPts val="0"/>
              </a:spcAft>
              <a:buClr>
                <a:schemeClr val="dk1"/>
              </a:buClr>
              <a:buSzPts val="2800"/>
              <a:buFont typeface="Calibri"/>
              <a:buNone/>
            </a:pPr>
            <a:r>
              <a:t/>
            </a:r>
            <a:endParaRPr/>
          </a:p>
        </p:txBody>
      </p:sp>
      <p:sp>
        <p:nvSpPr>
          <p:cNvPr id="282" name="Google Shape;282;p5"/>
          <p:cNvSpPr/>
          <p:nvPr/>
        </p:nvSpPr>
        <p:spPr>
          <a:xfrm>
            <a:off x="8904306" y="5887156"/>
            <a:ext cx="417251" cy="371323"/>
          </a:xfrm>
          <a:custGeom>
            <a:rect b="b" l="l" r="r" t="t"/>
            <a:pathLst>
              <a:path extrusionOk="0" h="176" w="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rgbClr val="272829"/>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C00000"/>
              </a:solidFill>
              <a:latin typeface="Calibri"/>
              <a:ea typeface="Calibri"/>
              <a:cs typeface="Calibri"/>
              <a:sym typeface="Calibri"/>
            </a:endParaRPr>
          </a:p>
        </p:txBody>
      </p:sp>
      <p:sp>
        <p:nvSpPr>
          <p:cNvPr id="283" name="Google Shape;283;p5"/>
          <p:cNvSpPr/>
          <p:nvPr/>
        </p:nvSpPr>
        <p:spPr>
          <a:xfrm>
            <a:off x="10554046" y="5882317"/>
            <a:ext cx="516407" cy="369887"/>
          </a:xfrm>
          <a:custGeom>
            <a:rect b="b" l="l" r="r" t="t"/>
            <a:pathLst>
              <a:path extrusionOk="0" h="224" w="248">
                <a:moveTo>
                  <a:pt x="236" y="184"/>
                </a:moveTo>
                <a:cubicBezTo>
                  <a:pt x="176" y="184"/>
                  <a:pt x="176" y="184"/>
                  <a:pt x="176" y="184"/>
                </a:cubicBezTo>
                <a:cubicBezTo>
                  <a:pt x="160" y="184"/>
                  <a:pt x="160" y="184"/>
                  <a:pt x="160" y="184"/>
                </a:cubicBezTo>
                <a:cubicBezTo>
                  <a:pt x="160" y="204"/>
                  <a:pt x="160" y="204"/>
                  <a:pt x="160" y="204"/>
                </a:cubicBezTo>
                <a:cubicBezTo>
                  <a:pt x="176" y="220"/>
                  <a:pt x="176" y="220"/>
                  <a:pt x="176" y="220"/>
                </a:cubicBezTo>
                <a:cubicBezTo>
                  <a:pt x="176" y="224"/>
                  <a:pt x="176" y="224"/>
                  <a:pt x="176" y="224"/>
                </a:cubicBezTo>
                <a:cubicBezTo>
                  <a:pt x="72" y="224"/>
                  <a:pt x="72" y="224"/>
                  <a:pt x="72" y="224"/>
                </a:cubicBezTo>
                <a:cubicBezTo>
                  <a:pt x="72" y="220"/>
                  <a:pt x="72" y="220"/>
                  <a:pt x="72" y="220"/>
                </a:cubicBezTo>
                <a:cubicBezTo>
                  <a:pt x="88" y="204"/>
                  <a:pt x="88" y="204"/>
                  <a:pt x="88" y="204"/>
                </a:cubicBezTo>
                <a:cubicBezTo>
                  <a:pt x="88" y="184"/>
                  <a:pt x="88" y="184"/>
                  <a:pt x="88" y="184"/>
                </a:cubicBezTo>
                <a:cubicBezTo>
                  <a:pt x="72" y="184"/>
                  <a:pt x="72" y="184"/>
                  <a:pt x="72" y="184"/>
                </a:cubicBezTo>
                <a:cubicBezTo>
                  <a:pt x="12" y="184"/>
                  <a:pt x="12" y="184"/>
                  <a:pt x="12" y="184"/>
                </a:cubicBezTo>
                <a:cubicBezTo>
                  <a:pt x="5" y="184"/>
                  <a:pt x="0" y="179"/>
                  <a:pt x="0" y="172"/>
                </a:cubicBezTo>
                <a:cubicBezTo>
                  <a:pt x="0" y="12"/>
                  <a:pt x="0" y="12"/>
                  <a:pt x="0" y="12"/>
                </a:cubicBezTo>
                <a:cubicBezTo>
                  <a:pt x="0" y="5"/>
                  <a:pt x="5" y="0"/>
                  <a:pt x="12" y="0"/>
                </a:cubicBezTo>
                <a:cubicBezTo>
                  <a:pt x="236" y="0"/>
                  <a:pt x="236" y="0"/>
                  <a:pt x="236" y="0"/>
                </a:cubicBezTo>
                <a:cubicBezTo>
                  <a:pt x="243" y="0"/>
                  <a:pt x="248" y="5"/>
                  <a:pt x="248" y="12"/>
                </a:cubicBezTo>
                <a:cubicBezTo>
                  <a:pt x="248" y="172"/>
                  <a:pt x="248" y="172"/>
                  <a:pt x="248" y="172"/>
                </a:cubicBezTo>
                <a:cubicBezTo>
                  <a:pt x="248" y="179"/>
                  <a:pt x="243" y="184"/>
                  <a:pt x="236" y="184"/>
                </a:cubicBezTo>
                <a:moveTo>
                  <a:pt x="232" y="16"/>
                </a:moveTo>
                <a:cubicBezTo>
                  <a:pt x="16" y="16"/>
                  <a:pt x="16" y="16"/>
                  <a:pt x="16" y="16"/>
                </a:cubicBezTo>
                <a:cubicBezTo>
                  <a:pt x="16" y="152"/>
                  <a:pt x="16" y="152"/>
                  <a:pt x="16" y="152"/>
                </a:cubicBezTo>
                <a:cubicBezTo>
                  <a:pt x="232" y="152"/>
                  <a:pt x="232" y="152"/>
                  <a:pt x="232" y="152"/>
                </a:cubicBezTo>
                <a:lnTo>
                  <a:pt x="232" y="16"/>
                </a:lnTo>
                <a:close/>
                <a:moveTo>
                  <a:pt x="100" y="72"/>
                </a:moveTo>
                <a:cubicBezTo>
                  <a:pt x="103" y="72"/>
                  <a:pt x="106" y="73"/>
                  <a:pt x="108" y="76"/>
                </a:cubicBezTo>
                <a:cubicBezTo>
                  <a:pt x="116" y="83"/>
                  <a:pt x="116" y="83"/>
                  <a:pt x="116" y="83"/>
                </a:cubicBezTo>
                <a:cubicBezTo>
                  <a:pt x="140" y="60"/>
                  <a:pt x="140" y="60"/>
                  <a:pt x="140" y="60"/>
                </a:cubicBezTo>
                <a:cubicBezTo>
                  <a:pt x="142" y="57"/>
                  <a:pt x="145" y="56"/>
                  <a:pt x="148" y="56"/>
                </a:cubicBezTo>
                <a:cubicBezTo>
                  <a:pt x="155" y="56"/>
                  <a:pt x="160" y="61"/>
                  <a:pt x="160" y="68"/>
                </a:cubicBezTo>
                <a:cubicBezTo>
                  <a:pt x="160" y="71"/>
                  <a:pt x="159" y="74"/>
                  <a:pt x="156" y="76"/>
                </a:cubicBezTo>
                <a:cubicBezTo>
                  <a:pt x="124" y="108"/>
                  <a:pt x="124" y="108"/>
                  <a:pt x="124" y="108"/>
                </a:cubicBezTo>
                <a:cubicBezTo>
                  <a:pt x="122" y="111"/>
                  <a:pt x="119" y="112"/>
                  <a:pt x="116" y="112"/>
                </a:cubicBezTo>
                <a:cubicBezTo>
                  <a:pt x="113" y="112"/>
                  <a:pt x="110" y="111"/>
                  <a:pt x="108" y="108"/>
                </a:cubicBezTo>
                <a:cubicBezTo>
                  <a:pt x="92" y="92"/>
                  <a:pt x="92" y="92"/>
                  <a:pt x="92" y="92"/>
                </a:cubicBezTo>
                <a:cubicBezTo>
                  <a:pt x="89" y="90"/>
                  <a:pt x="88" y="87"/>
                  <a:pt x="88" y="84"/>
                </a:cubicBezTo>
                <a:cubicBezTo>
                  <a:pt x="88" y="77"/>
                  <a:pt x="93" y="72"/>
                  <a:pt x="100" y="72"/>
                </a:cubicBezTo>
              </a:path>
            </a:pathLst>
          </a:custGeom>
          <a:solidFill>
            <a:schemeClr val="dk2"/>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5"/>
          <p:cNvSpPr/>
          <p:nvPr/>
        </p:nvSpPr>
        <p:spPr>
          <a:xfrm>
            <a:off x="10078562" y="5882317"/>
            <a:ext cx="319088" cy="369887"/>
          </a:xfrm>
          <a:custGeom>
            <a:rect b="b" l="l" r="r" t="t"/>
            <a:pathLst>
              <a:path extrusionOk="0" h="232" w="200">
                <a:moveTo>
                  <a:pt x="188" y="232"/>
                </a:moveTo>
                <a:cubicBezTo>
                  <a:pt x="12" y="232"/>
                  <a:pt x="12" y="232"/>
                  <a:pt x="12" y="232"/>
                </a:cubicBezTo>
                <a:cubicBezTo>
                  <a:pt x="5" y="232"/>
                  <a:pt x="0" y="227"/>
                  <a:pt x="0" y="220"/>
                </a:cubicBezTo>
                <a:cubicBezTo>
                  <a:pt x="0" y="12"/>
                  <a:pt x="0" y="12"/>
                  <a:pt x="0" y="12"/>
                </a:cubicBezTo>
                <a:cubicBezTo>
                  <a:pt x="0" y="5"/>
                  <a:pt x="5" y="0"/>
                  <a:pt x="12" y="0"/>
                </a:cubicBezTo>
                <a:cubicBezTo>
                  <a:pt x="188" y="0"/>
                  <a:pt x="188" y="0"/>
                  <a:pt x="188" y="0"/>
                </a:cubicBezTo>
                <a:cubicBezTo>
                  <a:pt x="195" y="0"/>
                  <a:pt x="200" y="5"/>
                  <a:pt x="200" y="12"/>
                </a:cubicBezTo>
                <a:cubicBezTo>
                  <a:pt x="200" y="220"/>
                  <a:pt x="200" y="220"/>
                  <a:pt x="200" y="220"/>
                </a:cubicBezTo>
                <a:cubicBezTo>
                  <a:pt x="200" y="227"/>
                  <a:pt x="195" y="232"/>
                  <a:pt x="188" y="232"/>
                </a:cubicBezTo>
                <a:moveTo>
                  <a:pt x="100" y="224"/>
                </a:moveTo>
                <a:cubicBezTo>
                  <a:pt x="104" y="224"/>
                  <a:pt x="108" y="220"/>
                  <a:pt x="108" y="216"/>
                </a:cubicBezTo>
                <a:cubicBezTo>
                  <a:pt x="108" y="212"/>
                  <a:pt x="104" y="208"/>
                  <a:pt x="100" y="208"/>
                </a:cubicBezTo>
                <a:cubicBezTo>
                  <a:pt x="96" y="208"/>
                  <a:pt x="92" y="212"/>
                  <a:pt x="92" y="216"/>
                </a:cubicBezTo>
                <a:cubicBezTo>
                  <a:pt x="92" y="220"/>
                  <a:pt x="96" y="224"/>
                  <a:pt x="100" y="224"/>
                </a:cubicBezTo>
                <a:moveTo>
                  <a:pt x="176" y="24"/>
                </a:moveTo>
                <a:cubicBezTo>
                  <a:pt x="24" y="24"/>
                  <a:pt x="24" y="24"/>
                  <a:pt x="24" y="24"/>
                </a:cubicBezTo>
                <a:cubicBezTo>
                  <a:pt x="24" y="200"/>
                  <a:pt x="24" y="200"/>
                  <a:pt x="24" y="200"/>
                </a:cubicBezTo>
                <a:cubicBezTo>
                  <a:pt x="176" y="200"/>
                  <a:pt x="176" y="200"/>
                  <a:pt x="176" y="200"/>
                </a:cubicBezTo>
                <a:lnTo>
                  <a:pt x="176" y="24"/>
                </a:lnTo>
                <a:close/>
              </a:path>
            </a:pathLst>
          </a:custGeom>
          <a:solidFill>
            <a:schemeClr val="dk2"/>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5" name="Google Shape;285;p5"/>
          <p:cNvSpPr/>
          <p:nvPr/>
        </p:nvSpPr>
        <p:spPr>
          <a:xfrm>
            <a:off x="9437187" y="5882317"/>
            <a:ext cx="511607" cy="369887"/>
          </a:xfrm>
          <a:custGeom>
            <a:rect b="b" l="l" r="r" t="t"/>
            <a:pathLst>
              <a:path extrusionOk="0" h="160" w="256">
                <a:moveTo>
                  <a:pt x="244" y="160"/>
                </a:moveTo>
                <a:cubicBezTo>
                  <a:pt x="232" y="160"/>
                  <a:pt x="232" y="160"/>
                  <a:pt x="232" y="160"/>
                </a:cubicBezTo>
                <a:cubicBezTo>
                  <a:pt x="24" y="160"/>
                  <a:pt x="24" y="160"/>
                  <a:pt x="24" y="160"/>
                </a:cubicBezTo>
                <a:cubicBezTo>
                  <a:pt x="12" y="160"/>
                  <a:pt x="12" y="160"/>
                  <a:pt x="12" y="160"/>
                </a:cubicBezTo>
                <a:cubicBezTo>
                  <a:pt x="5" y="160"/>
                  <a:pt x="0" y="155"/>
                  <a:pt x="0" y="148"/>
                </a:cubicBezTo>
                <a:cubicBezTo>
                  <a:pt x="0" y="128"/>
                  <a:pt x="0" y="128"/>
                  <a:pt x="0" y="128"/>
                </a:cubicBezTo>
                <a:cubicBezTo>
                  <a:pt x="24" y="128"/>
                  <a:pt x="24" y="128"/>
                  <a:pt x="24" y="128"/>
                </a:cubicBezTo>
                <a:cubicBezTo>
                  <a:pt x="24" y="12"/>
                  <a:pt x="24" y="12"/>
                  <a:pt x="24" y="12"/>
                </a:cubicBezTo>
                <a:cubicBezTo>
                  <a:pt x="24" y="5"/>
                  <a:pt x="29" y="0"/>
                  <a:pt x="36" y="0"/>
                </a:cubicBezTo>
                <a:cubicBezTo>
                  <a:pt x="220" y="0"/>
                  <a:pt x="220" y="0"/>
                  <a:pt x="220" y="0"/>
                </a:cubicBezTo>
                <a:cubicBezTo>
                  <a:pt x="227" y="0"/>
                  <a:pt x="232" y="5"/>
                  <a:pt x="232" y="12"/>
                </a:cubicBezTo>
                <a:cubicBezTo>
                  <a:pt x="232" y="128"/>
                  <a:pt x="232" y="128"/>
                  <a:pt x="232" y="128"/>
                </a:cubicBezTo>
                <a:cubicBezTo>
                  <a:pt x="256" y="128"/>
                  <a:pt x="256" y="128"/>
                  <a:pt x="256" y="128"/>
                </a:cubicBezTo>
                <a:cubicBezTo>
                  <a:pt x="256" y="148"/>
                  <a:pt x="256" y="148"/>
                  <a:pt x="256" y="148"/>
                </a:cubicBezTo>
                <a:cubicBezTo>
                  <a:pt x="256" y="155"/>
                  <a:pt x="251" y="160"/>
                  <a:pt x="244" y="160"/>
                </a:cubicBezTo>
                <a:moveTo>
                  <a:pt x="100" y="148"/>
                </a:moveTo>
                <a:cubicBezTo>
                  <a:pt x="156" y="148"/>
                  <a:pt x="156" y="148"/>
                  <a:pt x="156" y="148"/>
                </a:cubicBezTo>
                <a:cubicBezTo>
                  <a:pt x="156" y="140"/>
                  <a:pt x="156" y="140"/>
                  <a:pt x="156" y="140"/>
                </a:cubicBezTo>
                <a:cubicBezTo>
                  <a:pt x="100" y="140"/>
                  <a:pt x="100" y="140"/>
                  <a:pt x="100" y="140"/>
                </a:cubicBezTo>
                <a:lnTo>
                  <a:pt x="100" y="148"/>
                </a:lnTo>
                <a:close/>
                <a:moveTo>
                  <a:pt x="216" y="16"/>
                </a:moveTo>
                <a:cubicBezTo>
                  <a:pt x="40" y="16"/>
                  <a:pt x="40" y="16"/>
                  <a:pt x="40" y="16"/>
                </a:cubicBezTo>
                <a:cubicBezTo>
                  <a:pt x="40" y="120"/>
                  <a:pt x="40" y="120"/>
                  <a:pt x="40" y="120"/>
                </a:cubicBezTo>
                <a:cubicBezTo>
                  <a:pt x="216" y="120"/>
                  <a:pt x="216" y="120"/>
                  <a:pt x="216" y="120"/>
                </a:cubicBezTo>
                <a:lnTo>
                  <a:pt x="216" y="16"/>
                </a:lnTo>
                <a:close/>
              </a:path>
            </a:pathLst>
          </a:custGeom>
          <a:solidFill>
            <a:schemeClr val="dk2"/>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6" name="Google Shape;286;p5"/>
          <p:cNvSpPr/>
          <p:nvPr/>
        </p:nvSpPr>
        <p:spPr>
          <a:xfrm>
            <a:off x="11202875" y="5850107"/>
            <a:ext cx="541538" cy="408372"/>
          </a:xfrm>
          <a:custGeom>
            <a:rect b="b" l="l" r="r" t="t"/>
            <a:pathLst>
              <a:path extrusionOk="0" h="144" w="176">
                <a:moveTo>
                  <a:pt x="19" y="108"/>
                </a:moveTo>
                <a:cubicBezTo>
                  <a:pt x="25" y="106"/>
                  <a:pt x="34" y="100"/>
                  <a:pt x="34" y="86"/>
                </a:cubicBezTo>
                <a:cubicBezTo>
                  <a:pt x="34" y="74"/>
                  <a:pt x="30" y="69"/>
                  <a:pt x="28" y="66"/>
                </a:cubicBezTo>
                <a:cubicBezTo>
                  <a:pt x="28" y="65"/>
                  <a:pt x="28" y="65"/>
                  <a:pt x="28" y="65"/>
                </a:cubicBezTo>
                <a:cubicBezTo>
                  <a:pt x="27" y="65"/>
                  <a:pt x="27" y="65"/>
                  <a:pt x="27" y="65"/>
                </a:cubicBezTo>
                <a:cubicBezTo>
                  <a:pt x="27" y="65"/>
                  <a:pt x="27" y="63"/>
                  <a:pt x="28" y="58"/>
                </a:cubicBezTo>
                <a:cubicBezTo>
                  <a:pt x="28" y="56"/>
                  <a:pt x="28" y="54"/>
                  <a:pt x="27" y="53"/>
                </a:cubicBezTo>
                <a:cubicBezTo>
                  <a:pt x="26" y="49"/>
                  <a:pt x="23" y="43"/>
                  <a:pt x="25" y="38"/>
                </a:cubicBezTo>
                <a:cubicBezTo>
                  <a:pt x="28" y="29"/>
                  <a:pt x="30" y="28"/>
                  <a:pt x="34" y="27"/>
                </a:cubicBezTo>
                <a:cubicBezTo>
                  <a:pt x="34" y="27"/>
                  <a:pt x="34" y="26"/>
                  <a:pt x="35" y="26"/>
                </a:cubicBezTo>
                <a:cubicBezTo>
                  <a:pt x="36" y="25"/>
                  <a:pt x="40" y="24"/>
                  <a:pt x="44" y="24"/>
                </a:cubicBezTo>
                <a:cubicBezTo>
                  <a:pt x="46" y="24"/>
                  <a:pt x="48" y="24"/>
                  <a:pt x="49" y="25"/>
                </a:cubicBezTo>
                <a:cubicBezTo>
                  <a:pt x="49" y="24"/>
                  <a:pt x="50" y="22"/>
                  <a:pt x="50" y="21"/>
                </a:cubicBezTo>
                <a:cubicBezTo>
                  <a:pt x="51" y="20"/>
                  <a:pt x="51" y="19"/>
                  <a:pt x="52" y="18"/>
                </a:cubicBezTo>
                <a:cubicBezTo>
                  <a:pt x="49" y="16"/>
                  <a:pt x="47" y="16"/>
                  <a:pt x="44" y="16"/>
                </a:cubicBezTo>
                <a:cubicBezTo>
                  <a:pt x="38" y="16"/>
                  <a:pt x="33" y="18"/>
                  <a:pt x="30" y="19"/>
                </a:cubicBezTo>
                <a:cubicBezTo>
                  <a:pt x="24" y="22"/>
                  <a:pt x="21" y="25"/>
                  <a:pt x="17" y="35"/>
                </a:cubicBezTo>
                <a:cubicBezTo>
                  <a:pt x="14" y="43"/>
                  <a:pt x="18" y="52"/>
                  <a:pt x="20" y="56"/>
                </a:cubicBezTo>
                <a:cubicBezTo>
                  <a:pt x="18" y="66"/>
                  <a:pt x="21" y="70"/>
                  <a:pt x="21" y="70"/>
                </a:cubicBezTo>
                <a:cubicBezTo>
                  <a:pt x="23" y="73"/>
                  <a:pt x="26" y="76"/>
                  <a:pt x="26" y="86"/>
                </a:cubicBezTo>
                <a:cubicBezTo>
                  <a:pt x="26" y="98"/>
                  <a:pt x="17" y="100"/>
                  <a:pt x="17" y="100"/>
                </a:cubicBezTo>
                <a:cubicBezTo>
                  <a:pt x="10" y="103"/>
                  <a:pt x="0" y="108"/>
                  <a:pt x="0" y="124"/>
                </a:cubicBezTo>
                <a:cubicBezTo>
                  <a:pt x="0" y="124"/>
                  <a:pt x="0" y="128"/>
                  <a:pt x="4" y="128"/>
                </a:cubicBezTo>
                <a:cubicBezTo>
                  <a:pt x="22" y="128"/>
                  <a:pt x="22" y="128"/>
                  <a:pt x="22" y="128"/>
                </a:cubicBezTo>
                <a:cubicBezTo>
                  <a:pt x="23" y="125"/>
                  <a:pt x="24" y="122"/>
                  <a:pt x="26" y="120"/>
                </a:cubicBezTo>
                <a:cubicBezTo>
                  <a:pt x="8" y="120"/>
                  <a:pt x="8" y="120"/>
                  <a:pt x="8" y="120"/>
                </a:cubicBezTo>
                <a:cubicBezTo>
                  <a:pt x="9" y="112"/>
                  <a:pt x="14" y="110"/>
                  <a:pt x="19" y="108"/>
                </a:cubicBezTo>
                <a:moveTo>
                  <a:pt x="159" y="100"/>
                </a:moveTo>
                <a:cubicBezTo>
                  <a:pt x="159" y="100"/>
                  <a:pt x="150" y="98"/>
                  <a:pt x="150" y="86"/>
                </a:cubicBezTo>
                <a:cubicBezTo>
                  <a:pt x="150" y="76"/>
                  <a:pt x="153" y="73"/>
                  <a:pt x="155" y="70"/>
                </a:cubicBezTo>
                <a:cubicBezTo>
                  <a:pt x="155" y="70"/>
                  <a:pt x="158" y="66"/>
                  <a:pt x="156" y="56"/>
                </a:cubicBezTo>
                <a:cubicBezTo>
                  <a:pt x="158" y="52"/>
                  <a:pt x="162" y="43"/>
                  <a:pt x="159" y="35"/>
                </a:cubicBezTo>
                <a:cubicBezTo>
                  <a:pt x="155" y="25"/>
                  <a:pt x="152" y="22"/>
                  <a:pt x="146" y="19"/>
                </a:cubicBezTo>
                <a:cubicBezTo>
                  <a:pt x="143" y="18"/>
                  <a:pt x="138" y="16"/>
                  <a:pt x="132" y="16"/>
                </a:cubicBezTo>
                <a:cubicBezTo>
                  <a:pt x="129" y="16"/>
                  <a:pt x="127" y="16"/>
                  <a:pt x="124" y="18"/>
                </a:cubicBezTo>
                <a:cubicBezTo>
                  <a:pt x="125" y="20"/>
                  <a:pt x="126" y="23"/>
                  <a:pt x="126" y="25"/>
                </a:cubicBezTo>
                <a:cubicBezTo>
                  <a:pt x="127" y="25"/>
                  <a:pt x="127" y="25"/>
                  <a:pt x="127" y="25"/>
                </a:cubicBezTo>
                <a:cubicBezTo>
                  <a:pt x="128" y="24"/>
                  <a:pt x="130" y="24"/>
                  <a:pt x="132" y="24"/>
                </a:cubicBezTo>
                <a:cubicBezTo>
                  <a:pt x="136" y="24"/>
                  <a:pt x="140" y="25"/>
                  <a:pt x="141" y="26"/>
                </a:cubicBezTo>
                <a:cubicBezTo>
                  <a:pt x="142" y="26"/>
                  <a:pt x="142" y="27"/>
                  <a:pt x="142" y="27"/>
                </a:cubicBezTo>
                <a:cubicBezTo>
                  <a:pt x="146" y="28"/>
                  <a:pt x="148" y="29"/>
                  <a:pt x="151" y="38"/>
                </a:cubicBezTo>
                <a:cubicBezTo>
                  <a:pt x="153" y="43"/>
                  <a:pt x="150" y="49"/>
                  <a:pt x="149" y="53"/>
                </a:cubicBezTo>
                <a:cubicBezTo>
                  <a:pt x="148" y="54"/>
                  <a:pt x="148" y="56"/>
                  <a:pt x="148" y="58"/>
                </a:cubicBezTo>
                <a:cubicBezTo>
                  <a:pt x="149" y="63"/>
                  <a:pt x="149" y="65"/>
                  <a:pt x="149" y="65"/>
                </a:cubicBezTo>
                <a:cubicBezTo>
                  <a:pt x="149" y="65"/>
                  <a:pt x="149" y="65"/>
                  <a:pt x="148" y="65"/>
                </a:cubicBezTo>
                <a:cubicBezTo>
                  <a:pt x="148" y="66"/>
                  <a:pt x="148" y="66"/>
                  <a:pt x="148" y="66"/>
                </a:cubicBezTo>
                <a:cubicBezTo>
                  <a:pt x="146" y="69"/>
                  <a:pt x="142" y="74"/>
                  <a:pt x="142" y="86"/>
                </a:cubicBezTo>
                <a:cubicBezTo>
                  <a:pt x="142" y="100"/>
                  <a:pt x="151" y="106"/>
                  <a:pt x="157" y="108"/>
                </a:cubicBezTo>
                <a:cubicBezTo>
                  <a:pt x="162" y="110"/>
                  <a:pt x="167" y="112"/>
                  <a:pt x="168" y="120"/>
                </a:cubicBezTo>
                <a:cubicBezTo>
                  <a:pt x="150" y="120"/>
                  <a:pt x="150" y="120"/>
                  <a:pt x="150" y="120"/>
                </a:cubicBezTo>
                <a:cubicBezTo>
                  <a:pt x="152" y="122"/>
                  <a:pt x="153" y="125"/>
                  <a:pt x="154" y="128"/>
                </a:cubicBezTo>
                <a:cubicBezTo>
                  <a:pt x="172" y="128"/>
                  <a:pt x="172" y="128"/>
                  <a:pt x="172" y="128"/>
                </a:cubicBezTo>
                <a:cubicBezTo>
                  <a:pt x="176" y="128"/>
                  <a:pt x="176" y="124"/>
                  <a:pt x="176" y="124"/>
                </a:cubicBezTo>
                <a:cubicBezTo>
                  <a:pt x="176" y="108"/>
                  <a:pt x="166" y="103"/>
                  <a:pt x="159" y="100"/>
                </a:cubicBezTo>
                <a:moveTo>
                  <a:pt x="120" y="109"/>
                </a:moveTo>
                <a:cubicBezTo>
                  <a:pt x="120" y="109"/>
                  <a:pt x="106" y="105"/>
                  <a:pt x="106" y="90"/>
                </a:cubicBezTo>
                <a:cubicBezTo>
                  <a:pt x="106" y="77"/>
                  <a:pt x="111" y="73"/>
                  <a:pt x="114" y="69"/>
                </a:cubicBezTo>
                <a:cubicBezTo>
                  <a:pt x="114" y="69"/>
                  <a:pt x="118" y="65"/>
                  <a:pt x="115" y="52"/>
                </a:cubicBezTo>
                <a:cubicBezTo>
                  <a:pt x="120" y="45"/>
                  <a:pt x="122" y="33"/>
                  <a:pt x="116" y="19"/>
                </a:cubicBezTo>
                <a:cubicBezTo>
                  <a:pt x="112" y="10"/>
                  <a:pt x="109" y="5"/>
                  <a:pt x="104" y="3"/>
                </a:cubicBezTo>
                <a:cubicBezTo>
                  <a:pt x="101" y="1"/>
                  <a:pt x="97" y="0"/>
                  <a:pt x="93" y="0"/>
                </a:cubicBezTo>
                <a:cubicBezTo>
                  <a:pt x="86" y="0"/>
                  <a:pt x="79" y="3"/>
                  <a:pt x="76" y="4"/>
                </a:cubicBezTo>
                <a:cubicBezTo>
                  <a:pt x="68" y="8"/>
                  <a:pt x="63" y="11"/>
                  <a:pt x="58" y="24"/>
                </a:cubicBezTo>
                <a:cubicBezTo>
                  <a:pt x="53" y="34"/>
                  <a:pt x="58" y="46"/>
                  <a:pt x="61" y="52"/>
                </a:cubicBezTo>
                <a:cubicBezTo>
                  <a:pt x="58" y="65"/>
                  <a:pt x="62" y="69"/>
                  <a:pt x="62" y="69"/>
                </a:cubicBezTo>
                <a:cubicBezTo>
                  <a:pt x="65" y="73"/>
                  <a:pt x="70" y="77"/>
                  <a:pt x="70" y="90"/>
                </a:cubicBezTo>
                <a:cubicBezTo>
                  <a:pt x="70" y="105"/>
                  <a:pt x="56" y="109"/>
                  <a:pt x="56" y="109"/>
                </a:cubicBezTo>
                <a:cubicBezTo>
                  <a:pt x="47" y="112"/>
                  <a:pt x="28" y="118"/>
                  <a:pt x="28" y="140"/>
                </a:cubicBezTo>
                <a:cubicBezTo>
                  <a:pt x="28" y="140"/>
                  <a:pt x="28" y="144"/>
                  <a:pt x="32" y="144"/>
                </a:cubicBezTo>
                <a:cubicBezTo>
                  <a:pt x="144" y="144"/>
                  <a:pt x="144" y="144"/>
                  <a:pt x="144" y="144"/>
                </a:cubicBezTo>
                <a:cubicBezTo>
                  <a:pt x="148" y="144"/>
                  <a:pt x="148" y="140"/>
                  <a:pt x="148" y="140"/>
                </a:cubicBezTo>
                <a:cubicBezTo>
                  <a:pt x="148" y="118"/>
                  <a:pt x="129" y="112"/>
                  <a:pt x="120" y="109"/>
                </a:cubicBezTo>
                <a:moveTo>
                  <a:pt x="36" y="136"/>
                </a:moveTo>
                <a:cubicBezTo>
                  <a:pt x="38" y="125"/>
                  <a:pt x="48" y="120"/>
                  <a:pt x="58" y="117"/>
                </a:cubicBezTo>
                <a:cubicBezTo>
                  <a:pt x="58" y="117"/>
                  <a:pt x="58" y="117"/>
                  <a:pt x="58" y="117"/>
                </a:cubicBezTo>
                <a:cubicBezTo>
                  <a:pt x="66" y="115"/>
                  <a:pt x="78" y="107"/>
                  <a:pt x="78" y="90"/>
                </a:cubicBezTo>
                <a:cubicBezTo>
                  <a:pt x="78" y="76"/>
                  <a:pt x="73" y="70"/>
                  <a:pt x="70" y="66"/>
                </a:cubicBezTo>
                <a:cubicBezTo>
                  <a:pt x="69" y="65"/>
                  <a:pt x="68" y="64"/>
                  <a:pt x="69" y="65"/>
                </a:cubicBezTo>
                <a:cubicBezTo>
                  <a:pt x="68" y="64"/>
                  <a:pt x="67" y="61"/>
                  <a:pt x="69" y="54"/>
                </a:cubicBezTo>
                <a:cubicBezTo>
                  <a:pt x="70" y="50"/>
                  <a:pt x="68" y="48"/>
                  <a:pt x="68" y="48"/>
                </a:cubicBezTo>
                <a:cubicBezTo>
                  <a:pt x="66" y="43"/>
                  <a:pt x="62" y="34"/>
                  <a:pt x="65" y="27"/>
                </a:cubicBezTo>
                <a:cubicBezTo>
                  <a:pt x="69" y="17"/>
                  <a:pt x="73" y="15"/>
                  <a:pt x="79" y="12"/>
                </a:cubicBezTo>
                <a:cubicBezTo>
                  <a:pt x="80" y="11"/>
                  <a:pt x="80" y="11"/>
                  <a:pt x="80" y="11"/>
                </a:cubicBezTo>
                <a:cubicBezTo>
                  <a:pt x="82" y="10"/>
                  <a:pt x="87" y="8"/>
                  <a:pt x="93" y="8"/>
                </a:cubicBezTo>
                <a:cubicBezTo>
                  <a:pt x="96" y="8"/>
                  <a:pt x="98" y="9"/>
                  <a:pt x="100" y="10"/>
                </a:cubicBezTo>
                <a:cubicBezTo>
                  <a:pt x="103" y="11"/>
                  <a:pt x="105" y="14"/>
                  <a:pt x="108" y="22"/>
                </a:cubicBezTo>
                <a:cubicBezTo>
                  <a:pt x="115" y="36"/>
                  <a:pt x="111" y="45"/>
                  <a:pt x="109" y="47"/>
                </a:cubicBezTo>
                <a:cubicBezTo>
                  <a:pt x="107" y="49"/>
                  <a:pt x="107" y="52"/>
                  <a:pt x="107" y="54"/>
                </a:cubicBezTo>
                <a:cubicBezTo>
                  <a:pt x="109" y="61"/>
                  <a:pt x="108" y="64"/>
                  <a:pt x="108" y="64"/>
                </a:cubicBezTo>
                <a:cubicBezTo>
                  <a:pt x="108" y="64"/>
                  <a:pt x="107" y="65"/>
                  <a:pt x="106" y="66"/>
                </a:cubicBezTo>
                <a:cubicBezTo>
                  <a:pt x="103" y="70"/>
                  <a:pt x="98" y="76"/>
                  <a:pt x="98" y="90"/>
                </a:cubicBezTo>
                <a:cubicBezTo>
                  <a:pt x="98" y="107"/>
                  <a:pt x="110" y="115"/>
                  <a:pt x="118" y="117"/>
                </a:cubicBezTo>
                <a:cubicBezTo>
                  <a:pt x="118" y="117"/>
                  <a:pt x="118" y="117"/>
                  <a:pt x="118" y="117"/>
                </a:cubicBezTo>
                <a:cubicBezTo>
                  <a:pt x="128" y="120"/>
                  <a:pt x="138" y="125"/>
                  <a:pt x="140" y="136"/>
                </a:cubicBezTo>
                <a:lnTo>
                  <a:pt x="36" y="136"/>
                </a:lnTo>
                <a:close/>
              </a:path>
            </a:pathLst>
          </a:custGeom>
          <a:solidFill>
            <a:srgbClr val="272829"/>
          </a:solidFill>
          <a:ln cap="flat" cmpd="sng" w="952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89898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6"/>
          <p:cNvSpPr txBox="1"/>
          <p:nvPr>
            <p:ph idx="1" type="body"/>
          </p:nvPr>
        </p:nvSpPr>
        <p:spPr>
          <a:xfrm>
            <a:off x="268211" y="1242232"/>
            <a:ext cx="11725521" cy="5234927"/>
          </a:xfrm>
          <a:prstGeom prst="rect">
            <a:avLst/>
          </a:prstGeom>
          <a:noFill/>
          <a:ln>
            <a:noFill/>
          </a:ln>
        </p:spPr>
        <p:txBody>
          <a:bodyPr anchorCtr="0" anchor="t" bIns="45700" lIns="91425" spcFirstLastPara="1" rIns="91425" wrap="square" tIns="45700">
            <a:normAutofit fontScale="92500"/>
          </a:bodyPr>
          <a:lstStyle/>
          <a:p>
            <a:pPr indent="-371475" lvl="0" marL="371475" rtl="0" algn="l">
              <a:lnSpc>
                <a:spcPct val="90000"/>
              </a:lnSpc>
              <a:spcBef>
                <a:spcPts val="0"/>
              </a:spcBef>
              <a:spcAft>
                <a:spcPts val="0"/>
              </a:spcAft>
              <a:buSzPct val="100000"/>
              <a:buFont typeface="Calibri"/>
              <a:buAutoNum type="arabicPeriod"/>
            </a:pPr>
            <a:r>
              <a:rPr lang="en-GB" sz="2600"/>
              <a:t>To provide an Occupational Health &amp; Safety (OHS) in the context of Covid-19 pandemic.</a:t>
            </a:r>
            <a:endParaRPr/>
          </a:p>
          <a:p>
            <a:pPr indent="-371475" lvl="0" marL="371475" rtl="0" algn="l">
              <a:lnSpc>
                <a:spcPct val="90000"/>
              </a:lnSpc>
              <a:spcBef>
                <a:spcPts val="1000"/>
              </a:spcBef>
              <a:spcAft>
                <a:spcPts val="0"/>
              </a:spcAft>
              <a:buSzPct val="100000"/>
              <a:buFont typeface="Calibri"/>
              <a:buAutoNum type="arabicPeriod"/>
            </a:pPr>
            <a:r>
              <a:rPr lang="en-GB" sz="2600"/>
              <a:t>To understand the need to introduce, maintain and monitor prevention &amp; precautionary measures in the workplace.</a:t>
            </a:r>
            <a:endParaRPr/>
          </a:p>
          <a:p>
            <a:pPr indent="-371475" lvl="0" marL="371475" rtl="0" algn="l">
              <a:lnSpc>
                <a:spcPct val="90000"/>
              </a:lnSpc>
              <a:spcBef>
                <a:spcPts val="1000"/>
              </a:spcBef>
              <a:spcAft>
                <a:spcPts val="0"/>
              </a:spcAft>
              <a:buSzPct val="100000"/>
              <a:buFont typeface="Calibri"/>
              <a:buAutoNum type="arabicPeriod"/>
            </a:pPr>
            <a:r>
              <a:rPr lang="en-GB" sz="2600"/>
              <a:t>To identify and adopt ‘best practice’ approaches to tackling hazards &amp; risks found in the workplace and improve conditions for workers.</a:t>
            </a:r>
            <a:endParaRPr sz="2600"/>
          </a:p>
          <a:p>
            <a:pPr indent="-371475" lvl="0" marL="371475" rtl="0" algn="l">
              <a:lnSpc>
                <a:spcPct val="90000"/>
              </a:lnSpc>
              <a:spcBef>
                <a:spcPts val="1000"/>
              </a:spcBef>
              <a:spcAft>
                <a:spcPts val="0"/>
              </a:spcAft>
              <a:buSzPct val="100000"/>
              <a:buFont typeface="Calibri"/>
              <a:buAutoNum type="arabicPeriod"/>
            </a:pPr>
            <a:r>
              <a:rPr lang="en-GB" sz="2600"/>
              <a:t>To provide an overview of the methods and tools available to manage OHS.</a:t>
            </a:r>
            <a:endParaRPr/>
          </a:p>
          <a:p>
            <a:pPr indent="-371475" lvl="0" marL="371475" rtl="0" algn="l">
              <a:lnSpc>
                <a:spcPct val="90000"/>
              </a:lnSpc>
              <a:spcBef>
                <a:spcPts val="1000"/>
              </a:spcBef>
              <a:spcAft>
                <a:spcPts val="0"/>
              </a:spcAft>
              <a:buSzPct val="100000"/>
              <a:buFont typeface="Calibri"/>
              <a:buAutoNum type="arabicPeriod"/>
            </a:pPr>
            <a:r>
              <a:rPr lang="en-GB" sz="2600"/>
              <a:t>To explore the roles and responsibilities of Managers &amp; Supervisors in the context of OHS.  </a:t>
            </a:r>
            <a:endParaRPr/>
          </a:p>
          <a:p>
            <a:pPr indent="-371475" lvl="0" marL="371475" rtl="0" algn="l">
              <a:lnSpc>
                <a:spcPct val="90000"/>
              </a:lnSpc>
              <a:spcBef>
                <a:spcPts val="1000"/>
              </a:spcBef>
              <a:spcAft>
                <a:spcPts val="0"/>
              </a:spcAft>
              <a:buSzPct val="100000"/>
              <a:buFont typeface="Calibri"/>
              <a:buAutoNum type="arabicPeriod"/>
            </a:pPr>
            <a:r>
              <a:rPr lang="en-GB" sz="2600"/>
              <a:t>To explore in more detail:</a:t>
            </a:r>
            <a:br>
              <a:rPr lang="en-GB" sz="2600"/>
            </a:br>
            <a:r>
              <a:rPr lang="en-GB" sz="2600">
                <a:solidFill>
                  <a:schemeClr val="accent2"/>
                </a:solidFill>
              </a:rPr>
              <a:t>-</a:t>
            </a:r>
            <a:r>
              <a:rPr lang="en-GB" sz="2600"/>
              <a:t> Measures to help make workplaces Covid-19 secure</a:t>
            </a:r>
            <a:br>
              <a:rPr lang="en-GB" sz="2600"/>
            </a:br>
            <a:r>
              <a:rPr lang="en-GB" sz="2600">
                <a:solidFill>
                  <a:schemeClr val="accent2"/>
                </a:solidFill>
              </a:rPr>
              <a:t>-</a:t>
            </a:r>
            <a:r>
              <a:rPr lang="en-GB" sz="2600"/>
              <a:t> Risk assessment &amp; control measures</a:t>
            </a:r>
            <a:br>
              <a:rPr lang="en-GB" sz="2600"/>
            </a:br>
            <a:r>
              <a:rPr lang="en-GB" sz="2600">
                <a:solidFill>
                  <a:schemeClr val="accent2"/>
                </a:solidFill>
              </a:rPr>
              <a:t>-</a:t>
            </a:r>
            <a:r>
              <a:rPr lang="en-GB" sz="2600"/>
              <a:t> Safe systems of work</a:t>
            </a:r>
            <a:br>
              <a:rPr lang="en-GB" sz="2600"/>
            </a:br>
            <a:r>
              <a:rPr lang="en-GB" sz="2600">
                <a:solidFill>
                  <a:schemeClr val="accent2"/>
                </a:solidFill>
              </a:rPr>
              <a:t>-</a:t>
            </a:r>
            <a:r>
              <a:rPr lang="en-GB" sz="2600"/>
              <a:t> Policies, procedures &amp; practice</a:t>
            </a:r>
            <a:endParaRPr/>
          </a:p>
          <a:p>
            <a:pPr indent="-371475" lvl="0" marL="371475" rtl="0" algn="l">
              <a:lnSpc>
                <a:spcPct val="90000"/>
              </a:lnSpc>
              <a:spcBef>
                <a:spcPts val="1000"/>
              </a:spcBef>
              <a:spcAft>
                <a:spcPts val="0"/>
              </a:spcAft>
              <a:buSzPct val="100000"/>
              <a:buFont typeface="Calibri"/>
              <a:buAutoNum type="arabicPeriod"/>
            </a:pPr>
            <a:r>
              <a:rPr lang="en-GB" sz="2600"/>
              <a:t>To consider implications for</a:t>
            </a:r>
            <a:r>
              <a:rPr b="1" lang="en-GB" sz="2600"/>
              <a:t> you and your workplace</a:t>
            </a:r>
            <a:r>
              <a:rPr lang="en-GB" sz="2600"/>
              <a:t>.</a:t>
            </a:r>
            <a:r>
              <a:rPr b="1" lang="en-GB" sz="2600"/>
              <a:t> </a:t>
            </a:r>
            <a:endParaRPr/>
          </a:p>
          <a:p>
            <a:pPr indent="-121285" lvl="0" marL="285750" rtl="0" algn="l">
              <a:lnSpc>
                <a:spcPct val="90000"/>
              </a:lnSpc>
              <a:spcBef>
                <a:spcPts val="1000"/>
              </a:spcBef>
              <a:spcAft>
                <a:spcPts val="0"/>
              </a:spcAft>
              <a:buClr>
                <a:srgbClr val="F7931E"/>
              </a:buClr>
              <a:buSzPct val="100000"/>
              <a:buNone/>
            </a:pPr>
            <a:r>
              <a:t/>
            </a:r>
            <a:endParaRPr/>
          </a:p>
        </p:txBody>
      </p:sp>
      <p:sp>
        <p:nvSpPr>
          <p:cNvPr id="292" name="Google Shape;292;p6"/>
          <p:cNvSpPr txBox="1"/>
          <p:nvPr/>
        </p:nvSpPr>
        <p:spPr>
          <a:xfrm>
            <a:off x="268211" y="380840"/>
            <a:ext cx="7358063" cy="644531"/>
          </a:xfrm>
          <a:prstGeom prst="rect">
            <a:avLst/>
          </a:prstGeom>
          <a:solidFill>
            <a:srgbClr val="C00000"/>
          </a:solidFill>
          <a:ln>
            <a:noFill/>
          </a:ln>
        </p:spPr>
        <p:txBody>
          <a:bodyPr anchorCtr="0" anchor="t" bIns="71425" lIns="71425" spcFirstLastPara="1" rIns="71425" wrap="square" tIns="71425">
            <a:normAutofit/>
          </a:bodyPr>
          <a:lstStyle/>
          <a:p>
            <a:pPr indent="0" lvl="0" marL="0" marR="0" rtl="0" algn="l">
              <a:lnSpc>
                <a:spcPct val="100000"/>
              </a:lnSpc>
              <a:spcBef>
                <a:spcPts val="0"/>
              </a:spcBef>
              <a:spcAft>
                <a:spcPts val="0"/>
              </a:spcAft>
              <a:buClr>
                <a:srgbClr val="FFFFFF"/>
              </a:buClr>
              <a:buSzPts val="3250"/>
              <a:buFont typeface="Calibri"/>
              <a:buNone/>
            </a:pPr>
            <a:r>
              <a:rPr b="0" i="0" lang="en-GB" sz="3250" u="none" cap="none" strike="noStrike">
                <a:solidFill>
                  <a:srgbClr val="FFFFFF"/>
                </a:solidFill>
                <a:latin typeface="Calibri"/>
                <a:ea typeface="Calibri"/>
                <a:cs typeface="Calibri"/>
                <a:sym typeface="Calibri"/>
              </a:rPr>
              <a:t>AIMS FOR THE DAY</a:t>
            </a:r>
            <a:endParaRPr b="0" i="0" sz="3250" u="none" cap="none" strike="noStrike">
              <a:solidFill>
                <a:srgbClr val="FFFFFF"/>
              </a:solidFill>
              <a:latin typeface="Calibri"/>
              <a:ea typeface="Calibri"/>
              <a:cs typeface="Calibri"/>
              <a:sym typeface="Calibri"/>
            </a:endParaRPr>
          </a:p>
        </p:txBody>
      </p:sp>
      <p:pic>
        <p:nvPicPr>
          <p:cNvPr id="293" name="Google Shape;293;p6"/>
          <p:cNvPicPr preferRelativeResize="0"/>
          <p:nvPr/>
        </p:nvPicPr>
        <p:blipFill rotWithShape="1">
          <a:blip r:embed="rId3">
            <a:alphaModFix/>
          </a:blip>
          <a:srcRect b="0" l="0" r="0" t="0"/>
          <a:stretch/>
        </p:blipFill>
        <p:spPr>
          <a:xfrm>
            <a:off x="8845224" y="4734084"/>
            <a:ext cx="2619375" cy="1743075"/>
          </a:xfrm>
          <a:prstGeom prst="rect">
            <a:avLst/>
          </a:prstGeom>
          <a:noFill/>
          <a:ln>
            <a:noFill/>
          </a:ln>
        </p:spPr>
      </p:pic>
      <p:pic>
        <p:nvPicPr>
          <p:cNvPr descr="Classroom" id="294" name="Google Shape;294;p6"/>
          <p:cNvPicPr preferRelativeResize="0"/>
          <p:nvPr/>
        </p:nvPicPr>
        <p:blipFill rotWithShape="1">
          <a:blip r:embed="rId4">
            <a:alphaModFix/>
          </a:blip>
          <a:srcRect b="0" l="0" r="0" t="0"/>
          <a:stretch/>
        </p:blipFill>
        <p:spPr>
          <a:xfrm>
            <a:off x="11571407" y="6233706"/>
            <a:ext cx="486906" cy="4869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7"/>
          <p:cNvSpPr txBox="1"/>
          <p:nvPr>
            <p:ph type="title"/>
          </p:nvPr>
        </p:nvSpPr>
        <p:spPr>
          <a:xfrm>
            <a:off x="349928" y="187571"/>
            <a:ext cx="10515600" cy="584786"/>
          </a:xfrm>
          <a:prstGeom prst="rect">
            <a:avLst/>
          </a:prstGeom>
          <a:solidFill>
            <a:srgbClr val="FFC000"/>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GB" sz="2800">
                <a:latin typeface="Calibri"/>
                <a:ea typeface="Calibri"/>
                <a:cs typeface="Calibri"/>
                <a:sym typeface="Calibri"/>
              </a:rPr>
              <a:t>Activity 2: What is Occupational Health &amp; safety? (Discussion)</a:t>
            </a:r>
            <a:endParaRPr/>
          </a:p>
        </p:txBody>
      </p:sp>
      <p:sp>
        <p:nvSpPr>
          <p:cNvPr id="301" name="Google Shape;301;p7"/>
          <p:cNvSpPr txBox="1"/>
          <p:nvPr>
            <p:ph idx="1" type="body"/>
          </p:nvPr>
        </p:nvSpPr>
        <p:spPr>
          <a:xfrm>
            <a:off x="349927" y="837923"/>
            <a:ext cx="11555933" cy="5758819"/>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GB"/>
              <a:t>What is health &amp; Safety?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What do you understand by the term ‘accident’?</a:t>
            </a:r>
            <a:endParaRPr/>
          </a:p>
          <a:p>
            <a:pPr indent="0" lvl="0" marL="0" rtl="0" algn="l">
              <a:lnSpc>
                <a:spcPct val="90000"/>
              </a:lnSpc>
              <a:spcBef>
                <a:spcPts val="1000"/>
              </a:spcBef>
              <a:spcAft>
                <a:spcPts val="0"/>
              </a:spcAft>
              <a:buSzPts val="2800"/>
              <a:buNone/>
            </a:pPr>
            <a:r>
              <a:rPr i="1" lang="en-GB">
                <a:solidFill>
                  <a:schemeClr val="accent1"/>
                </a:solidFill>
              </a:rPr>
              <a:t>…an unfortunate incident that happens unexpectedly and unintentionally, typically resulting in damage or injury.</a:t>
            </a:r>
            <a:endParaRPr/>
          </a:p>
          <a:p>
            <a:pPr indent="0" lvl="0" marL="0" rtl="0" algn="l">
              <a:lnSpc>
                <a:spcPct val="90000"/>
              </a:lnSpc>
              <a:spcBef>
                <a:spcPts val="1000"/>
              </a:spcBef>
              <a:spcAft>
                <a:spcPts val="0"/>
              </a:spcAft>
              <a:buSzPts val="2800"/>
              <a:buNone/>
            </a:pPr>
            <a:r>
              <a:rPr i="1" lang="en-GB">
                <a:solidFill>
                  <a:srgbClr val="C00000"/>
                </a:solidFill>
              </a:rPr>
              <a:t>…an event that happens by chance or that is without apparent or deliberate cause.</a:t>
            </a:r>
            <a:endParaRPr/>
          </a:p>
          <a:p>
            <a:pPr indent="-514350" lvl="0" marL="514350" rtl="0" algn="l">
              <a:lnSpc>
                <a:spcPct val="90000"/>
              </a:lnSpc>
              <a:spcBef>
                <a:spcPts val="1000"/>
              </a:spcBef>
              <a:spcAft>
                <a:spcPts val="0"/>
              </a:spcAft>
              <a:buClr>
                <a:schemeClr val="dk1"/>
              </a:buClr>
              <a:buSzPts val="2800"/>
              <a:buFont typeface="Calibri"/>
              <a:buAutoNum type="arabicPeriod" startAt="3"/>
            </a:pPr>
            <a:r>
              <a:rPr lang="en-GB"/>
              <a:t>The social/cultural environment in the workplace allows for </a:t>
            </a:r>
            <a:r>
              <a:rPr b="1" lang="en-GB">
                <a:solidFill>
                  <a:srgbClr val="FF0000"/>
                </a:solidFill>
              </a:rPr>
              <a:t>faults</a:t>
            </a:r>
            <a:r>
              <a:rPr lang="en-GB"/>
              <a:t> (e.g. failing to clear away obstructions) to be tolerated.</a:t>
            </a:r>
            <a:br>
              <a:rPr lang="en-GB"/>
            </a:br>
            <a:r>
              <a:rPr lang="en-GB"/>
              <a:t>- faults lead to </a:t>
            </a:r>
            <a:r>
              <a:rPr b="1" lang="en-GB">
                <a:solidFill>
                  <a:srgbClr val="FF0000"/>
                </a:solidFill>
              </a:rPr>
              <a:t>hazards</a:t>
            </a:r>
            <a:br>
              <a:rPr b="1" lang="en-GB">
                <a:solidFill>
                  <a:srgbClr val="FF0000"/>
                </a:solidFill>
              </a:rPr>
            </a:br>
            <a:r>
              <a:rPr b="1" lang="en-GB"/>
              <a:t>- </a:t>
            </a:r>
            <a:r>
              <a:rPr lang="en-GB"/>
              <a:t>hazards to </a:t>
            </a:r>
            <a:r>
              <a:rPr b="1" lang="en-GB">
                <a:solidFill>
                  <a:srgbClr val="FF0000"/>
                </a:solidFill>
              </a:rPr>
              <a:t>risks &amp; accidents</a:t>
            </a:r>
            <a:br>
              <a:rPr b="1" lang="en-GB">
                <a:solidFill>
                  <a:srgbClr val="FF0000"/>
                </a:solidFill>
              </a:rPr>
            </a:br>
            <a:r>
              <a:rPr b="1" lang="en-GB"/>
              <a:t>- </a:t>
            </a:r>
            <a:r>
              <a:rPr lang="en-GB"/>
              <a:t>the results of accidents = unintended injury or loss. </a:t>
            </a:r>
            <a:endParaRPr/>
          </a:p>
          <a:p>
            <a:pPr indent="-514350" lvl="0" marL="514350" rtl="0" algn="l">
              <a:lnSpc>
                <a:spcPct val="90000"/>
              </a:lnSpc>
              <a:spcBef>
                <a:spcPts val="1000"/>
              </a:spcBef>
              <a:spcAft>
                <a:spcPts val="0"/>
              </a:spcAft>
              <a:buClr>
                <a:schemeClr val="dk1"/>
              </a:buClr>
              <a:buSzPts val="2800"/>
              <a:buFont typeface="Calibri"/>
              <a:buAutoNum type="arabicPeriod" startAt="3"/>
            </a:pPr>
            <a:r>
              <a:rPr lang="en-GB"/>
              <a:t>So, why should we be training Managers and Supervisors? </a:t>
            </a:r>
            <a:endParaRPr/>
          </a:p>
          <a:p>
            <a:pPr indent="0" lvl="0" marL="0" rtl="0" algn="l">
              <a:lnSpc>
                <a:spcPct val="90000"/>
              </a:lnSpc>
              <a:spcBef>
                <a:spcPts val="1000"/>
              </a:spcBef>
              <a:spcAft>
                <a:spcPts val="0"/>
              </a:spcAft>
              <a:buSzPts val="2800"/>
              <a:buNone/>
            </a:pPr>
            <a:r>
              <a:t/>
            </a:r>
            <a:endParaRPr>
              <a:solidFill>
                <a:srgbClr val="C00000"/>
              </a:solidFill>
            </a:endParaRPr>
          </a:p>
          <a:p>
            <a:pPr indent="0" lvl="0" marL="0" rtl="0" algn="l">
              <a:lnSpc>
                <a:spcPct val="90000"/>
              </a:lnSpc>
              <a:spcBef>
                <a:spcPts val="1000"/>
              </a:spcBef>
              <a:spcAft>
                <a:spcPts val="0"/>
              </a:spcAft>
              <a:buSzPts val="2800"/>
              <a:buNone/>
            </a:pPr>
            <a:r>
              <a:t/>
            </a:r>
            <a:endParaRPr/>
          </a:p>
          <a:p>
            <a:pPr indent="-336550" lvl="0" marL="514350" rtl="0" algn="l">
              <a:lnSpc>
                <a:spcPct val="90000"/>
              </a:lnSpc>
              <a:spcBef>
                <a:spcPts val="1000"/>
              </a:spcBef>
              <a:spcAft>
                <a:spcPts val="0"/>
              </a:spcAft>
              <a:buSzPts val="2800"/>
              <a:buFont typeface="Calibri"/>
              <a:buNone/>
            </a:pPr>
            <a:r>
              <a:t/>
            </a:r>
            <a:endParaRPr/>
          </a:p>
        </p:txBody>
      </p:sp>
      <p:pic>
        <p:nvPicPr>
          <p:cNvPr descr="Graphical user interface, text, application, email&#10;&#10;Description automatically generated" id="302" name="Google Shape;302;p7"/>
          <p:cNvPicPr preferRelativeResize="0"/>
          <p:nvPr/>
        </p:nvPicPr>
        <p:blipFill rotWithShape="1">
          <a:blip r:embed="rId3">
            <a:alphaModFix/>
          </a:blip>
          <a:srcRect b="7756" l="72475" r="2870" t="84761"/>
          <a:stretch/>
        </p:blipFill>
        <p:spPr>
          <a:xfrm>
            <a:off x="9050694" y="6149124"/>
            <a:ext cx="3005983" cy="5131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8"/>
          <p:cNvSpPr txBox="1"/>
          <p:nvPr>
            <p:ph type="title"/>
          </p:nvPr>
        </p:nvSpPr>
        <p:spPr>
          <a:xfrm>
            <a:off x="367683" y="178695"/>
            <a:ext cx="11341964" cy="513764"/>
          </a:xfrm>
          <a:prstGeom prst="rect">
            <a:avLst/>
          </a:prstGeom>
          <a:solidFill>
            <a:schemeClr val="accen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Calibri"/>
              <a:buNone/>
            </a:pPr>
            <a:r>
              <a:rPr b="1" lang="en-GB" sz="2800">
                <a:solidFill>
                  <a:schemeClr val="lt1"/>
                </a:solidFill>
              </a:rPr>
              <a:t>Why your role and training are important in terms of OHS &amp; Covid-19</a:t>
            </a:r>
            <a:endParaRPr/>
          </a:p>
        </p:txBody>
      </p:sp>
      <p:sp>
        <p:nvSpPr>
          <p:cNvPr id="309" name="Google Shape;309;p8"/>
          <p:cNvSpPr txBox="1"/>
          <p:nvPr>
            <p:ph idx="1" type="body"/>
          </p:nvPr>
        </p:nvSpPr>
        <p:spPr>
          <a:xfrm>
            <a:off x="367683" y="774922"/>
            <a:ext cx="11341964" cy="836087"/>
          </a:xfrm>
          <a:prstGeom prst="rect">
            <a:avLst/>
          </a:prstGeom>
          <a:solidFill>
            <a:srgbClr val="FFF2CC"/>
          </a:solidFill>
          <a:ln cap="flat" cmpd="sng" w="12700">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GB" sz="2400"/>
              <a:t>Managers &amp; Supervisors need to create a social environment and culture that encourages personal and collective responsibility and actively reduces hazards and prevent accidents. </a:t>
            </a:r>
            <a:endParaRPr/>
          </a:p>
          <a:p>
            <a:pPr indent="0" lvl="0" marL="0" rtl="0" algn="ctr">
              <a:lnSpc>
                <a:spcPct val="90000"/>
              </a:lnSpc>
              <a:spcBef>
                <a:spcPts val="1000"/>
              </a:spcBef>
              <a:spcAft>
                <a:spcPts val="0"/>
              </a:spcAft>
              <a:buClr>
                <a:schemeClr val="dk1"/>
              </a:buClr>
              <a:buSzPts val="2800"/>
              <a:buNone/>
            </a:pPr>
            <a:r>
              <a:rPr lang="en-GB"/>
              <a:t> </a:t>
            </a:r>
            <a:endParaRPr/>
          </a:p>
        </p:txBody>
      </p:sp>
      <p:sp>
        <p:nvSpPr>
          <p:cNvPr id="310" name="Google Shape;310;p8"/>
          <p:cNvSpPr txBox="1"/>
          <p:nvPr/>
        </p:nvSpPr>
        <p:spPr>
          <a:xfrm>
            <a:off x="367683" y="1702350"/>
            <a:ext cx="11341964" cy="1200329"/>
          </a:xfrm>
          <a:prstGeom prst="rect">
            <a:avLst/>
          </a:prstGeom>
          <a:solidFill>
            <a:srgbClr val="E1EFD8"/>
          </a:solidFill>
          <a:ln cap="flat" cmpd="sng" w="9525">
            <a:solidFill>
              <a:schemeClr val="accent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Organisations with a positive health and safety culture are characterised by communications founded on mutual trust, by shared perceptions of the importance of health and safety and by confidence in the effectiveness of preventative measures.</a:t>
            </a:r>
            <a:endParaRPr/>
          </a:p>
        </p:txBody>
      </p:sp>
      <p:sp>
        <p:nvSpPr>
          <p:cNvPr id="311" name="Google Shape;311;p8"/>
          <p:cNvSpPr txBox="1"/>
          <p:nvPr/>
        </p:nvSpPr>
        <p:spPr>
          <a:xfrm>
            <a:off x="367683" y="2985142"/>
            <a:ext cx="11341964" cy="3785652"/>
          </a:xfrm>
          <a:prstGeom prst="rect">
            <a:avLst/>
          </a:prstGeom>
          <a:solidFill>
            <a:srgbClr val="DDEAF6"/>
          </a:solid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OHS training can:</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Improve your knowledge, skills and competence.</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Have a effect on safety awareness &amp; risk perception.</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improve OHS culture and communications.</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reduce the rate of incidents, accidents, injuries &amp; loss.</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reduce the potential spread of Covid-19  in the workplace.</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improve worker trust, confidence &amp; security.</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the company meet its legal obligations.</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Have a positive effect on productivity &amp; quality</a:t>
            </a:r>
            <a:endParaRPr/>
          </a:p>
          <a:p>
            <a:pPr indent="-285750" lvl="0" marL="285750" marR="0" rtl="0" algn="l">
              <a:spcBef>
                <a:spcPts val="0"/>
              </a:spcBef>
              <a:spcAft>
                <a:spcPts val="0"/>
              </a:spcAft>
              <a:buClr>
                <a:schemeClr val="dk1"/>
              </a:buClr>
              <a:buSzPts val="2400"/>
              <a:buFont typeface="Noto Sans Symbols"/>
              <a:buChar char="✔"/>
            </a:pPr>
            <a:r>
              <a:rPr lang="en-GB" sz="2400">
                <a:solidFill>
                  <a:schemeClr val="dk1"/>
                </a:solidFill>
                <a:latin typeface="Calibri"/>
                <a:ea typeface="Calibri"/>
                <a:cs typeface="Calibri"/>
                <a:sym typeface="Calibri"/>
              </a:rPr>
              <a:t>Help ensure that workers return home safe &amp; healthy to their families.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9"/>
          <p:cNvSpPr txBox="1"/>
          <p:nvPr>
            <p:ph type="title"/>
          </p:nvPr>
        </p:nvSpPr>
        <p:spPr>
          <a:xfrm>
            <a:off x="494345" y="200900"/>
            <a:ext cx="10614734" cy="558682"/>
          </a:xfrm>
          <a:prstGeom prst="rect">
            <a:avLst/>
          </a:prstGeom>
          <a:solidFill>
            <a:schemeClr val="accent4"/>
          </a:solidFill>
          <a:ln cap="flat" cmpd="sng" w="9525">
            <a:solidFill>
              <a:srgbClr val="C00000"/>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Oswald"/>
              <a:buNone/>
            </a:pPr>
            <a:br>
              <a:rPr b="0" i="0" lang="en-GB" cap="none">
                <a:latin typeface="Oswald"/>
                <a:ea typeface="Oswald"/>
                <a:cs typeface="Oswald"/>
                <a:sym typeface="Oswald"/>
              </a:rPr>
            </a:br>
            <a:r>
              <a:rPr b="1" i="0" lang="en-GB" sz="3100" cap="none">
                <a:latin typeface="Oswald"/>
                <a:ea typeface="Oswald"/>
                <a:cs typeface="Oswald"/>
                <a:sym typeface="Oswald"/>
              </a:rPr>
              <a:t>ACTIVITY 3: QUICK QUIZ  - KNOWLEDGE CHECK</a:t>
            </a:r>
            <a:br>
              <a:rPr b="0" i="0" lang="en-GB" cap="none">
                <a:latin typeface="Oswald"/>
                <a:ea typeface="Oswald"/>
                <a:cs typeface="Oswald"/>
                <a:sym typeface="Oswald"/>
              </a:rPr>
            </a:br>
            <a:endParaRPr/>
          </a:p>
        </p:txBody>
      </p:sp>
      <p:sp>
        <p:nvSpPr>
          <p:cNvPr id="318" name="Google Shape;318;p9"/>
          <p:cNvSpPr txBox="1"/>
          <p:nvPr/>
        </p:nvSpPr>
        <p:spPr>
          <a:xfrm>
            <a:off x="565365" y="909585"/>
            <a:ext cx="1054371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a:solidFill>
                  <a:schemeClr val="dk1"/>
                </a:solidFill>
                <a:latin typeface="Inter"/>
                <a:ea typeface="Inter"/>
                <a:cs typeface="Inter"/>
                <a:sym typeface="Inter"/>
              </a:rPr>
              <a:t>Before we </a:t>
            </a:r>
            <a:r>
              <a:rPr lang="en-GB" sz="1800">
                <a:solidFill>
                  <a:schemeClr val="dk1"/>
                </a:solidFill>
                <a:latin typeface="Inter"/>
                <a:ea typeface="Inter"/>
                <a:cs typeface="Inter"/>
                <a:sym typeface="Inter"/>
              </a:rPr>
              <a:t>go any further</a:t>
            </a:r>
            <a:r>
              <a:rPr b="0" i="0" lang="en-GB" sz="1800">
                <a:solidFill>
                  <a:schemeClr val="dk1"/>
                </a:solidFill>
                <a:latin typeface="Inter"/>
                <a:ea typeface="Inter"/>
                <a:cs typeface="Inter"/>
                <a:sym typeface="Inter"/>
              </a:rPr>
              <a:t>, let’s quickly check your knowledge about some OHS topics at your work place. </a:t>
            </a:r>
            <a:br>
              <a:rPr b="0" i="0" lang="en-GB" sz="1800">
                <a:solidFill>
                  <a:schemeClr val="dk1"/>
                </a:solidFill>
                <a:latin typeface="Inter"/>
                <a:ea typeface="Inter"/>
                <a:cs typeface="Inter"/>
                <a:sym typeface="Inter"/>
              </a:rPr>
            </a:br>
            <a:r>
              <a:rPr b="0" i="0" lang="en-GB" sz="1800">
                <a:solidFill>
                  <a:schemeClr val="dk1"/>
                </a:solidFill>
                <a:latin typeface="Inter"/>
                <a:ea typeface="Inter"/>
                <a:cs typeface="Inter"/>
                <a:sym typeface="Inter"/>
              </a:rPr>
              <a:t>Make a note of your answers to the following questions.</a:t>
            </a:r>
            <a:endParaRPr b="0" i="1" sz="1800">
              <a:solidFill>
                <a:schemeClr val="dk1"/>
              </a:solidFill>
              <a:latin typeface="Inter"/>
              <a:ea typeface="Inter"/>
              <a:cs typeface="Inter"/>
              <a:sym typeface="Inter"/>
            </a:endParaRPr>
          </a:p>
        </p:txBody>
      </p:sp>
      <p:sp>
        <p:nvSpPr>
          <p:cNvPr id="319" name="Google Shape;319;p9"/>
          <p:cNvSpPr/>
          <p:nvPr/>
        </p:nvSpPr>
        <p:spPr>
          <a:xfrm>
            <a:off x="1200531" y="2428628"/>
            <a:ext cx="128264" cy="276999"/>
          </a:xfrm>
          <a:prstGeom prst="rect">
            <a:avLst/>
          </a:prstGeom>
          <a:solidFill>
            <a:srgbClr val="FFFFFF"/>
          </a:solidFill>
          <a:ln>
            <a:noFill/>
          </a:ln>
        </p:spPr>
        <p:txBody>
          <a:bodyPr anchorCtr="0" anchor="ctr" bIns="0" lIns="126950" spcFirstLastPara="1" rIns="0" wrap="square" tIns="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0" name="Google Shape;320;p9"/>
          <p:cNvSpPr txBox="1"/>
          <p:nvPr/>
        </p:nvSpPr>
        <p:spPr>
          <a:xfrm>
            <a:off x="639545" y="1580743"/>
            <a:ext cx="10614734" cy="4247317"/>
          </a:xfrm>
          <a:prstGeom prst="rect">
            <a:avLst/>
          </a:prstGeom>
          <a:noFill/>
          <a:ln cap="flat" cmpd="sng" w="1905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Name two First-Aiders in your section/department</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To whom should you report health &amp; safety problems </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Which law covers OHS at  the workplace </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When did the factory last check its fire evacuation procedures   </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How many workers representatives are there on the Safety Committee</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Where would you find a written statement of the company’s commitment to health &amp; safety</a:t>
            </a: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rgbClr val="C00000"/>
              </a:buClr>
              <a:buSzPts val="1800"/>
              <a:buFont typeface="Calibri"/>
              <a:buAutoNum type="arabicParenR"/>
            </a:pPr>
            <a:r>
              <a:rPr lang="en-GB" sz="1800">
                <a:solidFill>
                  <a:schemeClr val="dk1"/>
                </a:solidFill>
                <a:latin typeface="Calibri"/>
                <a:ea typeface="Calibri"/>
                <a:cs typeface="Calibri"/>
                <a:sym typeface="Calibri"/>
              </a:rPr>
              <a:t>Have you been trained in how to conduct a H&amp;S inspection or accident investigation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raphical user interface, text, application, email&#10;&#10;Description automatically generated" id="321" name="Google Shape;321;p9"/>
          <p:cNvPicPr preferRelativeResize="0"/>
          <p:nvPr/>
        </p:nvPicPr>
        <p:blipFill rotWithShape="1">
          <a:blip r:embed="rId3">
            <a:alphaModFix/>
          </a:blip>
          <a:srcRect b="7756" l="72475" r="2870" t="84761"/>
          <a:stretch/>
        </p:blipFill>
        <p:spPr>
          <a:xfrm>
            <a:off x="9032033" y="6143916"/>
            <a:ext cx="3005983" cy="513184"/>
          </a:xfrm>
          <a:prstGeom prst="rect">
            <a:avLst/>
          </a:prstGeom>
          <a:noFill/>
          <a:ln>
            <a:noFill/>
          </a:ln>
        </p:spPr>
      </p:pic>
      <p:pic>
        <p:nvPicPr>
          <p:cNvPr descr="Badge Question Mark" id="322" name="Google Shape;322;p9"/>
          <p:cNvPicPr preferRelativeResize="0"/>
          <p:nvPr/>
        </p:nvPicPr>
        <p:blipFill rotWithShape="1">
          <a:blip r:embed="rId4">
            <a:alphaModFix/>
          </a:blip>
          <a:srcRect b="0" l="0" r="0" t="0"/>
          <a:stretch/>
        </p:blipFill>
        <p:spPr>
          <a:xfrm>
            <a:off x="5880060" y="1828900"/>
            <a:ext cx="351444" cy="351444"/>
          </a:xfrm>
          <a:prstGeom prst="rect">
            <a:avLst/>
          </a:prstGeom>
          <a:noFill/>
          <a:ln>
            <a:noFill/>
          </a:ln>
        </p:spPr>
      </p:pic>
      <p:pic>
        <p:nvPicPr>
          <p:cNvPr descr="Badge Question Mark" id="323" name="Google Shape;323;p9"/>
          <p:cNvPicPr preferRelativeResize="0"/>
          <p:nvPr/>
        </p:nvPicPr>
        <p:blipFill rotWithShape="1">
          <a:blip r:embed="rId4">
            <a:alphaModFix/>
          </a:blip>
          <a:srcRect b="0" l="0" r="0" t="0"/>
          <a:stretch/>
        </p:blipFill>
        <p:spPr>
          <a:xfrm>
            <a:off x="6044564" y="2370006"/>
            <a:ext cx="351444" cy="351444"/>
          </a:xfrm>
          <a:prstGeom prst="rect">
            <a:avLst/>
          </a:prstGeom>
          <a:noFill/>
          <a:ln>
            <a:noFill/>
          </a:ln>
        </p:spPr>
      </p:pic>
      <p:pic>
        <p:nvPicPr>
          <p:cNvPr descr="Badge Question Mark" id="324" name="Google Shape;324;p9"/>
          <p:cNvPicPr preferRelativeResize="0"/>
          <p:nvPr/>
        </p:nvPicPr>
        <p:blipFill rotWithShape="1">
          <a:blip r:embed="rId4">
            <a:alphaModFix/>
          </a:blip>
          <a:srcRect b="0" l="0" r="0" t="0"/>
          <a:stretch/>
        </p:blipFill>
        <p:spPr>
          <a:xfrm>
            <a:off x="4824027" y="2944203"/>
            <a:ext cx="351444" cy="351444"/>
          </a:xfrm>
          <a:prstGeom prst="rect">
            <a:avLst/>
          </a:prstGeom>
          <a:noFill/>
          <a:ln>
            <a:noFill/>
          </a:ln>
        </p:spPr>
      </p:pic>
      <p:pic>
        <p:nvPicPr>
          <p:cNvPr descr="Badge Question Mark" id="325" name="Google Shape;325;p9"/>
          <p:cNvPicPr preferRelativeResize="0"/>
          <p:nvPr/>
        </p:nvPicPr>
        <p:blipFill rotWithShape="1">
          <a:blip r:embed="rId4">
            <a:alphaModFix/>
          </a:blip>
          <a:srcRect b="0" l="0" r="0" t="0"/>
          <a:stretch/>
        </p:blipFill>
        <p:spPr>
          <a:xfrm>
            <a:off x="6825822" y="3475412"/>
            <a:ext cx="351444" cy="351444"/>
          </a:xfrm>
          <a:prstGeom prst="rect">
            <a:avLst/>
          </a:prstGeom>
          <a:noFill/>
          <a:ln>
            <a:noFill/>
          </a:ln>
        </p:spPr>
      </p:pic>
      <p:pic>
        <p:nvPicPr>
          <p:cNvPr descr="Badge Question Mark" id="326" name="Google Shape;326;p9"/>
          <p:cNvPicPr preferRelativeResize="0"/>
          <p:nvPr/>
        </p:nvPicPr>
        <p:blipFill rotWithShape="1">
          <a:blip r:embed="rId4">
            <a:alphaModFix/>
          </a:blip>
          <a:srcRect b="0" l="0" r="0" t="0"/>
          <a:stretch/>
        </p:blipFill>
        <p:spPr>
          <a:xfrm>
            <a:off x="7608575" y="4010544"/>
            <a:ext cx="351444" cy="351444"/>
          </a:xfrm>
          <a:prstGeom prst="rect">
            <a:avLst/>
          </a:prstGeom>
          <a:noFill/>
          <a:ln>
            <a:noFill/>
          </a:ln>
        </p:spPr>
      </p:pic>
      <p:pic>
        <p:nvPicPr>
          <p:cNvPr descr="Badge Question Mark" id="327" name="Google Shape;327;p9"/>
          <p:cNvPicPr preferRelativeResize="0"/>
          <p:nvPr/>
        </p:nvPicPr>
        <p:blipFill rotWithShape="1">
          <a:blip r:embed="rId4">
            <a:alphaModFix/>
          </a:blip>
          <a:srcRect b="0" l="0" r="0" t="0"/>
          <a:stretch/>
        </p:blipFill>
        <p:spPr>
          <a:xfrm>
            <a:off x="9633770" y="4588589"/>
            <a:ext cx="351444" cy="351444"/>
          </a:xfrm>
          <a:prstGeom prst="rect">
            <a:avLst/>
          </a:prstGeom>
          <a:noFill/>
          <a:ln>
            <a:noFill/>
          </a:ln>
        </p:spPr>
      </p:pic>
      <p:pic>
        <p:nvPicPr>
          <p:cNvPr descr="Badge Question Mark" id="328" name="Google Shape;328;p9"/>
          <p:cNvPicPr preferRelativeResize="0"/>
          <p:nvPr/>
        </p:nvPicPr>
        <p:blipFill rotWithShape="1">
          <a:blip r:embed="rId4">
            <a:alphaModFix/>
          </a:blip>
          <a:srcRect b="0" l="0" r="0" t="0"/>
          <a:stretch/>
        </p:blipFill>
        <p:spPr>
          <a:xfrm>
            <a:off x="8863288" y="5139392"/>
            <a:ext cx="351444" cy="3514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7D8F9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2020-11-07T19:15:21Z</dcterms:created>
  <dc:creator>Stephen Craig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0x010100B67577382E08414AA2BF668878EA5AA4</vt:lpwstr>
  </property>
</Properties>
</file>