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80" r:id="rId6"/>
  </p:sldMasterIdLst>
  <p:notesMasterIdLst>
    <p:notesMasterId r:id="rId44"/>
  </p:notesMasterIdLst>
  <p:sldIdLst>
    <p:sldId id="2627" r:id="rId7"/>
    <p:sldId id="3350" r:id="rId8"/>
    <p:sldId id="3378" r:id="rId9"/>
    <p:sldId id="3352" r:id="rId10"/>
    <p:sldId id="3358" r:id="rId11"/>
    <p:sldId id="3354" r:id="rId12"/>
    <p:sldId id="3369" r:id="rId13"/>
    <p:sldId id="3371" r:id="rId14"/>
    <p:sldId id="3372" r:id="rId15"/>
    <p:sldId id="3373" r:id="rId16"/>
    <p:sldId id="3374" r:id="rId17"/>
    <p:sldId id="3355" r:id="rId18"/>
    <p:sldId id="2628" r:id="rId19"/>
    <p:sldId id="2636" r:id="rId20"/>
    <p:sldId id="3357" r:id="rId21"/>
    <p:sldId id="3379" r:id="rId22"/>
    <p:sldId id="3377" r:id="rId23"/>
    <p:sldId id="3375" r:id="rId24"/>
    <p:sldId id="3361" r:id="rId25"/>
    <p:sldId id="3380" r:id="rId26"/>
    <p:sldId id="3362" r:id="rId27"/>
    <p:sldId id="3381" r:id="rId28"/>
    <p:sldId id="3364" r:id="rId29"/>
    <p:sldId id="3382" r:id="rId30"/>
    <p:sldId id="3383" r:id="rId31"/>
    <p:sldId id="3384" r:id="rId32"/>
    <p:sldId id="3365" r:id="rId33"/>
    <p:sldId id="3388" r:id="rId34"/>
    <p:sldId id="3308" r:id="rId35"/>
    <p:sldId id="3324" r:id="rId36"/>
    <p:sldId id="3385" r:id="rId37"/>
    <p:sldId id="3386" r:id="rId38"/>
    <p:sldId id="3387" r:id="rId39"/>
    <p:sldId id="3367" r:id="rId40"/>
    <p:sldId id="3390" r:id="rId41"/>
    <p:sldId id="3391" r:id="rId42"/>
    <p:sldId id="33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44EE1-E9CF-429C-AB2F-37450D9A3AB9}" v="31" dt="2020-11-22T08:45:16.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268" autoAdjust="0"/>
  </p:normalViewPr>
  <p:slideViewPr>
    <p:cSldViewPr snapToGrid="0">
      <p:cViewPr varScale="1">
        <p:scale>
          <a:sx n="72" d="100"/>
          <a:sy n="72" d="100"/>
        </p:scale>
        <p:origin x="61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8" d="100"/>
          <a:sy n="98" d="100"/>
        </p:scale>
        <p:origin x="3594" y="-29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5D6D1-C36F-44F0-87DC-817C6AE8067E}" type="datetimeFigureOut">
              <a:rPr lang="en-GB" smtClean="0"/>
              <a:t>17/12/2020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A5862-4F9C-4594-8AA0-1424AF4F9915}" type="slidenum">
              <a:rPr lang="en-GB" smtClean="0"/>
              <a:t>‹#›</a:t>
            </a:fld>
            <a:endParaRPr lang="en-GB"/>
          </a:p>
        </p:txBody>
      </p:sp>
    </p:spTree>
    <p:extLst>
      <p:ext uri="{BB962C8B-B14F-4D97-AF65-F5344CB8AC3E}">
        <p14:creationId xmlns:p14="http://schemas.microsoft.com/office/powerpoint/2010/main" val="415537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186/s12913-019-4291-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28.svg"/></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E-jfcoR2W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forms.office.com/Pages/AnalysisPage.aspx?id=DQSIkWdsW0yxEjajBLZtrQAAAAAAAAAAAAYAAPOPuh9UN1QyOTNSUTdNOVRLUkxST1dDMEdOWjlGUi4u&amp;AnalyzerToken=LCFm2hsuJmij9xABbyyozMoMzq7IQcQJ"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ctionaid.org/news/2019/80-garment-workers-bangladesh-have-experienced-or-witnessed-sexual-violence-a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dailystar.net/frontpage/fatal-negligence-139646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7596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975"/>
              </a:spcAft>
            </a:pPr>
            <a:r>
              <a:rPr lang="en-GB" dirty="0">
                <a:effectLst/>
                <a:latin typeface="Calibri" panose="020F0502020204030204" pitchFamily="34" charset="0"/>
                <a:ea typeface="Calibri" panose="020F0502020204030204" pitchFamily="34" charset="0"/>
                <a:cs typeface="Times New Roman" panose="02020603050405020304" pitchFamily="18" charset="0"/>
              </a:rPr>
              <a:t>Self-explanatory hazards, risks and outcomes.</a:t>
            </a:r>
          </a:p>
          <a:p>
            <a:pPr fontAlgn="base">
              <a:lnSpc>
                <a:spcPct val="107000"/>
              </a:lnSpc>
              <a:spcAft>
                <a:spcPts val="975"/>
              </a:spcAft>
            </a:pPr>
            <a:r>
              <a:rPr lang="en-GB" dirty="0">
                <a:latin typeface="Calibri" panose="020F0502020204030204" pitchFamily="34" charset="0"/>
                <a:ea typeface="Calibri" panose="020F0502020204030204" pitchFamily="34" charset="0"/>
                <a:cs typeface="Times New Roman" panose="02020603050405020304" pitchFamily="18" charset="0"/>
              </a:rPr>
              <a:t>Trainer should emphasise the range of health issues present on the production floor other than those physical one’s mentioned on the slide. For example, </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the levels of stress due to production deadlines and quotas;</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bullying, harassment &amp; intimidation of female workers;</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constant levels of noise;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poor posture/sitting positions – sedentary work causes poor circulation; stools often </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with no back support etc.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5A5862-4F9C-4594-8AA0-1424AF4F9915}" type="slidenum">
              <a:rPr lang="en-GB" smtClean="0"/>
              <a:t>10</a:t>
            </a:fld>
            <a:endParaRPr lang="en-GB"/>
          </a:p>
        </p:txBody>
      </p:sp>
    </p:spTree>
    <p:extLst>
      <p:ext uri="{BB962C8B-B14F-4D97-AF65-F5344CB8AC3E}">
        <p14:creationId xmlns:p14="http://schemas.microsoft.com/office/powerpoint/2010/main" val="165212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975"/>
              </a:spcAft>
            </a:pPr>
            <a:r>
              <a:rPr lang="en-GB" dirty="0">
                <a:effectLst/>
                <a:latin typeface="Calibri" panose="020F0502020204030204" pitchFamily="34" charset="0"/>
                <a:ea typeface="Calibri" panose="020F0502020204030204" pitchFamily="34" charset="0"/>
                <a:cs typeface="Times New Roman" panose="02020603050405020304" pitchFamily="18" charset="0"/>
              </a:rPr>
              <a:t>Again self-explanatory slide identifying recognisable hazards, risks and outcomes.</a:t>
            </a:r>
          </a:p>
          <a:p>
            <a:pPr fontAlgn="base">
              <a:lnSpc>
                <a:spcPct val="107000"/>
              </a:lnSpc>
              <a:spcAft>
                <a:spcPts val="975"/>
              </a:spcAft>
            </a:pPr>
            <a:r>
              <a:rPr lang="en-GB" dirty="0">
                <a:latin typeface="Calibri" panose="020F0502020204030204" pitchFamily="34" charset="0"/>
                <a:ea typeface="Calibri" panose="020F0502020204030204" pitchFamily="34" charset="0"/>
                <a:cs typeface="Times New Roman" panose="02020603050405020304" pitchFamily="18" charset="0"/>
              </a:rPr>
              <a:t>Emphasise that time, age, gender, exposure, repetitive movement, stress and the type of job and working environment can affect different workers in various ways. </a:t>
            </a:r>
          </a:p>
          <a:p>
            <a:pPr fontAlgn="base">
              <a:lnSpc>
                <a:spcPct val="107000"/>
              </a:lnSpc>
              <a:spcAft>
                <a:spcPts val="975"/>
              </a:spcAft>
            </a:pPr>
            <a:r>
              <a:rPr lang="en-GB" dirty="0">
                <a:latin typeface="Calibri" panose="020F0502020204030204" pitchFamily="34" charset="0"/>
                <a:ea typeface="Calibri" panose="020F0502020204030204" pitchFamily="34" charset="0"/>
                <a:cs typeface="Times New Roman" panose="02020603050405020304" pitchFamily="18" charset="0"/>
              </a:rPr>
              <a:t>Work-related Ill-health can have physical and mental implications and result in both short and long term conditions. </a:t>
            </a:r>
          </a:p>
          <a:p>
            <a:pPr fontAlgn="base">
              <a:lnSpc>
                <a:spcPct val="107000"/>
              </a:lnSpc>
              <a:spcAft>
                <a:spcPts val="975"/>
              </a:spcAft>
            </a:pPr>
            <a:r>
              <a:rPr lang="en-GB" dirty="0">
                <a:latin typeface="Calibri" panose="020F0502020204030204" pitchFamily="34" charset="0"/>
                <a:ea typeface="Calibri" panose="020F0502020204030204" pitchFamily="34" charset="0"/>
                <a:cs typeface="Times New Roman" panose="02020603050405020304" pitchFamily="18" charset="0"/>
              </a:rPr>
              <a:t>Therefore, our approach to risk assessment needs to consider all hazards and risks encountered by workers if we are to properly protect them. </a:t>
            </a:r>
          </a:p>
          <a:p>
            <a:pPr fontAlgn="base">
              <a:lnSpc>
                <a:spcPct val="107000"/>
              </a:lnSpc>
              <a:spcAft>
                <a:spcPts val="975"/>
              </a:spcAft>
            </a:pPr>
            <a:r>
              <a:rPr lang="en-GB" dirty="0">
                <a:latin typeface="Calibri" panose="020F0502020204030204" pitchFamily="34" charset="0"/>
                <a:ea typeface="Calibri" panose="020F0502020204030204" pitchFamily="34" charset="0"/>
                <a:cs typeface="Times New Roman" panose="02020603050405020304" pitchFamily="18" charset="0"/>
              </a:rPr>
              <a:t>Prevention is better than compensation!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5A5862-4F9C-4594-8AA0-1424AF4F9915}" type="slidenum">
              <a:rPr lang="en-GB" smtClean="0"/>
              <a:t>11</a:t>
            </a:fld>
            <a:endParaRPr lang="en-GB"/>
          </a:p>
        </p:txBody>
      </p:sp>
    </p:spTree>
    <p:extLst>
      <p:ext uri="{BB962C8B-B14F-4D97-AF65-F5344CB8AC3E}">
        <p14:creationId xmlns:p14="http://schemas.microsoft.com/office/powerpoint/2010/main" val="252906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a:t>
            </a:r>
            <a:r>
              <a:rPr lang="en-GB" i="1" dirty="0"/>
              <a:t>: ‘Risks Management of Ready-Made Garments Industry in Bangladesh’ </a:t>
            </a:r>
            <a:br>
              <a:rPr lang="en-GB" i="1" dirty="0"/>
            </a:br>
            <a:r>
              <a:rPr lang="en-GB" dirty="0"/>
              <a:t>Md. </a:t>
            </a:r>
            <a:r>
              <a:rPr lang="en-GB" dirty="0" err="1"/>
              <a:t>Morshadul</a:t>
            </a:r>
            <a:r>
              <a:rPr lang="en-GB" dirty="0"/>
              <a:t> Hasan, Appel Mahmud Begum </a:t>
            </a:r>
            <a:r>
              <a:rPr lang="en-GB" dirty="0" err="1"/>
              <a:t>Rokeya</a:t>
            </a:r>
            <a:r>
              <a:rPr lang="en-GB" dirty="0"/>
              <a:t> University, Rangpur. Cited in International Journal of Business Studies. </a:t>
            </a:r>
            <a:r>
              <a:rPr lang="en-GB" sz="1000" dirty="0"/>
              <a:t>Vol. 10 | No. 1, 2017.</a:t>
            </a:r>
          </a:p>
          <a:p>
            <a:endParaRPr lang="en-GB" sz="1000" i="1" dirty="0"/>
          </a:p>
          <a:p>
            <a:r>
              <a:rPr lang="en-GB" sz="1100" dirty="0">
                <a:solidFill>
                  <a:srgbClr val="333333"/>
                </a:solidFill>
                <a:effectLst/>
                <a:ea typeface="Calibri" panose="020F0502020204030204" pitchFamily="34" charset="0"/>
                <a:cs typeface="Times New Roman" panose="02020603050405020304" pitchFamily="18" charset="0"/>
              </a:rPr>
              <a:t>Akhter, S., Rutherford, S. &amp; Chu, C. </a:t>
            </a:r>
            <a:r>
              <a:rPr lang="en-GB" sz="1100" b="1" dirty="0">
                <a:solidFill>
                  <a:srgbClr val="333333"/>
                </a:solidFill>
                <a:effectLst/>
                <a:ea typeface="Calibri" panose="020F0502020204030204" pitchFamily="34" charset="0"/>
                <a:cs typeface="Times New Roman" panose="02020603050405020304" pitchFamily="18" charset="0"/>
              </a:rPr>
              <a:t>Exploring the system capacity to meet occupational health and safety needs: the case of the ready-made garment industry in Bangladesh.</a:t>
            </a:r>
            <a:r>
              <a:rPr lang="en-GB" sz="1100" dirty="0">
                <a:solidFill>
                  <a:srgbClr val="333333"/>
                </a:solidFill>
                <a:effectLst/>
                <a:ea typeface="Calibri" panose="020F0502020204030204" pitchFamily="34" charset="0"/>
                <a:cs typeface="Times New Roman" panose="02020603050405020304" pitchFamily="18" charset="0"/>
              </a:rPr>
              <a:t> </a:t>
            </a:r>
            <a:r>
              <a:rPr lang="en-GB" sz="1100" i="1" dirty="0">
                <a:effectLst/>
                <a:ea typeface="Calibri" panose="020F0502020204030204" pitchFamily="34" charset="0"/>
                <a:cs typeface="Times New Roman" panose="02020603050405020304" pitchFamily="18" charset="0"/>
              </a:rPr>
              <a:t>BMC Health </a:t>
            </a:r>
            <a:r>
              <a:rPr lang="en-GB" sz="1100" i="1" dirty="0" err="1">
                <a:effectLst/>
                <a:ea typeface="Calibri" panose="020F0502020204030204" pitchFamily="34" charset="0"/>
                <a:cs typeface="Times New Roman" panose="02020603050405020304" pitchFamily="18" charset="0"/>
              </a:rPr>
              <a:t>Serv</a:t>
            </a:r>
            <a:r>
              <a:rPr lang="en-GB" sz="1100" i="1" dirty="0">
                <a:effectLst/>
                <a:ea typeface="Calibri" panose="020F0502020204030204" pitchFamily="34" charset="0"/>
                <a:cs typeface="Times New Roman" panose="02020603050405020304" pitchFamily="18" charset="0"/>
              </a:rPr>
              <a:t> Res</a:t>
            </a:r>
            <a:r>
              <a:rPr lang="en-GB" sz="1100" dirty="0">
                <a:effectLst/>
                <a:ea typeface="Calibri" panose="020F0502020204030204" pitchFamily="34" charset="0"/>
                <a:cs typeface="Times New Roman" panose="02020603050405020304" pitchFamily="18" charset="0"/>
              </a:rPr>
              <a:t> </a:t>
            </a:r>
            <a:r>
              <a:rPr lang="en-GB" sz="1100" b="1" dirty="0">
                <a:effectLst/>
                <a:ea typeface="Calibri" panose="020F0502020204030204" pitchFamily="34" charset="0"/>
                <a:cs typeface="Times New Roman" panose="02020603050405020304" pitchFamily="18" charset="0"/>
              </a:rPr>
              <a:t>19, </a:t>
            </a:r>
            <a:r>
              <a:rPr lang="en-GB" sz="1100" dirty="0">
                <a:effectLst/>
                <a:ea typeface="Calibri" panose="020F0502020204030204" pitchFamily="34" charset="0"/>
                <a:cs typeface="Times New Roman" panose="02020603050405020304" pitchFamily="18" charset="0"/>
              </a:rPr>
              <a:t>435 (2019). </a:t>
            </a:r>
            <a:r>
              <a:rPr lang="en-GB" sz="1100" u="sng" dirty="0">
                <a:solidFill>
                  <a:srgbClr val="0563C1"/>
                </a:solidFill>
                <a:effectLst/>
                <a:ea typeface="Calibri" panose="020F0502020204030204" pitchFamily="34" charset="0"/>
                <a:cs typeface="Times New Roman" panose="02020603050405020304" pitchFamily="18" charset="0"/>
                <a:hlinkClick r:id="rId3"/>
              </a:rPr>
              <a:t>https://doi.org/10.1186/s12913-019-4291-y</a:t>
            </a:r>
            <a:endParaRPr lang="en-GB" sz="1100" dirty="0">
              <a:effectLst/>
              <a:ea typeface="Calibri" panose="020F0502020204030204" pitchFamily="34" charset="0"/>
              <a:cs typeface="Times New Roman" panose="02020603050405020304" pitchFamily="18" charset="0"/>
            </a:endParaRPr>
          </a:p>
          <a:p>
            <a:endParaRPr lang="en-GB" i="1" dirty="0"/>
          </a:p>
          <a:p>
            <a:r>
              <a:rPr lang="en-GB" dirty="0"/>
              <a:t>Trainer to emphasise importance of what we are doing today and purpose of the project.</a:t>
            </a:r>
          </a:p>
          <a:p>
            <a:r>
              <a:rPr lang="en-GB" dirty="0"/>
              <a:t>This training could help prevent injuries, the incidence of disease, avert pain and suffering and maybe even save lives!</a:t>
            </a:r>
          </a:p>
          <a:p>
            <a:endParaRPr lang="en-GB" dirty="0"/>
          </a:p>
          <a:p>
            <a:r>
              <a:rPr lang="en-GB" dirty="0"/>
              <a:t>Training will help improve your knowledge, skills, confidence and ability to carry out your role and responsibilities as a supervisor or manager more effectively.</a:t>
            </a:r>
            <a:br>
              <a:rPr lang="en-GB" dirty="0"/>
            </a:br>
            <a:endParaRPr lang="en-GB" dirty="0"/>
          </a:p>
          <a:p>
            <a:r>
              <a:rPr lang="en-GB" dirty="0"/>
              <a:t>Spending time and money on your training is not an expenditure it is an investment in a healthy and sustainable future.</a:t>
            </a:r>
          </a:p>
          <a:p>
            <a:r>
              <a:rPr lang="en-GB" dirty="0"/>
              <a:t>Health is the new wealth!  </a:t>
            </a:r>
          </a:p>
        </p:txBody>
      </p:sp>
      <p:sp>
        <p:nvSpPr>
          <p:cNvPr id="4" name="Slide Number Placeholder 3"/>
          <p:cNvSpPr>
            <a:spLocks noGrp="1"/>
          </p:cNvSpPr>
          <p:nvPr>
            <p:ph type="sldNum" sz="quarter" idx="5"/>
          </p:nvPr>
        </p:nvSpPr>
        <p:spPr/>
        <p:txBody>
          <a:bodyPr/>
          <a:lstStyle/>
          <a:p>
            <a:fld id="{9B5A5862-4F9C-4594-8AA0-1424AF4F9915}" type="slidenum">
              <a:rPr lang="en-GB" smtClean="0"/>
              <a:t>12</a:t>
            </a:fld>
            <a:endParaRPr lang="en-GB"/>
          </a:p>
        </p:txBody>
      </p:sp>
    </p:spTree>
    <p:extLst>
      <p:ext uri="{BB962C8B-B14F-4D97-AF65-F5344CB8AC3E}">
        <p14:creationId xmlns:p14="http://schemas.microsoft.com/office/powerpoint/2010/main" val="106654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Self-explanatory slide.</a:t>
            </a:r>
          </a:p>
          <a:p>
            <a:endParaRPr lang="en-GB" dirty="0"/>
          </a:p>
          <a:p>
            <a:r>
              <a:rPr lang="en-GB" dirty="0"/>
              <a:t>Risk Assessments should be viewed as ‘live documents’ as they should change, be reviewed and develop as work and circumstances change in the workplace.</a:t>
            </a:r>
          </a:p>
        </p:txBody>
      </p:sp>
      <p:sp>
        <p:nvSpPr>
          <p:cNvPr id="4" name="Slide Number Placeholder 3"/>
          <p:cNvSpPr>
            <a:spLocks noGrp="1"/>
          </p:cNvSpPr>
          <p:nvPr>
            <p:ph type="sldNum" sz="quarter" idx="5"/>
          </p:nvPr>
        </p:nvSpPr>
        <p:spPr/>
        <p:txBody>
          <a:bodyPr/>
          <a:lstStyle/>
          <a:p>
            <a:fld id="{9B5A5862-4F9C-4594-8AA0-1424AF4F9915}" type="slidenum">
              <a:rPr lang="en-GB" smtClean="0"/>
              <a:t>13</a:t>
            </a:fld>
            <a:endParaRPr lang="en-GB"/>
          </a:p>
        </p:txBody>
      </p:sp>
    </p:spTree>
    <p:extLst>
      <p:ext uri="{BB962C8B-B14F-4D97-AF65-F5344CB8AC3E}">
        <p14:creationId xmlns:p14="http://schemas.microsoft.com/office/powerpoint/2010/main" val="409695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Self-explanatory.</a:t>
            </a:r>
          </a:p>
          <a:p>
            <a:r>
              <a:rPr lang="en-GB" dirty="0"/>
              <a:t>Para-phrase for brevity but identify that risk assessments will need to be reviewed more frequently and as circumstances change.</a:t>
            </a:r>
          </a:p>
          <a:p>
            <a:br>
              <a:rPr lang="en-GB" dirty="0"/>
            </a:br>
            <a:r>
              <a:rPr lang="en-GB" b="1" dirty="0"/>
              <a:t>Make the Point</a:t>
            </a:r>
            <a:r>
              <a:rPr lang="en-GB" dirty="0"/>
              <a:t>: The blue slides marked with an ‘I’ are more for reference and act as an off course resource. They provide more details information and Trainers will only pick out key point and will </a:t>
            </a:r>
            <a:r>
              <a:rPr lang="en-GB" u="sng" dirty="0"/>
              <a:t>not</a:t>
            </a:r>
            <a:r>
              <a:rPr lang="en-GB" dirty="0"/>
              <a:t> go through every point. However, let trainees know that if there is any item they wish to raise from these slides please ask them to raise the matter/issue.  </a:t>
            </a:r>
          </a:p>
          <a:p>
            <a:endParaRPr lang="en-GB" dirty="0"/>
          </a:p>
          <a:p>
            <a:r>
              <a:rPr lang="en-GB" b="1" dirty="0"/>
              <a:t>*</a:t>
            </a:r>
            <a:r>
              <a:rPr lang="en-GB" dirty="0"/>
              <a:t> Ask the trainees if they know who the ‘Competent Person’ is for the factory? </a:t>
            </a:r>
            <a:br>
              <a:rPr lang="en-GB" dirty="0"/>
            </a:br>
            <a:r>
              <a:rPr lang="en-GB" dirty="0"/>
              <a:t>   Ask them what they think is meant by the phrase ‘Competent Person’?</a:t>
            </a:r>
            <a:br>
              <a:rPr lang="en-GB" dirty="0"/>
            </a:br>
            <a:r>
              <a:rPr lang="en-GB" dirty="0"/>
              <a:t>   (There is an explanation on the next slide).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64ED7-CC53-4630-84C4-B25B5804C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12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3286"/>
          </a:xfrm>
        </p:spPr>
        <p:txBody>
          <a:bodyPr/>
          <a:lstStyle/>
          <a:p>
            <a:r>
              <a:rPr lang="en-GB" b="1" u="sng" dirty="0"/>
              <a:t>Make the Point</a:t>
            </a:r>
            <a:r>
              <a:rPr lang="en-GB" dirty="0"/>
              <a:t>: The blue slides marked with an ‘     ’ act as a Trainer resource but are also provided in the course pack as an off course aid and reference point of good practice. </a:t>
            </a:r>
            <a:br>
              <a:rPr lang="en-GB" dirty="0"/>
            </a:br>
            <a:br>
              <a:rPr lang="en-GB" dirty="0"/>
            </a:br>
            <a:r>
              <a:rPr lang="en-GB" dirty="0"/>
              <a:t>As Trainer, stress that the slides provide more details/information than you will cover. Trainers will pick out key point and will </a:t>
            </a:r>
            <a:r>
              <a:rPr lang="en-GB" u="sng" dirty="0"/>
              <a:t>not</a:t>
            </a:r>
            <a:r>
              <a:rPr lang="en-GB" dirty="0"/>
              <a:t> go through every item on each slide. </a:t>
            </a:r>
            <a:br>
              <a:rPr lang="en-GB" dirty="0"/>
            </a:br>
            <a:r>
              <a:rPr lang="en-GB" dirty="0"/>
              <a:t>Use you own judgement depending on the level of awareness of each group.</a:t>
            </a:r>
          </a:p>
          <a:p>
            <a:br>
              <a:rPr lang="en-GB" dirty="0"/>
            </a:br>
            <a:r>
              <a:rPr lang="en-GB" dirty="0"/>
              <a:t>This slide is relatively self-explanatory and outlines the under-pinning principles that support a comprehensive approach to the risk managements process.</a:t>
            </a:r>
          </a:p>
          <a:p>
            <a:endParaRPr lang="en-GB" dirty="0"/>
          </a:p>
          <a:p>
            <a:r>
              <a:rPr lang="en-GB" dirty="0"/>
              <a:t>Briefly, run through the main points but identify that risk assessments will need to be reviewed more frequently and as workplace circumstances change – in such cases where change of equipment, raw materials, working practices or methods may impact on workers or the workplace environment then the risk process will have to address these changes as appropriate.</a:t>
            </a:r>
            <a:br>
              <a:rPr lang="en-GB" dirty="0"/>
            </a:br>
            <a:br>
              <a:rPr lang="en-GB" dirty="0"/>
            </a:br>
            <a:r>
              <a:rPr lang="en-GB" dirty="0"/>
              <a:t>However, let trainees know that if there is any item they wish to raise from these slides please ask them to raise the matter/issue during the session.</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64ED7-CC53-4630-84C4-B25B5804C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phic 5" descr="Information">
            <a:extLst>
              <a:ext uri="{FF2B5EF4-FFF2-40B4-BE49-F238E27FC236}">
                <a16:creationId xmlns:a16="http://schemas.microsoft.com/office/drawing/2014/main" id="{E0E8A891-2A86-4DD9-B8B2-50AB91A6B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7878" y="4432000"/>
            <a:ext cx="221245" cy="221245"/>
          </a:xfrm>
          <a:prstGeom prst="rect">
            <a:avLst/>
          </a:prstGeom>
        </p:spPr>
      </p:pic>
    </p:spTree>
    <p:extLst>
      <p:ext uri="{BB962C8B-B14F-4D97-AF65-F5344CB8AC3E}">
        <p14:creationId xmlns:p14="http://schemas.microsoft.com/office/powerpoint/2010/main" val="286056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to reiterate employers roles and responsibilities in respect to OHS.</a:t>
            </a:r>
            <a:br>
              <a:rPr lang="en-GB" dirty="0"/>
            </a:br>
            <a:br>
              <a:rPr lang="en-GB" dirty="0"/>
            </a:br>
            <a:r>
              <a:rPr lang="en-GB" dirty="0"/>
              <a:t>This is recognised ‘best practice’ according to ILO instruments.</a:t>
            </a:r>
            <a:br>
              <a:rPr lang="en-GB" dirty="0"/>
            </a:br>
            <a:br>
              <a:rPr lang="en-GB" dirty="0"/>
            </a:br>
            <a:r>
              <a:rPr lang="en-GB" dirty="0"/>
              <a:t>However, is recognised that Bangladesh has not ratified several ILO Conventions, Recommendations or other instruments in connection with OHS. Consequently, there may be some variance between employer obligations and workers rights in connection with these principles. </a:t>
            </a:r>
          </a:p>
          <a:p>
            <a:r>
              <a:rPr lang="en-GB" dirty="0"/>
              <a:t>The phrase ‘so far is as reasonably practical’ is also a common OHS/H&amp;S one. </a:t>
            </a:r>
          </a:p>
          <a:p>
            <a:r>
              <a:rPr lang="en-GB" dirty="0"/>
              <a:t>Definition:  of the </a:t>
            </a:r>
            <a:r>
              <a:rPr lang="en-GB" dirty="0" err="1"/>
              <a:t>t</a:t>
            </a:r>
            <a:r>
              <a:rPr lang="en-GB" b="0" i="0" dirty="0" err="1">
                <a:solidFill>
                  <a:srgbClr val="202124"/>
                </a:solidFill>
                <a:effectLst/>
                <a:latin typeface="arial" panose="020B0604020202020204" pitchFamily="34" charset="0"/>
              </a:rPr>
              <a:t>he</a:t>
            </a:r>
            <a:r>
              <a:rPr lang="en-GB" b="0" i="0" dirty="0">
                <a:solidFill>
                  <a:srgbClr val="202124"/>
                </a:solidFill>
                <a:effectLst/>
                <a:latin typeface="arial" panose="020B0604020202020204" pitchFamily="34" charset="0"/>
              </a:rPr>
              <a:t> term "</a:t>
            </a:r>
            <a:r>
              <a:rPr lang="en-GB" b="1" i="0" dirty="0">
                <a:solidFill>
                  <a:srgbClr val="202124"/>
                </a:solidFill>
                <a:effectLst/>
                <a:latin typeface="arial" panose="020B0604020202020204" pitchFamily="34" charset="0"/>
              </a:rPr>
              <a:t>so far as is reasonably practicable</a:t>
            </a:r>
            <a:r>
              <a:rPr lang="en-GB" b="0" i="0" dirty="0">
                <a:solidFill>
                  <a:srgbClr val="202124"/>
                </a:solidFill>
                <a:effectLst/>
                <a:latin typeface="arial" panose="020B0604020202020204" pitchFamily="34" charset="0"/>
              </a:rPr>
              <a:t>" </a:t>
            </a:r>
            <a:r>
              <a:rPr lang="en-GB" b="1" i="1" dirty="0">
                <a:solidFill>
                  <a:srgbClr val="202124"/>
                </a:solidFill>
                <a:effectLst/>
                <a:latin typeface="arial" panose="020B0604020202020204" pitchFamily="34" charset="0"/>
              </a:rPr>
              <a:t>means that the degree of risk in a particular situation can be balanced against the time, trouble, cost and physical difficulty of taking measures to avoid the risk.</a:t>
            </a:r>
            <a:r>
              <a:rPr lang="en-GB" b="1" i="1" dirty="0"/>
              <a:t>  </a:t>
            </a:r>
          </a:p>
        </p:txBody>
      </p:sp>
      <p:sp>
        <p:nvSpPr>
          <p:cNvPr id="4" name="Slide Number Placeholder 3"/>
          <p:cNvSpPr>
            <a:spLocks noGrp="1"/>
          </p:cNvSpPr>
          <p:nvPr>
            <p:ph type="sldNum" sz="quarter" idx="5"/>
          </p:nvPr>
        </p:nvSpPr>
        <p:spPr/>
        <p:txBody>
          <a:bodyPr/>
          <a:lstStyle/>
          <a:p>
            <a:fld id="{9B5A5862-4F9C-4594-8AA0-1424AF4F9915}" type="slidenum">
              <a:rPr lang="en-GB" smtClean="0"/>
              <a:t>16</a:t>
            </a:fld>
            <a:endParaRPr lang="en-GB"/>
          </a:p>
        </p:txBody>
      </p:sp>
    </p:spTree>
    <p:extLst>
      <p:ext uri="{BB962C8B-B14F-4D97-AF65-F5344CB8AC3E}">
        <p14:creationId xmlns:p14="http://schemas.microsoft.com/office/powerpoint/2010/main" val="354447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Highlight importance of managing OHS integrating a range of managerial and organisational approaches. </a:t>
            </a:r>
          </a:p>
          <a:p>
            <a:endParaRPr lang="en-GB" dirty="0"/>
          </a:p>
          <a:p>
            <a:r>
              <a:rPr lang="en-GB" dirty="0"/>
              <a:t>Managers should adopt the same approach to health &amp; safety as they would to other management and organisational issues. Managerial competencies in the aera of OHS are essential components of ‘good business’.</a:t>
            </a:r>
          </a:p>
        </p:txBody>
      </p:sp>
      <p:sp>
        <p:nvSpPr>
          <p:cNvPr id="4" name="Slide Number Placeholder 3"/>
          <p:cNvSpPr>
            <a:spLocks noGrp="1"/>
          </p:cNvSpPr>
          <p:nvPr>
            <p:ph type="sldNum" sz="quarter" idx="5"/>
          </p:nvPr>
        </p:nvSpPr>
        <p:spPr/>
        <p:txBody>
          <a:bodyPr/>
          <a:lstStyle/>
          <a:p>
            <a:fld id="{9B5A5862-4F9C-4594-8AA0-1424AF4F9915}" type="slidenum">
              <a:rPr lang="en-GB" smtClean="0"/>
              <a:t>17</a:t>
            </a:fld>
            <a:endParaRPr lang="en-GB"/>
          </a:p>
        </p:txBody>
      </p:sp>
    </p:spTree>
    <p:extLst>
      <p:ext uri="{BB962C8B-B14F-4D97-AF65-F5344CB8AC3E}">
        <p14:creationId xmlns:p14="http://schemas.microsoft.com/office/powerpoint/2010/main" val="262601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to briefly reference the approach/process contained in this slide. </a:t>
            </a:r>
          </a:p>
          <a:p>
            <a:br>
              <a:rPr lang="en-GB" dirty="0"/>
            </a:br>
            <a:r>
              <a:rPr lang="en-GB" dirty="0"/>
              <a:t>Work clock-wise around the key features from risk profiling all the way around to planning.</a:t>
            </a:r>
          </a:p>
          <a:p>
            <a:br>
              <a:rPr lang="en-GB" dirty="0"/>
            </a:br>
            <a:r>
              <a:rPr lang="en-GB" dirty="0"/>
              <a:t>Ask Managers to consider whether they adopt this approach?</a:t>
            </a:r>
          </a:p>
          <a:p>
            <a:r>
              <a:rPr lang="en-GB" dirty="0"/>
              <a:t>This approach provides the opportunity to make informed decisions about hazards and risks because it is an evidenced-based approach with an emphasis being pro-active not reactive. </a:t>
            </a:r>
          </a:p>
        </p:txBody>
      </p:sp>
      <p:sp>
        <p:nvSpPr>
          <p:cNvPr id="4" name="Slide Number Placeholder 3"/>
          <p:cNvSpPr>
            <a:spLocks noGrp="1"/>
          </p:cNvSpPr>
          <p:nvPr>
            <p:ph type="sldNum" sz="quarter" idx="5"/>
          </p:nvPr>
        </p:nvSpPr>
        <p:spPr/>
        <p:txBody>
          <a:bodyPr/>
          <a:lstStyle/>
          <a:p>
            <a:fld id="{9B5A5862-4F9C-4594-8AA0-1424AF4F9915}" type="slidenum">
              <a:rPr lang="en-GB" smtClean="0"/>
              <a:t>18</a:t>
            </a:fld>
            <a:endParaRPr lang="en-GB"/>
          </a:p>
        </p:txBody>
      </p:sp>
    </p:spTree>
    <p:extLst>
      <p:ext uri="{BB962C8B-B14F-4D97-AF65-F5344CB8AC3E}">
        <p14:creationId xmlns:p14="http://schemas.microsoft.com/office/powerpoint/2010/main" val="926425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to highlight the fact that risk assessments are </a:t>
            </a:r>
            <a:r>
              <a:rPr lang="en-GB" b="1" dirty="0"/>
              <a:t>‘dynamic’ </a:t>
            </a:r>
            <a:r>
              <a:rPr lang="en-GB" dirty="0"/>
              <a:t>instruments/tools.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dirty="0">
                <a:effectLst/>
              </a:rPr>
            </a:br>
            <a:r>
              <a:rPr lang="en-US" sz="1200" b="1" i="0" dirty="0">
                <a:effectLst/>
              </a:rPr>
              <a:t>Fire </a:t>
            </a:r>
            <a:r>
              <a:rPr lang="en-US" b="1" dirty="0"/>
              <a:t>safety</a:t>
            </a:r>
            <a:r>
              <a:rPr lang="en-US" dirty="0"/>
              <a:t>: </a:t>
            </a:r>
            <a:r>
              <a:rPr lang="en-US" sz="1200" b="0" i="0" dirty="0">
                <a:effectLst/>
              </a:rPr>
              <a:t>management procedures are required to be established in all workplaces including a suitable and sufficient fire risk assessment.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dirty="0">
                <a:effectLst/>
              </a:rPr>
            </a:br>
            <a:r>
              <a:rPr lang="en-US" sz="1200" b="1" i="0" dirty="0">
                <a:effectLst/>
              </a:rPr>
              <a:t>Manual Handling</a:t>
            </a:r>
            <a:r>
              <a:rPr lang="en-US" sz="1200" b="0" i="0" dirty="0">
                <a:effectLst/>
              </a:rPr>
              <a:t>: should be conducted in any workplace where an employee may be at risk from injury and/or ill-health through the need to lift, carry</a:t>
            </a:r>
            <a:r>
              <a:rPr lang="en-US" sz="1200" dirty="0"/>
              <a:t> or </a:t>
            </a:r>
            <a:r>
              <a:rPr lang="en-US" sz="1200" b="0" i="0" dirty="0">
                <a:effectLst/>
              </a:rPr>
              <a:t>move loads.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DSE</a:t>
            </a:r>
            <a:r>
              <a:rPr lang="en-US" dirty="0"/>
              <a:t>: assessments </a:t>
            </a:r>
            <a:r>
              <a:rPr lang="en-US" sz="1200" b="0" i="0" dirty="0">
                <a:effectLst/>
              </a:rPr>
              <a:t>are required to be completed in workplaces where employees (and others) are using computers, laptops,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Chemical</a:t>
            </a:r>
            <a:r>
              <a:rPr lang="en-US" dirty="0"/>
              <a:t> risk assessments </a:t>
            </a:r>
            <a:r>
              <a:rPr lang="en-US" sz="1200" b="0" i="0" dirty="0">
                <a:effectLst/>
              </a:rPr>
              <a:t>are required within workplaces where hazardous substances are stored, used or manufactured.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A business may also choose to complete a </a:t>
            </a:r>
            <a:r>
              <a:rPr lang="en-US" sz="1200" b="1" i="0" dirty="0">
                <a:effectLst/>
              </a:rPr>
              <a:t>Risk Assessment Method Statement (RAMS) </a:t>
            </a:r>
            <a:r>
              <a:rPr lang="en-US" sz="1200" b="0" i="0" dirty="0">
                <a:effectLst/>
              </a:rPr>
              <a:t>dependent upon the nature of the operations. This process contains details of the hazard and a step-by-step procedure on how to complete work and suitably control the risks identified.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endParaRPr>
          </a:p>
          <a:p>
            <a:endParaRPr lang="en-GB" dirty="0"/>
          </a:p>
        </p:txBody>
      </p:sp>
      <p:sp>
        <p:nvSpPr>
          <p:cNvPr id="4" name="Slide Number Placeholder 3"/>
          <p:cNvSpPr>
            <a:spLocks noGrp="1"/>
          </p:cNvSpPr>
          <p:nvPr>
            <p:ph type="sldNum" sz="quarter" idx="5"/>
          </p:nvPr>
        </p:nvSpPr>
        <p:spPr/>
        <p:txBody>
          <a:bodyPr/>
          <a:lstStyle/>
          <a:p>
            <a:fld id="{9B5A5862-4F9C-4594-8AA0-1424AF4F9915}" type="slidenum">
              <a:rPr lang="en-GB" smtClean="0"/>
              <a:t>19</a:t>
            </a:fld>
            <a:endParaRPr lang="en-GB"/>
          </a:p>
        </p:txBody>
      </p:sp>
    </p:spTree>
    <p:extLst>
      <p:ext uri="{BB962C8B-B14F-4D97-AF65-F5344CB8AC3E}">
        <p14:creationId xmlns:p14="http://schemas.microsoft.com/office/powerpoint/2010/main" val="135578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GB" dirty="0"/>
              <a:t>Module 1 dealt specifically with aspects of H&amp;S within the context of Covid-19;</a:t>
            </a:r>
          </a:p>
          <a:p>
            <a:pPr marL="285750" indent="-285750">
              <a:buFont typeface="Wingdings" panose="05000000000000000000" pitchFamily="2" charset="2"/>
              <a:buChar char="§"/>
            </a:pPr>
            <a:r>
              <a:rPr lang="en-GB" dirty="0"/>
              <a:t>Brief introduction to the concept of risk assessment;</a:t>
            </a:r>
          </a:p>
          <a:p>
            <a:pPr marL="285750" indent="-285750">
              <a:buFont typeface="Wingdings" panose="05000000000000000000" pitchFamily="2" charset="2"/>
              <a:buChar char="§"/>
            </a:pPr>
            <a:r>
              <a:rPr lang="en-GB" dirty="0"/>
              <a:t>Administrative arrangements for H&amp;S, safe systems of work etc;</a:t>
            </a:r>
          </a:p>
          <a:p>
            <a:pPr marL="285750" indent="-285750">
              <a:buFont typeface="Wingdings" panose="05000000000000000000" pitchFamily="2" charset="2"/>
              <a:buChar char="§"/>
            </a:pPr>
            <a:r>
              <a:rPr lang="en-GB" dirty="0"/>
              <a:t>In this module we are going to explore more about hazards and risks; and develop our understanding about risk perception, the hierarchy of control measures and the integral role risk assessment plays in workplace OHS.</a:t>
            </a:r>
          </a:p>
          <a:p>
            <a:endParaRPr lang="en-GB" dirty="0"/>
          </a:p>
        </p:txBody>
      </p:sp>
      <p:sp>
        <p:nvSpPr>
          <p:cNvPr id="4" name="Slide Number Placeholder 3"/>
          <p:cNvSpPr>
            <a:spLocks noGrp="1"/>
          </p:cNvSpPr>
          <p:nvPr>
            <p:ph type="sldNum" sz="quarter" idx="5"/>
          </p:nvPr>
        </p:nvSpPr>
        <p:spPr/>
        <p:txBody>
          <a:bodyPr/>
          <a:lstStyle/>
          <a:p>
            <a:fld id="{9B5A5862-4F9C-4594-8AA0-1424AF4F9915}" type="slidenum">
              <a:rPr lang="en-GB" smtClean="0"/>
              <a:t>2</a:t>
            </a:fld>
            <a:endParaRPr lang="en-GB"/>
          </a:p>
        </p:txBody>
      </p:sp>
    </p:spTree>
    <p:extLst>
      <p:ext uri="{BB962C8B-B14F-4D97-AF65-F5344CB8AC3E}">
        <p14:creationId xmlns:p14="http://schemas.microsoft.com/office/powerpoint/2010/main" val="3353705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all these rights are necessarily affirmed in the spirit of the ILO standards. </a:t>
            </a:r>
            <a:br>
              <a:rPr lang="en-GB" dirty="0"/>
            </a:br>
            <a:br>
              <a:rPr lang="en-GB" dirty="0"/>
            </a:br>
            <a:r>
              <a:rPr lang="en-GB" dirty="0"/>
              <a:t>There is limited trade union penetration in the RMG sector and this impacts on the arrangements above. </a:t>
            </a:r>
            <a:br>
              <a:rPr lang="en-GB" dirty="0"/>
            </a:br>
            <a:endParaRPr lang="en-GB" dirty="0"/>
          </a:p>
          <a:p>
            <a:r>
              <a:rPr lang="en-GB" dirty="0"/>
              <a:t>In the absence of trade union representation workers and employers will ordinarily communicate on matters of OHS via the workplace Safety Committee. </a:t>
            </a:r>
          </a:p>
          <a:p>
            <a:endParaRPr lang="en-GB" dirty="0"/>
          </a:p>
          <a:p>
            <a:r>
              <a:rPr lang="en-GB" dirty="0"/>
              <a:t>Are any of the supervisors or Managers members of the Safety Committee?</a:t>
            </a:r>
          </a:p>
          <a:p>
            <a:r>
              <a:rPr lang="en-GB" dirty="0"/>
              <a:t>Ask them to identify two or three areas where they think it is very effective and two or three areas where it could improve.  </a:t>
            </a:r>
          </a:p>
        </p:txBody>
      </p:sp>
      <p:sp>
        <p:nvSpPr>
          <p:cNvPr id="4" name="Slide Number Placeholder 3"/>
          <p:cNvSpPr>
            <a:spLocks noGrp="1"/>
          </p:cNvSpPr>
          <p:nvPr>
            <p:ph type="sldNum" sz="quarter" idx="5"/>
          </p:nvPr>
        </p:nvSpPr>
        <p:spPr/>
        <p:txBody>
          <a:bodyPr/>
          <a:lstStyle/>
          <a:p>
            <a:fld id="{9B5A5862-4F9C-4594-8AA0-1424AF4F9915}" type="slidenum">
              <a:rPr lang="en-GB" smtClean="0"/>
              <a:t>20</a:t>
            </a:fld>
            <a:endParaRPr lang="en-GB"/>
          </a:p>
        </p:txBody>
      </p:sp>
    </p:spTree>
    <p:extLst>
      <p:ext uri="{BB962C8B-B14F-4D97-AF65-F5344CB8AC3E}">
        <p14:creationId xmlns:p14="http://schemas.microsoft.com/office/powerpoint/2010/main" val="394114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to highlight: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22222"/>
                </a:solidFill>
              </a:rPr>
              <a:t>S</a:t>
            </a:r>
            <a:r>
              <a:rPr lang="en-GB" b="0" i="0" dirty="0">
                <a:solidFill>
                  <a:srgbClr val="222222"/>
                </a:solidFill>
                <a:effectLst/>
              </a:rPr>
              <a:t>uitable &amp; sufficient risk assessments </a:t>
            </a:r>
            <a:r>
              <a:rPr lang="en-GB" dirty="0">
                <a:solidFill>
                  <a:srgbClr val="222222"/>
                </a:solidFill>
              </a:rPr>
              <a:t>are</a:t>
            </a:r>
            <a:r>
              <a:rPr lang="en-GB" b="0" i="0" dirty="0">
                <a:solidFill>
                  <a:srgbClr val="222222"/>
                </a:solidFill>
                <a:effectLst/>
              </a:rPr>
              <a:t> the primary management tool in effective risk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endParaRPr>
          </a:p>
          <a:p>
            <a:r>
              <a:rPr lang="en-GB" dirty="0"/>
              <a:t>If they fail to conduct risk assessments </a:t>
            </a:r>
            <a:r>
              <a:rPr lang="en-GB" b="0" i="0" dirty="0">
                <a:solidFill>
                  <a:srgbClr val="222222"/>
                </a:solidFill>
                <a:effectLst/>
              </a:rPr>
              <a:t>they could face not only financial loss (through fines, civil actions, etc) but also loss in respect of production time, reputational damage, damage to equipment, and time to train replacement employees in cases where workers are injured etc.</a:t>
            </a:r>
            <a:endParaRPr lang="en-GB" dirty="0"/>
          </a:p>
        </p:txBody>
      </p:sp>
      <p:sp>
        <p:nvSpPr>
          <p:cNvPr id="4" name="Slide Number Placeholder 3"/>
          <p:cNvSpPr>
            <a:spLocks noGrp="1"/>
          </p:cNvSpPr>
          <p:nvPr>
            <p:ph type="sldNum" sz="quarter" idx="5"/>
          </p:nvPr>
        </p:nvSpPr>
        <p:spPr/>
        <p:txBody>
          <a:bodyPr/>
          <a:lstStyle/>
          <a:p>
            <a:fld id="{9B5A5862-4F9C-4594-8AA0-1424AF4F9915}" type="slidenum">
              <a:rPr lang="en-GB" smtClean="0"/>
              <a:t>21</a:t>
            </a:fld>
            <a:endParaRPr lang="en-GB"/>
          </a:p>
        </p:txBody>
      </p:sp>
    </p:spTree>
    <p:extLst>
      <p:ext uri="{BB962C8B-B14F-4D97-AF65-F5344CB8AC3E}">
        <p14:creationId xmlns:p14="http://schemas.microsoft.com/office/powerpoint/2010/main" val="593740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to highlight: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Open Sans"/>
              </a:rPr>
              <a:t>Much of the </a:t>
            </a:r>
            <a:r>
              <a:rPr lang="en-GB" b="1" dirty="0">
                <a:solidFill>
                  <a:srgbClr val="222222"/>
                </a:solidFill>
                <a:latin typeface="Open Sans"/>
              </a:rPr>
              <a:t>B</a:t>
            </a:r>
            <a:r>
              <a:rPr lang="en-GB" b="1" i="0" dirty="0">
                <a:solidFill>
                  <a:srgbClr val="222222"/>
                </a:solidFill>
                <a:effectLst/>
                <a:latin typeface="Open Sans"/>
              </a:rPr>
              <a:t>angladesh Labour Act 2006 </a:t>
            </a:r>
            <a:r>
              <a:rPr lang="en-GB" b="0" i="0" dirty="0">
                <a:solidFill>
                  <a:srgbClr val="222222"/>
                </a:solidFill>
                <a:effectLst/>
                <a:latin typeface="Open Sans"/>
              </a:rPr>
              <a:t>and its subsequent </a:t>
            </a:r>
            <a:r>
              <a:rPr lang="en-GB" b="1" i="0" dirty="0">
                <a:solidFill>
                  <a:srgbClr val="222222"/>
                </a:solidFill>
                <a:effectLst/>
                <a:latin typeface="Open Sans"/>
              </a:rPr>
              <a:t>2015 Amendment</a:t>
            </a:r>
            <a:r>
              <a:rPr lang="en-GB" b="0" i="0" dirty="0">
                <a:solidFill>
                  <a:srgbClr val="222222"/>
                </a:solidFill>
                <a:effectLst/>
                <a:latin typeface="Open Sans"/>
              </a:rPr>
              <a:t> require employers to be able to evidence their arrangements for OHS via a range of measures and arrangements including risk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222222"/>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Open Sans"/>
              </a:rPr>
              <a:t>Emphasise the importance of communication, consultation with workers, the role of the Safety Committee and the need to be proactive at all  times in connection with OHS.    </a:t>
            </a:r>
            <a:endParaRPr lang="en-GB" dirty="0"/>
          </a:p>
        </p:txBody>
      </p:sp>
      <p:sp>
        <p:nvSpPr>
          <p:cNvPr id="4" name="Slide Number Placeholder 3"/>
          <p:cNvSpPr>
            <a:spLocks noGrp="1"/>
          </p:cNvSpPr>
          <p:nvPr>
            <p:ph type="sldNum" sz="quarter" idx="5"/>
          </p:nvPr>
        </p:nvSpPr>
        <p:spPr/>
        <p:txBody>
          <a:bodyPr/>
          <a:lstStyle/>
          <a:p>
            <a:fld id="{9B5A5862-4F9C-4594-8AA0-1424AF4F9915}" type="slidenum">
              <a:rPr lang="en-GB" smtClean="0"/>
              <a:t>22</a:t>
            </a:fld>
            <a:endParaRPr lang="en-GB"/>
          </a:p>
        </p:txBody>
      </p:sp>
    </p:spTree>
    <p:extLst>
      <p:ext uri="{BB962C8B-B14F-4D97-AF65-F5344CB8AC3E}">
        <p14:creationId xmlns:p14="http://schemas.microsoft.com/office/powerpoint/2010/main" val="2391814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dirty="0"/>
              <a:t>Trainer explain: </a:t>
            </a:r>
            <a:br>
              <a:rPr lang="en-GB" dirty="0"/>
            </a:br>
            <a:r>
              <a:rPr lang="en-GB" b="0" i="0" dirty="0">
                <a:solidFill>
                  <a:srgbClr val="222222"/>
                </a:solidFill>
                <a:effectLst/>
              </a:rPr>
              <a:t>The </a:t>
            </a:r>
            <a:r>
              <a:rPr lang="en-GB" b="1" i="0" dirty="0">
                <a:solidFill>
                  <a:srgbClr val="222222"/>
                </a:solidFill>
                <a:effectLst/>
              </a:rPr>
              <a:t>five-step process </a:t>
            </a:r>
            <a:r>
              <a:rPr lang="en-GB" b="0" i="0" dirty="0">
                <a:solidFill>
                  <a:srgbClr val="222222"/>
                </a:solidFill>
                <a:effectLst/>
              </a:rPr>
              <a:t>for completing a risk assessment is generally accepted as ‘best practice’. </a:t>
            </a:r>
          </a:p>
          <a:p>
            <a:pPr algn="l" fontAlgn="base"/>
            <a:br>
              <a:rPr lang="en-GB" b="0" i="0" dirty="0">
                <a:solidFill>
                  <a:srgbClr val="222222"/>
                </a:solidFill>
                <a:effectLst/>
              </a:rPr>
            </a:br>
            <a:r>
              <a:rPr lang="en-GB" b="0" i="0" dirty="0">
                <a:solidFill>
                  <a:srgbClr val="222222"/>
                </a:solidFill>
                <a:effectLst/>
              </a:rPr>
              <a:t>This provides a useful checklist to follow to ensure that the assessment is suitably comprehensive. </a:t>
            </a:r>
            <a:br>
              <a:rPr lang="en-GB" b="0" i="0" dirty="0">
                <a:solidFill>
                  <a:srgbClr val="222222"/>
                </a:solidFill>
                <a:effectLst/>
              </a:rPr>
            </a:br>
            <a:r>
              <a:rPr lang="en-GB" b="0" i="0" dirty="0">
                <a:solidFill>
                  <a:srgbClr val="222222"/>
                </a:solidFill>
                <a:effectLst/>
              </a:rPr>
              <a:t> </a:t>
            </a:r>
          </a:p>
          <a:p>
            <a:pPr algn="l" fontAlgn="base"/>
            <a:r>
              <a:rPr lang="en-GB" b="0" i="0" dirty="0">
                <a:solidFill>
                  <a:srgbClr val="222222"/>
                </a:solidFill>
                <a:effectLst/>
              </a:rPr>
              <a:t>This provides a useful checklist to follow to ensure that the assessment is suitably comprehensive. </a:t>
            </a:r>
          </a:p>
          <a:p>
            <a:endParaRPr lang="en-GB" b="0" i="0" dirty="0">
              <a:solidFill>
                <a:srgbClr val="222222"/>
              </a:solidFill>
              <a:effectLst/>
            </a:endParaRPr>
          </a:p>
          <a:p>
            <a:r>
              <a:rPr lang="en-GB" b="0" i="0" dirty="0">
                <a:solidFill>
                  <a:srgbClr val="222222"/>
                </a:solidFill>
                <a:effectLst/>
              </a:rPr>
              <a:t>It is important to firstly identify any potential hazards within a workplace that may cause harm to anyone that comes into contact with them. </a:t>
            </a:r>
            <a:endParaRPr lang="en-GB" dirty="0"/>
          </a:p>
        </p:txBody>
      </p:sp>
      <p:sp>
        <p:nvSpPr>
          <p:cNvPr id="4" name="Slide Number Placeholder 3"/>
          <p:cNvSpPr>
            <a:spLocks noGrp="1"/>
          </p:cNvSpPr>
          <p:nvPr>
            <p:ph type="sldNum" sz="quarter" idx="5"/>
          </p:nvPr>
        </p:nvSpPr>
        <p:spPr/>
        <p:txBody>
          <a:bodyPr/>
          <a:lstStyle/>
          <a:p>
            <a:fld id="{9B5A5862-4F9C-4594-8AA0-1424AF4F9915}" type="slidenum">
              <a:rPr lang="en-GB" smtClean="0"/>
              <a:t>23</a:t>
            </a:fld>
            <a:endParaRPr lang="en-GB"/>
          </a:p>
        </p:txBody>
      </p:sp>
    </p:spTree>
    <p:extLst>
      <p:ext uri="{BB962C8B-B14F-4D97-AF65-F5344CB8AC3E}">
        <p14:creationId xmlns:p14="http://schemas.microsoft.com/office/powerpoint/2010/main" val="1622168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77688"/>
          </a:xfrm>
        </p:spPr>
        <p:txBody>
          <a:bodyPr/>
          <a:lstStyle/>
          <a:p>
            <a:r>
              <a:rPr lang="en-GB" dirty="0"/>
              <a:t>Trainer:</a:t>
            </a:r>
          </a:p>
          <a:p>
            <a:endParaRPr lang="en-GB" dirty="0"/>
          </a:p>
          <a:p>
            <a:r>
              <a:rPr lang="en-GB" b="1" dirty="0"/>
              <a:t>Emphasise</a:t>
            </a:r>
            <a:r>
              <a:rPr lang="en-GB" dirty="0"/>
              <a:t> that risk assessments are an important tool in maintaining effective OHS arrangements.  However, they can also be used together with other H&amp;S tools and techniques such as health and safety inspections or safety tours.</a:t>
            </a:r>
          </a:p>
          <a:p>
            <a:endParaRPr lang="en-GB" dirty="0"/>
          </a:p>
          <a:p>
            <a:r>
              <a:rPr lang="en-GB" dirty="0"/>
              <a:t>Ask the group, do factory OHS administrative arrangements include such practices such keeping:</a:t>
            </a:r>
            <a:br>
              <a:rPr lang="en-GB" dirty="0"/>
            </a:br>
            <a:r>
              <a:rPr lang="en-GB" dirty="0"/>
              <a:t>- Incident/Near Miss (Reporting) Book; (Incidents are accidents waiting to happen!)</a:t>
            </a:r>
            <a:br>
              <a:rPr lang="en-GB" dirty="0"/>
            </a:br>
            <a:r>
              <a:rPr lang="en-GB" dirty="0"/>
              <a:t>- Accident Book;</a:t>
            </a:r>
            <a:br>
              <a:rPr lang="en-GB" dirty="0"/>
            </a:br>
            <a:r>
              <a:rPr lang="en-GB" dirty="0"/>
              <a:t>- Sickness Records;</a:t>
            </a:r>
          </a:p>
          <a:p>
            <a:r>
              <a:rPr lang="en-GB" dirty="0"/>
              <a:t>- A hazard Data Sheet Log (For chemicals and other toxic substances);</a:t>
            </a:r>
          </a:p>
          <a:p>
            <a:r>
              <a:rPr lang="en-GB" dirty="0"/>
              <a:t>- Reports of Safety Inspections or tours and sampling (Air, Noise, Exhaust ventilation </a:t>
            </a:r>
            <a:br>
              <a:rPr lang="en-GB" dirty="0"/>
            </a:br>
            <a:r>
              <a:rPr lang="en-GB" dirty="0"/>
              <a:t>  etc.</a:t>
            </a:r>
          </a:p>
          <a:p>
            <a:r>
              <a:rPr lang="en-GB" dirty="0"/>
              <a:t>- These may be useful sources of information to capture data about the nature of </a:t>
            </a:r>
          </a:p>
          <a:p>
            <a:r>
              <a:rPr lang="en-GB" dirty="0"/>
              <a:t>   hazards, the frequency of incidents/accidents and their impact on workers. </a:t>
            </a:r>
            <a:br>
              <a:rPr lang="en-GB" dirty="0"/>
            </a:br>
            <a:endParaRPr lang="en-GB" dirty="0"/>
          </a:p>
          <a:p>
            <a:r>
              <a:rPr lang="en-GB" dirty="0"/>
              <a:t>Explain the usefulness of listing hazards in to the five areas highlighted above.</a:t>
            </a:r>
          </a:p>
          <a:p>
            <a:r>
              <a:rPr lang="en-GB" dirty="0"/>
              <a:t>This help to order types of hazards in to particular categorises and aids in separating out control and management responses in a more coherent manner. </a:t>
            </a:r>
          </a:p>
        </p:txBody>
      </p:sp>
      <p:sp>
        <p:nvSpPr>
          <p:cNvPr id="4" name="Slide Number Placeholder 3"/>
          <p:cNvSpPr>
            <a:spLocks noGrp="1"/>
          </p:cNvSpPr>
          <p:nvPr>
            <p:ph type="sldNum" sz="quarter" idx="5"/>
          </p:nvPr>
        </p:nvSpPr>
        <p:spPr/>
        <p:txBody>
          <a:bodyPr/>
          <a:lstStyle/>
          <a:p>
            <a:fld id="{9B5A5862-4F9C-4594-8AA0-1424AF4F9915}" type="slidenum">
              <a:rPr lang="en-GB" smtClean="0"/>
              <a:t>24</a:t>
            </a:fld>
            <a:endParaRPr lang="en-GB"/>
          </a:p>
        </p:txBody>
      </p:sp>
    </p:spTree>
    <p:extLst>
      <p:ext uri="{BB962C8B-B14F-4D97-AF65-F5344CB8AC3E}">
        <p14:creationId xmlns:p14="http://schemas.microsoft.com/office/powerpoint/2010/main" val="202897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highlight people who may be affected may include workers who fit into ‘vulnerable group’ categories. E. g. young workers; pregnant women etc.</a:t>
            </a:r>
            <a:br>
              <a:rPr lang="en-GB" dirty="0"/>
            </a:br>
            <a:endParaRPr lang="en-GB" dirty="0"/>
          </a:p>
          <a:p>
            <a:r>
              <a:rPr lang="en-GB" dirty="0"/>
              <a:t>Remember, there may be specific legislation or guidance limits for some of these workers. </a:t>
            </a:r>
            <a:br>
              <a:rPr lang="en-GB" dirty="0"/>
            </a:br>
            <a:endParaRPr lang="en-GB" dirty="0"/>
          </a:p>
          <a:p>
            <a:r>
              <a:rPr lang="en-GB" dirty="0"/>
              <a:t>For example there is a limit to the weights that women can lift compared to a man in the BLA 2006 Act (Amended 2015). See </a:t>
            </a:r>
            <a:r>
              <a:rPr lang="en-GB" b="1" dirty="0"/>
              <a:t>‘Clause 63 Extra </a:t>
            </a:r>
            <a:r>
              <a:rPr lang="en-GB" b="1"/>
              <a:t>Weight’</a:t>
            </a:r>
            <a:endParaRPr lang="en-GB" b="1" dirty="0"/>
          </a:p>
        </p:txBody>
      </p:sp>
      <p:sp>
        <p:nvSpPr>
          <p:cNvPr id="4" name="Slide Number Placeholder 3"/>
          <p:cNvSpPr>
            <a:spLocks noGrp="1"/>
          </p:cNvSpPr>
          <p:nvPr>
            <p:ph type="sldNum" sz="quarter" idx="5"/>
          </p:nvPr>
        </p:nvSpPr>
        <p:spPr/>
        <p:txBody>
          <a:bodyPr/>
          <a:lstStyle/>
          <a:p>
            <a:fld id="{9B5A5862-4F9C-4594-8AA0-1424AF4F9915}" type="slidenum">
              <a:rPr lang="en-GB" smtClean="0"/>
              <a:t>25</a:t>
            </a:fld>
            <a:endParaRPr lang="en-GB"/>
          </a:p>
        </p:txBody>
      </p:sp>
    </p:spTree>
    <p:extLst>
      <p:ext uri="{BB962C8B-B14F-4D97-AF65-F5344CB8AC3E}">
        <p14:creationId xmlns:p14="http://schemas.microsoft.com/office/powerpoint/2010/main" val="1795595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solidFill>
                  <a:srgbClr val="222222"/>
                </a:solidFill>
              </a:rPr>
              <a:t>Trainer explanatory note for phrase </a:t>
            </a:r>
            <a:r>
              <a:rPr lang="en-GB" sz="1200" i="0" dirty="0" err="1">
                <a:solidFill>
                  <a:srgbClr val="222222"/>
                </a:solidFill>
              </a:rPr>
              <a:t>sfairp</a:t>
            </a:r>
            <a:r>
              <a:rPr lang="en-GB" sz="1200" i="0" dirty="0">
                <a:solidFill>
                  <a:srgbClr val="222222"/>
                </a:solidFill>
              </a:rPr>
              <a:t>:</a:t>
            </a:r>
            <a:br>
              <a:rPr lang="en-GB" sz="1200" i="0" dirty="0">
                <a:solidFill>
                  <a:srgbClr val="222222"/>
                </a:solidFill>
              </a:rPr>
            </a:br>
            <a:br>
              <a:rPr lang="en-GB" sz="1200" i="0" dirty="0">
                <a:solidFill>
                  <a:srgbClr val="222222"/>
                </a:solidFill>
              </a:rPr>
            </a:br>
            <a:r>
              <a:rPr lang="en-GB" b="0" i="0" dirty="0">
                <a:solidFill>
                  <a:srgbClr val="202124"/>
                </a:solidFill>
                <a:effectLst/>
              </a:rPr>
              <a:t>The term "</a:t>
            </a:r>
            <a:r>
              <a:rPr lang="en-GB" b="1" i="0" dirty="0">
                <a:solidFill>
                  <a:srgbClr val="202124"/>
                </a:solidFill>
                <a:effectLst/>
              </a:rPr>
              <a:t>so far as is reasonably practicable</a:t>
            </a:r>
            <a:r>
              <a:rPr lang="en-GB" b="0" i="0" dirty="0">
                <a:solidFill>
                  <a:srgbClr val="202124"/>
                </a:solidFill>
                <a:effectLst/>
              </a:rPr>
              <a:t>" means that the degree of risk in a particular situation can be balanced against the time, trouble, cost and physical difficulty of taking measures to avoid the risk.</a:t>
            </a:r>
            <a:br>
              <a:rPr lang="en-GB" b="0" i="0" dirty="0">
                <a:solidFill>
                  <a:srgbClr val="202124"/>
                </a:solidFill>
                <a:effectLst/>
              </a:rPr>
            </a:br>
            <a:endParaRPr lang="en-GB" sz="1200" i="0" dirty="0">
              <a:solidFill>
                <a:srgbClr val="222222"/>
              </a:solidFill>
            </a:endParaRPr>
          </a:p>
          <a:p>
            <a:r>
              <a:rPr lang="en-GB" sz="1200" i="0" dirty="0">
                <a:solidFill>
                  <a:srgbClr val="222222"/>
                </a:solidFill>
              </a:rPr>
              <a:t>Having </a:t>
            </a:r>
            <a:r>
              <a:rPr lang="en-GB" sz="1200" b="0" i="0" dirty="0">
                <a:solidFill>
                  <a:srgbClr val="222222"/>
                </a:solidFill>
                <a:effectLst/>
              </a:rPr>
              <a:t>identified any hazards and who might be affected consider the scale and potential impact of the hazards.</a:t>
            </a:r>
            <a:br>
              <a:rPr lang="en-GB" sz="1200" b="0" i="0" dirty="0">
                <a:solidFill>
                  <a:srgbClr val="222222"/>
                </a:solidFill>
                <a:effectLst/>
              </a:rPr>
            </a:br>
            <a:endParaRPr lang="en-GB" sz="1200" b="0" i="0" dirty="0">
              <a:solidFill>
                <a:srgbClr val="222222"/>
              </a:solidFill>
              <a:effectLst/>
            </a:endParaRPr>
          </a:p>
          <a:p>
            <a:r>
              <a:rPr lang="en-GB" sz="1200" b="0" i="0" dirty="0">
                <a:solidFill>
                  <a:srgbClr val="222222"/>
                </a:solidFill>
                <a:effectLst/>
              </a:rPr>
              <a:t>If the risk cannot be eliminated, analyse which are the most appropriate control measures. This process is known as the </a:t>
            </a:r>
            <a:r>
              <a:rPr lang="en-GB" sz="1200" b="1" i="0" dirty="0">
                <a:solidFill>
                  <a:srgbClr val="222222"/>
                </a:solidFill>
                <a:effectLst/>
              </a:rPr>
              <a:t>‘hierarchy of control measures’</a:t>
            </a:r>
            <a:r>
              <a:rPr lang="en-GB" sz="1200" b="0" i="0" dirty="0">
                <a:solidFill>
                  <a:srgbClr val="222222"/>
                </a:solidFill>
                <a:effectLst/>
              </a:rPr>
              <a:t> which we will discuss later on in the course.</a:t>
            </a:r>
            <a:br>
              <a:rPr lang="en-GB" sz="1200" b="0" i="0" dirty="0">
                <a:solidFill>
                  <a:srgbClr val="222222"/>
                </a:solidFill>
                <a:effectLst/>
              </a:rPr>
            </a:br>
            <a:endParaRPr lang="en-GB" sz="1200" b="0" i="0" dirty="0">
              <a:solidFill>
                <a:srgbClr val="222222"/>
              </a:solidFill>
              <a:effectLst/>
            </a:endParaRPr>
          </a:p>
          <a:p>
            <a:r>
              <a:rPr lang="en-GB" sz="1200" b="0" i="0" dirty="0">
                <a:solidFill>
                  <a:srgbClr val="222222"/>
                </a:solidFill>
                <a:effectLst/>
              </a:rPr>
              <a:t>Review all those who may be exposed to the hazard; be involved in the task or potentially endangered by the hazard in the short, medium or long-term.</a:t>
            </a:r>
          </a:p>
          <a:p>
            <a:br>
              <a:rPr lang="en-GB" sz="1200" b="0" i="0" dirty="0">
                <a:solidFill>
                  <a:srgbClr val="222222"/>
                </a:solidFill>
                <a:effectLst/>
              </a:rPr>
            </a:br>
            <a:r>
              <a:rPr lang="en-GB" sz="1200" b="0" i="0" dirty="0">
                <a:solidFill>
                  <a:srgbClr val="222222"/>
                </a:solidFill>
                <a:effectLst/>
              </a:rPr>
              <a:t>Objectively review the nature of the risks and evaluate the capacity of the organisation to introduce and monitor the measures introduced. </a:t>
            </a:r>
            <a:endParaRPr lang="en-GB" i="0" dirty="0"/>
          </a:p>
        </p:txBody>
      </p:sp>
      <p:sp>
        <p:nvSpPr>
          <p:cNvPr id="4" name="Slide Number Placeholder 3"/>
          <p:cNvSpPr>
            <a:spLocks noGrp="1"/>
          </p:cNvSpPr>
          <p:nvPr>
            <p:ph type="sldNum" sz="quarter" idx="5"/>
          </p:nvPr>
        </p:nvSpPr>
        <p:spPr/>
        <p:txBody>
          <a:bodyPr/>
          <a:lstStyle/>
          <a:p>
            <a:fld id="{9B5A5862-4F9C-4594-8AA0-1424AF4F9915}" type="slidenum">
              <a:rPr lang="en-GB" smtClean="0"/>
              <a:t>26</a:t>
            </a:fld>
            <a:endParaRPr lang="en-GB"/>
          </a:p>
        </p:txBody>
      </p:sp>
    </p:spTree>
    <p:extLst>
      <p:ext uri="{BB962C8B-B14F-4D97-AF65-F5344CB8AC3E}">
        <p14:creationId xmlns:p14="http://schemas.microsoft.com/office/powerpoint/2010/main" val="2082619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Self-explanatory slide.</a:t>
            </a:r>
          </a:p>
          <a:p>
            <a:r>
              <a:rPr lang="en-GB" dirty="0"/>
              <a:t>The hierarchy works downwards in terms of effectiveness. The approach should not be to identify a hazard and then simply give workers Personal Protective Equipment (PPE).</a:t>
            </a:r>
            <a:br>
              <a:rPr lang="en-GB" dirty="0"/>
            </a:br>
            <a:endParaRPr lang="en-GB" dirty="0"/>
          </a:p>
          <a:p>
            <a:r>
              <a:rPr lang="en-GB" dirty="0"/>
              <a:t>The ideal approach is to remove the hazard (e.g. a toxic chemical and replace it with a less hazardous alternative).</a:t>
            </a:r>
          </a:p>
          <a:p>
            <a:r>
              <a:rPr lang="en-GB" dirty="0"/>
              <a:t>When we provide workers with PPE we are basically saying we can’t replace the hazardous substance and therefore our last resort is to give the workers protection. </a:t>
            </a:r>
          </a:p>
        </p:txBody>
      </p:sp>
      <p:sp>
        <p:nvSpPr>
          <p:cNvPr id="4" name="Slide Number Placeholder 3"/>
          <p:cNvSpPr>
            <a:spLocks noGrp="1"/>
          </p:cNvSpPr>
          <p:nvPr>
            <p:ph type="sldNum" sz="quarter" idx="5"/>
          </p:nvPr>
        </p:nvSpPr>
        <p:spPr/>
        <p:txBody>
          <a:bodyPr/>
          <a:lstStyle/>
          <a:p>
            <a:fld id="{9B5A5862-4F9C-4594-8AA0-1424AF4F9915}" type="slidenum">
              <a:rPr lang="en-GB" smtClean="0"/>
              <a:t>27</a:t>
            </a:fld>
            <a:endParaRPr lang="en-GB"/>
          </a:p>
        </p:txBody>
      </p:sp>
    </p:spTree>
    <p:extLst>
      <p:ext uri="{BB962C8B-B14F-4D97-AF65-F5344CB8AC3E}">
        <p14:creationId xmlns:p14="http://schemas.microsoft.com/office/powerpoint/2010/main" val="1304192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182"/>
            <a:ext cx="5486400" cy="3600450"/>
          </a:xfrm>
        </p:spPr>
        <p:txBody>
          <a:bodyPr/>
          <a:lstStyle/>
          <a:p>
            <a:r>
              <a:rPr lang="en-GB" dirty="0"/>
              <a:t>Trainers: Ask the group if they know how the matrix works? If someone answers yes or if the Safety Manager is available ask them to explain. This encourages peer–to–peer learning/teaching and gives you the chance to draw on the resources in the group. If no one comes forward then briefly explain how the risk matrix works.</a:t>
            </a:r>
          </a:p>
          <a:p>
            <a:endParaRPr lang="en-GB" dirty="0"/>
          </a:p>
          <a:p>
            <a:r>
              <a:rPr lang="en-GB" dirty="0"/>
              <a:t>Emphasise: We’ve explored the nature of hazards &amp; risks and talked about the </a:t>
            </a:r>
            <a:r>
              <a:rPr lang="en-GB" b="1" dirty="0"/>
              <a:t>‘likelihood’ </a:t>
            </a:r>
            <a:r>
              <a:rPr lang="en-GB" dirty="0"/>
              <a:t>and </a:t>
            </a:r>
            <a:r>
              <a:rPr lang="en-GB" b="1" dirty="0"/>
              <a:t>‘significance’ </a:t>
            </a:r>
            <a:r>
              <a:rPr lang="en-GB" dirty="0"/>
              <a:t>or </a:t>
            </a:r>
            <a:r>
              <a:rPr lang="en-GB" b="1" dirty="0"/>
              <a:t>‘consequences’ </a:t>
            </a:r>
            <a:r>
              <a:rPr lang="en-GB" dirty="0"/>
              <a:t>if there is an accident.</a:t>
            </a:r>
          </a:p>
          <a:p>
            <a:endParaRPr lang="en-GB" dirty="0"/>
          </a:p>
          <a:p>
            <a:r>
              <a:rPr lang="en-GB" dirty="0"/>
              <a:t>So, to explore the risk rating we have to calculate whether the hazard in question is likely to happen and if it does what will be the outcome or consequence for the individual or groups of workers.</a:t>
            </a:r>
          </a:p>
          <a:p>
            <a:endParaRPr lang="en-GB" dirty="0"/>
          </a:p>
          <a:p>
            <a:r>
              <a:rPr lang="en-GB" dirty="0"/>
              <a:t>We </a:t>
            </a:r>
            <a:r>
              <a:rPr lang="en-GB" b="1" dirty="0"/>
              <a:t>‘weight’ or score the factors Low, Medium or High </a:t>
            </a:r>
            <a:r>
              <a:rPr lang="en-GB" dirty="0"/>
              <a:t>(see colours on slide) depending on the likelihood, and significance/consequence. If the hazard scores relatively low on both matrices (Likelihood &amp; significance) then the overall risk would also be low. If it scores high on both likelihood and significance then the hazard will be a serious risk.  </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A5862-4F9C-4594-8AA0-1424AF4F99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783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12318"/>
          </a:xfrm>
        </p:spPr>
        <p:txBody>
          <a:bodyPr/>
          <a:lstStyle/>
          <a:p>
            <a:r>
              <a:rPr lang="en-GB" dirty="0"/>
              <a:t>Trainer: </a:t>
            </a:r>
            <a:br>
              <a:rPr lang="en-GB" dirty="0"/>
            </a:br>
            <a:r>
              <a:rPr lang="en-GB" dirty="0"/>
              <a:t>Ask the group to look at the matrix again and ask them how they would score some of the workplace hazards they identified earlier in the course? (Pick 2  or 3 and ask them to explain how they arrived at their conclusion/findings?)</a:t>
            </a:r>
          </a:p>
          <a:p>
            <a:pPr algn="ctr"/>
            <a:r>
              <a:rPr lang="en-GB" dirty="0"/>
              <a:t>-----------------------------------------------------</a:t>
            </a:r>
          </a:p>
          <a:p>
            <a:endParaRPr lang="en-GB" dirty="0"/>
          </a:p>
          <a:p>
            <a:r>
              <a:rPr lang="en-GB" dirty="0">
                <a:solidFill>
                  <a:srgbClr val="FF0000"/>
                </a:solidFill>
              </a:rPr>
              <a:t>*</a:t>
            </a:r>
            <a:r>
              <a:rPr lang="en-GB" b="1" u="sng" dirty="0">
                <a:solidFill>
                  <a:srgbClr val="FF0000"/>
                </a:solidFill>
              </a:rPr>
              <a:t>Please note</a:t>
            </a:r>
            <a:r>
              <a:rPr lang="en-GB" b="1" dirty="0">
                <a:solidFill>
                  <a:srgbClr val="FF0000"/>
                </a:solidFill>
              </a:rPr>
              <a:t>: Do not show film below to trainees. This is for trainers use only.</a:t>
            </a:r>
            <a:br>
              <a:rPr lang="en-GB" b="1" dirty="0">
                <a:solidFill>
                  <a:srgbClr val="FF0000"/>
                </a:solidFill>
              </a:rPr>
            </a:br>
            <a:br>
              <a:rPr lang="en-GB" b="1" dirty="0"/>
            </a:br>
            <a:r>
              <a:rPr lang="en-GB" dirty="0"/>
              <a:t>The link below takes you to a You Tube video which </a:t>
            </a:r>
            <a:r>
              <a:rPr lang="en-GB" u="sng" dirty="0"/>
              <a:t>very simply </a:t>
            </a:r>
            <a:r>
              <a:rPr lang="en-GB" dirty="0"/>
              <a:t>explains the risk matrix process to any Trainers who may not be too confident about trying to describe the process.</a:t>
            </a:r>
          </a:p>
          <a:p>
            <a:endParaRPr lang="en-GB" dirty="0"/>
          </a:p>
          <a:p>
            <a:r>
              <a:rPr lang="en-GB" dirty="0">
                <a:hlinkClick r:id="rId3"/>
              </a:rPr>
              <a:t>https://www.youtube.com/watch?v=-E-jfcoR2W0</a:t>
            </a:r>
            <a:r>
              <a:rPr lang="en-GB" dirty="0"/>
              <a:t>    (Ctrl + click to access film).</a:t>
            </a:r>
          </a:p>
          <a:p>
            <a:br>
              <a:rPr lang="en-GB" dirty="0"/>
            </a:br>
            <a:r>
              <a:rPr lang="en-GB" dirty="0"/>
              <a:t>The film is only a few minutes long, so it is suggested that a colleague who speaks both Bangla and English takes non-English speaking colleagues through the film stopping to translate the film at intervals so they understand the visuals but also the narrative accompanying the film.</a:t>
            </a:r>
            <a:endParaRPr lang="en-GB" b="1" dirty="0"/>
          </a:p>
          <a:p>
            <a:r>
              <a:rPr lang="en-GB" b="1" u="sng" dirty="0"/>
              <a:t>It is not suggested that this film is shown to Trainees.</a:t>
            </a:r>
          </a:p>
          <a:p>
            <a:endParaRPr lang="en-GB" dirty="0"/>
          </a:p>
        </p:txBody>
      </p:sp>
      <p:sp>
        <p:nvSpPr>
          <p:cNvPr id="4" name="Slide Number Placeholder 3"/>
          <p:cNvSpPr>
            <a:spLocks noGrp="1"/>
          </p:cNvSpPr>
          <p:nvPr>
            <p:ph type="sldNum" sz="quarter" idx="5"/>
          </p:nvPr>
        </p:nvSpPr>
        <p:spPr/>
        <p:txBody>
          <a:bodyPr/>
          <a:lstStyle/>
          <a:p>
            <a:fld id="{9B5A5862-4F9C-4594-8AA0-1424AF4F9915}" type="slidenum">
              <a:rPr lang="en-GB" smtClean="0"/>
              <a:t>29</a:t>
            </a:fld>
            <a:endParaRPr lang="en-GB"/>
          </a:p>
        </p:txBody>
      </p:sp>
    </p:spTree>
    <p:extLst>
      <p:ext uri="{BB962C8B-B14F-4D97-AF65-F5344CB8AC3E}">
        <p14:creationId xmlns:p14="http://schemas.microsoft.com/office/powerpoint/2010/main" val="13574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an interesting research piece released in March 2020.</a:t>
            </a:r>
            <a:br>
              <a:rPr lang="en-GB" dirty="0"/>
            </a:br>
            <a:r>
              <a:rPr lang="en-GB" dirty="0" err="1"/>
              <a:t>See;Israt</a:t>
            </a:r>
            <a:r>
              <a:rPr lang="en-GB" dirty="0"/>
              <a:t> Parveen, Md. Iqbal Mahmud, </a:t>
            </a:r>
            <a:r>
              <a:rPr lang="en-GB" dirty="0" err="1"/>
              <a:t>Anik</a:t>
            </a:r>
            <a:r>
              <a:rPr lang="en-GB" dirty="0"/>
              <a:t> Kumar </a:t>
            </a:r>
            <a:r>
              <a:rPr lang="en-GB" dirty="0" err="1"/>
              <a:t>Mondol</a:t>
            </a:r>
            <a:r>
              <a:rPr lang="en-GB" dirty="0"/>
              <a:t>, </a:t>
            </a:r>
            <a:r>
              <a:rPr lang="en-GB" dirty="0" err="1"/>
              <a:t>Mosammot</a:t>
            </a:r>
            <a:r>
              <a:rPr lang="en-GB" dirty="0"/>
              <a:t> </a:t>
            </a:r>
            <a:r>
              <a:rPr lang="en-GB" dirty="0" err="1"/>
              <a:t>Nelufa</a:t>
            </a:r>
            <a:r>
              <a:rPr lang="en-GB" dirty="0"/>
              <a:t> </a:t>
            </a:r>
            <a:r>
              <a:rPr lang="en-GB" dirty="0" err="1"/>
              <a:t>Akter</a:t>
            </a:r>
            <a:r>
              <a:rPr lang="en-GB" dirty="0"/>
              <a:t>, </a:t>
            </a:r>
            <a:r>
              <a:rPr lang="en-GB" dirty="0" err="1"/>
              <a:t>Shima</a:t>
            </a:r>
            <a:r>
              <a:rPr lang="en-GB" dirty="0"/>
              <a:t> </a:t>
            </a:r>
            <a:r>
              <a:rPr lang="en-GB" dirty="0" err="1"/>
              <a:t>Shil</a:t>
            </a:r>
            <a:r>
              <a:rPr lang="en-GB" dirty="0"/>
              <a:t>. </a:t>
            </a:r>
            <a:r>
              <a:rPr lang="en-GB" i="1" dirty="0"/>
              <a:t>A Study on Minimization of Injury and Accidental Causes in Different Operational Sections of RMG Industries in Bangladesh</a:t>
            </a:r>
            <a:r>
              <a:rPr lang="en-GB" dirty="0"/>
              <a:t>. International Journal of Industrial and Manufacturing Systems Engineering. Vol. 4, No. 1, 2019, pp. 10-18. </a:t>
            </a:r>
            <a:r>
              <a:rPr lang="en-GB" dirty="0" err="1"/>
              <a:t>doi</a:t>
            </a:r>
            <a:r>
              <a:rPr lang="en-GB" dirty="0"/>
              <a:t>: 10.11648/j.ijimse.20190401.13 </a:t>
            </a:r>
          </a:p>
        </p:txBody>
      </p:sp>
      <p:sp>
        <p:nvSpPr>
          <p:cNvPr id="4" name="Slide Number Placeholder 3"/>
          <p:cNvSpPr>
            <a:spLocks noGrp="1"/>
          </p:cNvSpPr>
          <p:nvPr>
            <p:ph type="sldNum" sz="quarter" idx="5"/>
          </p:nvPr>
        </p:nvSpPr>
        <p:spPr/>
        <p:txBody>
          <a:bodyPr/>
          <a:lstStyle/>
          <a:p>
            <a:fld id="{9B5A5862-4F9C-4594-8AA0-1424AF4F9915}" type="slidenum">
              <a:rPr lang="en-GB" smtClean="0"/>
              <a:t>3</a:t>
            </a:fld>
            <a:endParaRPr lang="en-GB"/>
          </a:p>
        </p:txBody>
      </p:sp>
    </p:spTree>
    <p:extLst>
      <p:ext uri="{BB962C8B-B14F-4D97-AF65-F5344CB8AC3E}">
        <p14:creationId xmlns:p14="http://schemas.microsoft.com/office/powerpoint/2010/main" val="390935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a:t>
            </a:r>
          </a:p>
          <a:p>
            <a:r>
              <a:rPr lang="en-GB" dirty="0"/>
              <a:t>This is a slide just to illustrate that there are different risk matrix templates and this is am example slightly different than the ones in the previous slides.</a:t>
            </a:r>
          </a:p>
          <a:p>
            <a:endParaRPr lang="en-GB" dirty="0"/>
          </a:p>
          <a:p>
            <a:r>
              <a:rPr lang="en-GB" dirty="0"/>
              <a:t>Briefly, highlight that some aspects are similar, whereas others vary slightly (wording/layout) but the overall process is the same and the rating or outcomes would probably also be similar.</a:t>
            </a:r>
          </a:p>
        </p:txBody>
      </p:sp>
      <p:sp>
        <p:nvSpPr>
          <p:cNvPr id="4" name="Slide Number Placeholder 3"/>
          <p:cNvSpPr>
            <a:spLocks noGrp="1"/>
          </p:cNvSpPr>
          <p:nvPr>
            <p:ph type="sldNum" sz="quarter" idx="5"/>
          </p:nvPr>
        </p:nvSpPr>
        <p:spPr/>
        <p:txBody>
          <a:bodyPr/>
          <a:lstStyle/>
          <a:p>
            <a:fld id="{9B5A5862-4F9C-4594-8AA0-1424AF4F9915}" type="slidenum">
              <a:rPr lang="en-GB" smtClean="0"/>
              <a:t>30</a:t>
            </a:fld>
            <a:endParaRPr lang="en-GB"/>
          </a:p>
        </p:txBody>
      </p:sp>
    </p:spTree>
    <p:extLst>
      <p:ext uri="{BB962C8B-B14F-4D97-AF65-F5344CB8AC3E}">
        <p14:creationId xmlns:p14="http://schemas.microsoft.com/office/powerpoint/2010/main" val="3112751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62514"/>
          </a:xfrm>
        </p:spPr>
        <p:txBody>
          <a:bodyPr/>
          <a:lstStyle/>
          <a:p>
            <a:r>
              <a:rPr lang="en-GB" sz="1200" i="0" dirty="0">
                <a:solidFill>
                  <a:srgbClr val="222222"/>
                </a:solidFill>
              </a:rPr>
              <a:t>Trainers The words ‘risk assessment form’ in the first paragraph of the  slide are hyperlinked to an </a:t>
            </a:r>
            <a:r>
              <a:rPr lang="en-GB" sz="1200" b="1" i="0" dirty="0">
                <a:solidFill>
                  <a:srgbClr val="222222"/>
                </a:solidFill>
              </a:rPr>
              <a:t>iosh</a:t>
            </a:r>
            <a:r>
              <a:rPr lang="en-GB" sz="1200" i="0" dirty="0">
                <a:solidFill>
                  <a:srgbClr val="222222"/>
                </a:solidFill>
              </a:rPr>
              <a:t> (</a:t>
            </a:r>
            <a:r>
              <a:rPr lang="en-GB" sz="1200" b="1" i="0" dirty="0">
                <a:solidFill>
                  <a:srgbClr val="222222"/>
                </a:solidFill>
              </a:rPr>
              <a:t>Institute of Safety &amp; Health</a:t>
            </a:r>
            <a:r>
              <a:rPr lang="en-GB" sz="1200" i="0" dirty="0">
                <a:solidFill>
                  <a:srgbClr val="222222"/>
                </a:solidFill>
              </a:rPr>
              <a:t>) example. </a:t>
            </a:r>
          </a:p>
          <a:p>
            <a:br>
              <a:rPr lang="en-GB" sz="1200" i="0" dirty="0">
                <a:solidFill>
                  <a:srgbClr val="222222"/>
                </a:solidFill>
              </a:rPr>
            </a:br>
            <a:r>
              <a:rPr lang="en-GB" sz="1200" i="0" dirty="0">
                <a:solidFill>
                  <a:srgbClr val="222222"/>
                </a:solidFill>
              </a:rPr>
              <a:t>It might be worth asking one of the Managers before the course if they have an example of a R/Assessment they could show and </a:t>
            </a:r>
            <a:r>
              <a:rPr lang="en-GB" dirty="0">
                <a:solidFill>
                  <a:srgbClr val="222222"/>
                </a:solidFill>
              </a:rPr>
              <a:t>ask them </a:t>
            </a:r>
            <a:r>
              <a:rPr lang="en-GB" sz="1200" i="0" dirty="0">
                <a:solidFill>
                  <a:srgbClr val="222222"/>
                </a:solidFill>
              </a:rPr>
              <a:t>to explain what the document covers. </a:t>
            </a:r>
          </a:p>
          <a:p>
            <a:r>
              <a:rPr lang="en-GB" sz="1200" i="0" dirty="0">
                <a:solidFill>
                  <a:srgbClr val="222222"/>
                </a:solidFill>
              </a:rPr>
              <a:t> If there isn’t an example available in the factory, this is a standard example of an internationally accepted template available via the hyperlink may be worth highlighting.</a:t>
            </a:r>
          </a:p>
          <a:p>
            <a:br>
              <a:rPr lang="en-GB" sz="1200" i="0" dirty="0">
                <a:solidFill>
                  <a:srgbClr val="222222"/>
                </a:solidFill>
              </a:rPr>
            </a:br>
            <a:r>
              <a:rPr lang="en-GB" sz="1200" i="0" dirty="0">
                <a:solidFill>
                  <a:srgbClr val="222222"/>
                </a:solidFill>
              </a:rPr>
              <a:t>It may be worth having this translated in to Bangla.  </a:t>
            </a:r>
          </a:p>
          <a:p>
            <a:r>
              <a:rPr lang="en-GB" sz="1200" i="0" dirty="0">
                <a:solidFill>
                  <a:srgbClr val="222222"/>
                </a:solidFill>
              </a:rPr>
              <a:t>Trainers may wish to explore a few questions to with Supervisors e.g.</a:t>
            </a:r>
          </a:p>
          <a:p>
            <a:pPr marL="228600" indent="-228600">
              <a:buAutoNum type="arabicPeriod"/>
            </a:pPr>
            <a:r>
              <a:rPr lang="en-GB" sz="1200" b="1" i="0" dirty="0">
                <a:solidFill>
                  <a:srgbClr val="222222"/>
                </a:solidFill>
              </a:rPr>
              <a:t>Do Supervisors know where risk assessments are held/stored in the factory?</a:t>
            </a:r>
            <a:br>
              <a:rPr lang="en-GB" sz="1200" b="1" i="0" dirty="0">
                <a:solidFill>
                  <a:srgbClr val="222222"/>
                </a:solidFill>
              </a:rPr>
            </a:br>
            <a:endParaRPr lang="en-GB" sz="1200" b="1" i="0" dirty="0">
              <a:solidFill>
                <a:srgbClr val="222222"/>
              </a:solidFill>
            </a:endParaRPr>
          </a:p>
          <a:p>
            <a:pPr marL="228600" indent="-228600">
              <a:buAutoNum type="arabicPeriod"/>
            </a:pPr>
            <a:r>
              <a:rPr lang="en-GB" sz="1200" b="1" i="0" dirty="0">
                <a:solidFill>
                  <a:srgbClr val="222222"/>
                </a:solidFill>
              </a:rPr>
              <a:t>If a Supervisor had witnessed a H&amp;S incident occurring and he/she felt that the job or task might need risk assessing again due to changing circumstances, how would they go about organising another R/Assessment?</a:t>
            </a:r>
            <a:br>
              <a:rPr lang="en-GB" sz="1200" b="1" i="0" dirty="0">
                <a:solidFill>
                  <a:srgbClr val="222222"/>
                </a:solidFill>
              </a:rPr>
            </a:br>
            <a:endParaRPr lang="en-GB" sz="1200" b="1" i="0" dirty="0">
              <a:solidFill>
                <a:srgbClr val="222222"/>
              </a:solidFill>
            </a:endParaRPr>
          </a:p>
          <a:p>
            <a:pPr marL="228600" indent="-228600">
              <a:buAutoNum type="arabicPeriod"/>
            </a:pPr>
            <a:r>
              <a:rPr lang="en-GB" sz="1200" b="1" i="0" dirty="0">
                <a:solidFill>
                  <a:srgbClr val="222222"/>
                </a:solidFill>
              </a:rPr>
              <a:t>Can managers/Supervisors confirm that R/Assessment are discussed on the Safety Committee? If so, give an example. If not why not? (Do they think the S/Committee should consider R/Assessments?) </a:t>
            </a:r>
            <a:endParaRPr lang="en-GB" b="1" i="0" dirty="0"/>
          </a:p>
        </p:txBody>
      </p:sp>
      <p:sp>
        <p:nvSpPr>
          <p:cNvPr id="4" name="Slide Number Placeholder 3"/>
          <p:cNvSpPr>
            <a:spLocks noGrp="1"/>
          </p:cNvSpPr>
          <p:nvPr>
            <p:ph type="sldNum" sz="quarter" idx="5"/>
          </p:nvPr>
        </p:nvSpPr>
        <p:spPr/>
        <p:txBody>
          <a:bodyPr/>
          <a:lstStyle/>
          <a:p>
            <a:fld id="{9B5A5862-4F9C-4594-8AA0-1424AF4F9915}" type="slidenum">
              <a:rPr lang="en-GB" smtClean="0"/>
              <a:t>31</a:t>
            </a:fld>
            <a:endParaRPr lang="en-GB"/>
          </a:p>
        </p:txBody>
      </p:sp>
    </p:spTree>
    <p:extLst>
      <p:ext uri="{BB962C8B-B14F-4D97-AF65-F5344CB8AC3E}">
        <p14:creationId xmlns:p14="http://schemas.microsoft.com/office/powerpoint/2010/main" val="544063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solidFill>
                  <a:srgbClr val="222222"/>
                </a:solidFill>
                <a:latin typeface="Open Sans"/>
              </a:rPr>
              <a:t>Trainers. Self-explanatory slide.</a:t>
            </a:r>
          </a:p>
          <a:p>
            <a:r>
              <a:rPr lang="en-GB" i="0" dirty="0">
                <a:solidFill>
                  <a:srgbClr val="222222"/>
                </a:solidFill>
                <a:latin typeface="Open Sans"/>
              </a:rPr>
              <a:t>Reference the examples </a:t>
            </a:r>
            <a:r>
              <a:rPr lang="en-GB" dirty="0">
                <a:solidFill>
                  <a:srgbClr val="222222"/>
                </a:solidFill>
                <a:latin typeface="Open Sans"/>
              </a:rPr>
              <a:t>highlighted on the slide.</a:t>
            </a:r>
            <a:endParaRPr lang="en-GB" i="0" dirty="0"/>
          </a:p>
        </p:txBody>
      </p:sp>
      <p:sp>
        <p:nvSpPr>
          <p:cNvPr id="4" name="Slide Number Placeholder 3"/>
          <p:cNvSpPr>
            <a:spLocks noGrp="1"/>
          </p:cNvSpPr>
          <p:nvPr>
            <p:ph type="sldNum" sz="quarter" idx="5"/>
          </p:nvPr>
        </p:nvSpPr>
        <p:spPr/>
        <p:txBody>
          <a:bodyPr/>
          <a:lstStyle/>
          <a:p>
            <a:fld id="{9B5A5862-4F9C-4594-8AA0-1424AF4F9915}" type="slidenum">
              <a:rPr lang="en-GB" smtClean="0"/>
              <a:t>32</a:t>
            </a:fld>
            <a:endParaRPr lang="en-GB"/>
          </a:p>
        </p:txBody>
      </p:sp>
    </p:spTree>
    <p:extLst>
      <p:ext uri="{BB962C8B-B14F-4D97-AF65-F5344CB8AC3E}">
        <p14:creationId xmlns:p14="http://schemas.microsoft.com/office/powerpoint/2010/main" val="2459215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rgbClr val="222222"/>
                </a:solidFill>
              </a:rPr>
              <a:t>Trainers:</a:t>
            </a:r>
            <a:br>
              <a:rPr lang="en-GB" sz="1200" i="0" dirty="0">
                <a:solidFill>
                  <a:srgbClr val="222222"/>
                </a:solidFill>
              </a:rPr>
            </a:br>
            <a:r>
              <a:rPr lang="en-GB" sz="1200" i="0" dirty="0">
                <a:solidFill>
                  <a:srgbClr val="222222"/>
                </a:solidFill>
              </a:rPr>
              <a:t>Summarise </a:t>
            </a:r>
            <a:r>
              <a:rPr lang="en-GB" sz="1200" dirty="0">
                <a:solidFill>
                  <a:srgbClr val="222222"/>
                </a:solidFill>
              </a:rPr>
              <a:t>Risk assessments are an integral part of ensuring the health, safety and wellbeing of everyone within the workplace. </a:t>
            </a:r>
          </a:p>
          <a:p>
            <a:endParaRPr lang="en-GB" sz="1200" i="0" dirty="0">
              <a:solidFill>
                <a:srgbClr val="222222"/>
              </a:solidFill>
              <a:latin typeface="Open Sans"/>
            </a:endParaRPr>
          </a:p>
        </p:txBody>
      </p:sp>
      <p:sp>
        <p:nvSpPr>
          <p:cNvPr id="4" name="Slide Number Placeholder 3"/>
          <p:cNvSpPr>
            <a:spLocks noGrp="1"/>
          </p:cNvSpPr>
          <p:nvPr>
            <p:ph type="sldNum" sz="quarter" idx="5"/>
          </p:nvPr>
        </p:nvSpPr>
        <p:spPr/>
        <p:txBody>
          <a:bodyPr/>
          <a:lstStyle/>
          <a:p>
            <a:fld id="{9B5A5862-4F9C-4594-8AA0-1424AF4F9915}" type="slidenum">
              <a:rPr lang="en-GB" smtClean="0"/>
              <a:t>33</a:t>
            </a:fld>
            <a:endParaRPr lang="en-GB"/>
          </a:p>
        </p:txBody>
      </p:sp>
    </p:spTree>
    <p:extLst>
      <p:ext uri="{BB962C8B-B14F-4D97-AF65-F5344CB8AC3E}">
        <p14:creationId xmlns:p14="http://schemas.microsoft.com/office/powerpoint/2010/main" val="2804077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explain Trainees are to follow instructions and ‘Ctrl click’ link. This will take them to a short quiz.</a:t>
            </a:r>
          </a:p>
          <a:p>
            <a:endParaRPr lang="en-GB" dirty="0"/>
          </a:p>
          <a:p>
            <a:r>
              <a:rPr lang="en-GB" dirty="0"/>
              <a:t>Once they have answered the questions they should click ‘Submit’</a:t>
            </a:r>
          </a:p>
          <a:p>
            <a:r>
              <a:rPr lang="en-GB" dirty="0"/>
              <a:t>The Ctrl click link below will collate their answers. Once you have clicked on the link go to ‘Responses’ to see summary of participants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Summary of Trainees Answers</a:t>
            </a:r>
            <a:endParaRPr lang="en-GB" dirty="0"/>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9B5A5862-4F9C-4594-8AA0-1424AF4F9915}" type="slidenum">
              <a:rPr lang="en-GB" smtClean="0"/>
              <a:t>34</a:t>
            </a:fld>
            <a:endParaRPr lang="en-GB"/>
          </a:p>
        </p:txBody>
      </p:sp>
    </p:spTree>
    <p:extLst>
      <p:ext uri="{BB962C8B-B14F-4D97-AF65-F5344CB8AC3E}">
        <p14:creationId xmlns:p14="http://schemas.microsoft.com/office/powerpoint/2010/main" val="2312159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37522"/>
          </a:xfrm>
        </p:spPr>
        <p:txBody>
          <a:bodyPr/>
          <a:lstStyle/>
          <a:p>
            <a:pPr marL="228600" indent="-228600">
              <a:buFont typeface="+mj-lt"/>
              <a:buAutoNum type="arabicPeriod"/>
            </a:pPr>
            <a:r>
              <a:rPr lang="en-GB" b="0" i="0" dirty="0">
                <a:effectLst/>
                <a:latin typeface="Inter"/>
              </a:rPr>
              <a:t>This is just a quick activity to find out whether trainees can explain what a </a:t>
            </a:r>
            <a:r>
              <a:rPr lang="en-GB" b="1" i="0" dirty="0">
                <a:effectLst/>
                <a:latin typeface="Inter"/>
              </a:rPr>
              <a:t>‘hazard’</a:t>
            </a:r>
            <a:r>
              <a:rPr lang="en-GB" b="0" i="0" dirty="0">
                <a:effectLst/>
                <a:latin typeface="Inter"/>
              </a:rPr>
              <a:t> is and </a:t>
            </a:r>
            <a:r>
              <a:rPr lang="en-GB" b="1" i="0" dirty="0">
                <a:effectLst/>
                <a:latin typeface="Inter"/>
              </a:rPr>
              <a:t>list the types of hazards </a:t>
            </a:r>
            <a:r>
              <a:rPr lang="en-GB" b="0" i="0" dirty="0">
                <a:effectLst/>
                <a:latin typeface="Inter"/>
              </a:rPr>
              <a:t>that may </a:t>
            </a:r>
            <a:r>
              <a:rPr lang="en-GB" dirty="0">
                <a:latin typeface="Inter"/>
              </a:rPr>
              <a:t>currently exist in the workplace.</a:t>
            </a:r>
            <a:br>
              <a:rPr lang="en-GB" dirty="0">
                <a:latin typeface="Inter"/>
              </a:rPr>
            </a:br>
            <a:r>
              <a:rPr lang="en-GB" dirty="0">
                <a:latin typeface="Inter"/>
              </a:rPr>
              <a:t>They also encounter hazards </a:t>
            </a:r>
            <a:r>
              <a:rPr lang="en-GB" b="1" dirty="0">
                <a:latin typeface="Inter"/>
              </a:rPr>
              <a:t>in the home &amp; travelling to work </a:t>
            </a:r>
            <a:r>
              <a:rPr lang="en-GB" dirty="0">
                <a:latin typeface="Inter"/>
              </a:rPr>
              <a:t>everyday.</a:t>
            </a:r>
            <a:br>
              <a:rPr lang="en-GB" dirty="0">
                <a:latin typeface="Inter"/>
              </a:rPr>
            </a:br>
            <a:r>
              <a:rPr lang="en-GB" dirty="0">
                <a:latin typeface="Inter"/>
              </a:rPr>
              <a:t> </a:t>
            </a:r>
          </a:p>
          <a:p>
            <a:pPr marL="228600" indent="-228600">
              <a:buFont typeface="+mj-lt"/>
              <a:buAutoNum type="arabicPeriod"/>
            </a:pPr>
            <a:r>
              <a:rPr lang="en-GB" b="0" i="0" dirty="0">
                <a:effectLst/>
                <a:latin typeface="Inter"/>
              </a:rPr>
              <a:t>Capture their responses on a whiteboard or flipchart and ask them to list the hazards on a flipchart and send you a photograph of the flipchart with their mobile phone. They are likely to report </a:t>
            </a:r>
            <a:r>
              <a:rPr lang="en-GB" b="1" i="0" dirty="0">
                <a:effectLst/>
                <a:latin typeface="Inter"/>
              </a:rPr>
              <a:t>‘physical’ </a:t>
            </a:r>
            <a:r>
              <a:rPr lang="en-GB" b="0" i="0" dirty="0">
                <a:effectLst/>
                <a:latin typeface="Inter"/>
              </a:rPr>
              <a:t>hazards such as:</a:t>
            </a:r>
            <a:br>
              <a:rPr lang="en-GB" b="0" i="0" dirty="0">
                <a:effectLst/>
                <a:latin typeface="Inter"/>
              </a:rPr>
            </a:br>
            <a:r>
              <a:rPr lang="en-GB" b="0" i="0" dirty="0">
                <a:effectLst/>
                <a:latin typeface="Inter"/>
              </a:rPr>
              <a:t>- obstructed gangways or defective or </a:t>
            </a:r>
            <a:r>
              <a:rPr lang="en-GB" b="0" i="0" dirty="0" err="1">
                <a:effectLst/>
                <a:latin typeface="Inter"/>
              </a:rPr>
              <a:t>slippy</a:t>
            </a:r>
            <a:r>
              <a:rPr lang="en-GB" b="0" i="0" dirty="0">
                <a:effectLst/>
                <a:latin typeface="Inter"/>
              </a:rPr>
              <a:t> floors;</a:t>
            </a:r>
            <a:br>
              <a:rPr lang="en-GB" b="0" i="0" dirty="0">
                <a:effectLst/>
                <a:latin typeface="Inter"/>
              </a:rPr>
            </a:br>
            <a:r>
              <a:rPr lang="en-GB" b="0" i="0" dirty="0">
                <a:effectLst/>
                <a:latin typeface="Inter"/>
              </a:rPr>
              <a:t>- Needles from sewing machines; lifting</a:t>
            </a:r>
            <a:r>
              <a:rPr lang="en-GB" dirty="0">
                <a:latin typeface="Inter"/>
              </a:rPr>
              <a:t>/handling and hazardous chemicals.</a:t>
            </a:r>
            <a:br>
              <a:rPr lang="en-GB" dirty="0">
                <a:latin typeface="Inter"/>
              </a:rPr>
            </a:br>
            <a:endParaRPr lang="en-GB" dirty="0">
              <a:latin typeface="Inter"/>
            </a:endParaRPr>
          </a:p>
          <a:p>
            <a:pPr marL="228600" indent="-228600">
              <a:buFont typeface="+mj-lt"/>
              <a:buAutoNum type="arabicPeriod"/>
            </a:pPr>
            <a:r>
              <a:rPr lang="en-GB" dirty="0">
                <a:latin typeface="Inter"/>
              </a:rPr>
              <a:t>If you deliver this activity as a ‘live’ online discussion, if necessary, prompt the trainees to suggest </a:t>
            </a:r>
            <a:r>
              <a:rPr lang="en-GB" b="1" dirty="0">
                <a:latin typeface="Inter"/>
              </a:rPr>
              <a:t>‘health hazards’</a:t>
            </a:r>
            <a:r>
              <a:rPr lang="en-GB" dirty="0">
                <a:latin typeface="Inter"/>
              </a:rPr>
              <a:t> such as:</a:t>
            </a:r>
            <a:br>
              <a:rPr lang="en-GB" dirty="0">
                <a:latin typeface="Inter"/>
              </a:rPr>
            </a:br>
            <a:r>
              <a:rPr lang="en-GB" dirty="0">
                <a:latin typeface="Inter"/>
              </a:rPr>
              <a:t>- high  noise levels; harmful dust or fumes/vapours;</a:t>
            </a:r>
            <a:br>
              <a:rPr lang="en-GB" dirty="0">
                <a:latin typeface="Inter"/>
              </a:rPr>
            </a:br>
            <a:r>
              <a:rPr lang="en-GB" dirty="0">
                <a:latin typeface="Inter"/>
              </a:rPr>
              <a:t>- and other workplace environmental factors that may affect workers such as poor </a:t>
            </a:r>
            <a:br>
              <a:rPr lang="en-GB" dirty="0">
                <a:latin typeface="Inter"/>
              </a:rPr>
            </a:br>
            <a:r>
              <a:rPr lang="en-GB" dirty="0">
                <a:latin typeface="Inter"/>
              </a:rPr>
              <a:t>  lighting, temperature or bullying and harassment. </a:t>
            </a:r>
            <a:r>
              <a:rPr lang="en-GB" b="0" i="0" dirty="0">
                <a:effectLst/>
                <a:latin typeface="Inter"/>
              </a:rPr>
              <a:t> </a:t>
            </a:r>
          </a:p>
          <a:p>
            <a:pPr marL="228600" indent="-228600">
              <a:buFont typeface="+mj-lt"/>
              <a:buAutoNum type="arabicPeriod"/>
            </a:pPr>
            <a:endParaRPr lang="en-GB" dirty="0">
              <a:latin typeface="Inter"/>
            </a:endParaRPr>
          </a:p>
          <a:p>
            <a:pPr marL="228600" indent="-228600">
              <a:buFont typeface="+mj-lt"/>
              <a:buAutoNum type="arabicPeriod"/>
            </a:pPr>
            <a:r>
              <a:rPr lang="en-GB" b="0" i="0" u="sng" dirty="0">
                <a:effectLst/>
                <a:latin typeface="Inter"/>
              </a:rPr>
              <a:t>Emphasise</a:t>
            </a:r>
            <a:r>
              <a:rPr lang="en-GB" b="0" i="0" dirty="0">
                <a:effectLst/>
                <a:latin typeface="Inter"/>
              </a:rPr>
              <a:t> the importance of </a:t>
            </a:r>
            <a:r>
              <a:rPr lang="en-GB" b="1" i="0" dirty="0">
                <a:effectLst/>
                <a:latin typeface="Inter"/>
              </a:rPr>
              <a:t>stress</a:t>
            </a:r>
            <a:r>
              <a:rPr lang="en-GB" b="0" i="0" dirty="0">
                <a:effectLst/>
                <a:latin typeface="Inter"/>
              </a:rPr>
              <a:t> and </a:t>
            </a:r>
            <a:r>
              <a:rPr lang="en-GB" b="1" i="0" dirty="0">
                <a:effectLst/>
                <a:latin typeface="Inter"/>
              </a:rPr>
              <a:t>repetitive movement </a:t>
            </a:r>
            <a:r>
              <a:rPr lang="en-GB" i="0" dirty="0">
                <a:effectLst/>
                <a:latin typeface="Inter"/>
              </a:rPr>
              <a:t>– work-related stress is becoming a major issue in many organisations</a:t>
            </a:r>
            <a:r>
              <a:rPr lang="en-GB" b="1" i="0" dirty="0">
                <a:effectLst/>
                <a:latin typeface="Inter"/>
              </a:rPr>
              <a:t>. Repetitive strain injuries or Work-related upper limb disorders (WRULD) </a:t>
            </a:r>
            <a:r>
              <a:rPr lang="en-GB" i="0" dirty="0">
                <a:effectLst/>
                <a:latin typeface="Inter"/>
              </a:rPr>
              <a:t>can occur as a result of repeated minor movements can result in permanent disability or MSD’s  - muscular-skeletal Disorders. Also distinction between </a:t>
            </a:r>
            <a:r>
              <a:rPr lang="en-GB" b="1" i="0" dirty="0">
                <a:effectLst/>
                <a:latin typeface="Inter"/>
              </a:rPr>
              <a:t>hazards &amp; ill-health</a:t>
            </a:r>
            <a:r>
              <a:rPr lang="en-GB" b="1" dirty="0">
                <a:latin typeface="Inter"/>
              </a:rPr>
              <a:t>. </a:t>
            </a:r>
            <a:r>
              <a:rPr lang="en-GB" dirty="0">
                <a:latin typeface="Inter"/>
              </a:rPr>
              <a:t>E.g back strain is not a hazard it is an injury</a:t>
            </a:r>
            <a:r>
              <a:rPr lang="en-GB" i="0" dirty="0">
                <a:effectLst/>
                <a:latin typeface="Inter"/>
              </a:rPr>
              <a:t> the hazard which causes it is manual handling. </a:t>
            </a:r>
            <a:br>
              <a:rPr lang="en-GB" b="0" i="0" dirty="0">
                <a:effectLst/>
                <a:latin typeface="Inter"/>
              </a:rPr>
            </a:br>
            <a:endParaRPr lang="en-GB" b="0" i="0" dirty="0">
              <a:effectLst/>
              <a:latin typeface="Inter"/>
            </a:endParaRPr>
          </a:p>
          <a:p>
            <a:endParaRPr lang="en-GB" dirty="0"/>
          </a:p>
        </p:txBody>
      </p:sp>
      <p:sp>
        <p:nvSpPr>
          <p:cNvPr id="4" name="Slide Number Placeholder 3"/>
          <p:cNvSpPr>
            <a:spLocks noGrp="1"/>
          </p:cNvSpPr>
          <p:nvPr>
            <p:ph type="sldNum" sz="quarter" idx="5"/>
          </p:nvPr>
        </p:nvSpPr>
        <p:spPr/>
        <p:txBody>
          <a:bodyPr/>
          <a:lstStyle/>
          <a:p>
            <a:fld id="{8B764ED7-CC53-4630-84C4-B25B5804C467}" type="slidenum">
              <a:rPr lang="en-GB" smtClean="0"/>
              <a:t>4</a:t>
            </a:fld>
            <a:endParaRPr lang="en-GB" dirty="0"/>
          </a:p>
        </p:txBody>
      </p:sp>
    </p:spTree>
    <p:extLst>
      <p:ext uri="{BB962C8B-B14F-4D97-AF65-F5344CB8AC3E}">
        <p14:creationId xmlns:p14="http://schemas.microsoft.com/office/powerpoint/2010/main" val="65265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rPr>
              <a:t>Witnessing a colleague sexually assaulted on the factory floor, women abused for not meeting targets and another fired for being pregnant – these are just some of the shocking experiences of violence and harassment garment workers in Bangladesh have shared with ActionAid UK. (10</a:t>
            </a:r>
            <a:r>
              <a:rPr lang="en-GB" b="0" i="0" baseline="30000" dirty="0">
                <a:solidFill>
                  <a:srgbClr val="333333"/>
                </a:solidFill>
                <a:effectLst/>
              </a:rPr>
              <a:t>th</a:t>
            </a:r>
            <a:r>
              <a:rPr lang="en-GB" b="0" i="0" dirty="0">
                <a:solidFill>
                  <a:srgbClr val="333333"/>
                </a:solidFill>
                <a:effectLst/>
              </a:rPr>
              <a:t> June 2019)</a:t>
            </a:r>
            <a:br>
              <a:rPr lang="en-GB" b="0" i="0" dirty="0">
                <a:solidFill>
                  <a:srgbClr val="333333"/>
                </a:solidFill>
                <a:effectLst/>
              </a:rPr>
            </a:br>
            <a:r>
              <a:rPr lang="en-GB" b="0" i="0" dirty="0">
                <a:solidFill>
                  <a:srgbClr val="333333"/>
                </a:solidFill>
                <a:effectLst/>
                <a:hlinkClick r:id="rId3"/>
              </a:rPr>
              <a:t>https://actionaid.org/news/2019/80-garment-workers-bangladesh-have-experienced-or-witnessed-sexual-violence-and</a:t>
            </a:r>
            <a:endParaRPr lang="en-GB" b="0" i="0" dirty="0">
              <a:solidFill>
                <a:srgbClr val="333333"/>
              </a:solidFill>
              <a:effectLst/>
            </a:endParaRPr>
          </a:p>
          <a:p>
            <a:endParaRPr lang="en-GB" dirty="0">
              <a:latin typeface="Inter"/>
            </a:endParaRPr>
          </a:p>
        </p:txBody>
      </p:sp>
      <p:sp>
        <p:nvSpPr>
          <p:cNvPr id="4" name="Slide Number Placeholder 3"/>
          <p:cNvSpPr>
            <a:spLocks noGrp="1"/>
          </p:cNvSpPr>
          <p:nvPr>
            <p:ph type="sldNum" sz="quarter" idx="5"/>
          </p:nvPr>
        </p:nvSpPr>
        <p:spPr/>
        <p:txBody>
          <a:bodyPr/>
          <a:lstStyle/>
          <a:p>
            <a:fld id="{9B5A5862-4F9C-4594-8AA0-1424AF4F9915}" type="slidenum">
              <a:rPr lang="en-GB" smtClean="0"/>
              <a:t>5</a:t>
            </a:fld>
            <a:endParaRPr lang="en-GB"/>
          </a:p>
        </p:txBody>
      </p:sp>
    </p:spTree>
    <p:extLst>
      <p:ext uri="{BB962C8B-B14F-4D97-AF65-F5344CB8AC3E}">
        <p14:creationId xmlns:p14="http://schemas.microsoft.com/office/powerpoint/2010/main" val="159523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 to recognise and identify </a:t>
            </a:r>
            <a:r>
              <a:rPr lang="en-GB" b="1" dirty="0"/>
              <a:t>hazards and potential risks </a:t>
            </a:r>
            <a:r>
              <a:rPr lang="en-GB" dirty="0"/>
              <a:t>is an essential skill and requirement if Supervisors &amp; Managers are to carry out their roles and duties and protect workers.</a:t>
            </a:r>
          </a:p>
          <a:p>
            <a:r>
              <a:rPr lang="en-GB" dirty="0"/>
              <a:t>However, our </a:t>
            </a:r>
            <a:r>
              <a:rPr lang="en-GB" b="1" dirty="0"/>
              <a:t>perception of hazards and risks can vary depending </a:t>
            </a:r>
            <a:r>
              <a:rPr lang="en-GB" dirty="0"/>
              <a:t>on our knowledge, understanding, experience, age and attitude. </a:t>
            </a:r>
            <a:br>
              <a:rPr lang="en-GB" dirty="0"/>
            </a:br>
            <a:r>
              <a:rPr lang="en-GB" dirty="0"/>
              <a:t>(For example, younger people will often take more risks – especially young men – whereas older more experienced workers may be more </a:t>
            </a:r>
            <a:r>
              <a:rPr lang="en-GB" b="1" dirty="0"/>
              <a:t>‘risk averse’ </a:t>
            </a:r>
            <a:r>
              <a:rPr lang="en-GB" dirty="0"/>
              <a:t>as they more readily understand </a:t>
            </a:r>
            <a:r>
              <a:rPr lang="en-GB" b="1" dirty="0"/>
              <a:t>dangers and the implications </a:t>
            </a:r>
            <a:r>
              <a:rPr lang="en-GB" dirty="0"/>
              <a:t>of taking risks.   </a:t>
            </a:r>
            <a:br>
              <a:rPr lang="en-GB" dirty="0"/>
            </a:br>
            <a:endParaRPr lang="en-GB" dirty="0"/>
          </a:p>
          <a:p>
            <a:r>
              <a:rPr lang="en-GB" dirty="0"/>
              <a:t>This is a commonly accepted definition of the risk assessment process.</a:t>
            </a:r>
          </a:p>
          <a:p>
            <a:r>
              <a:rPr lang="en-GB" b="1" dirty="0"/>
              <a:t>Emphasise</a:t>
            </a:r>
            <a:r>
              <a:rPr lang="en-GB" dirty="0"/>
              <a:t> the link with what was covered in Module 1 when we explored H&amp;S and definitions of accidents. </a:t>
            </a:r>
            <a:br>
              <a:rPr lang="en-GB" dirty="0"/>
            </a:br>
            <a:r>
              <a:rPr lang="en-GB" dirty="0"/>
              <a:t>We  will cover more about these issue in Module 3.</a:t>
            </a:r>
          </a:p>
          <a:p>
            <a:r>
              <a:rPr lang="en-GB" b="1" dirty="0"/>
              <a:t>*Ask the Supervisors:</a:t>
            </a:r>
            <a:br>
              <a:rPr lang="en-GB" b="1" dirty="0"/>
            </a:br>
            <a:r>
              <a:rPr lang="en-GB" b="1" dirty="0"/>
              <a:t>  </a:t>
            </a:r>
            <a:r>
              <a:rPr lang="en-GB" dirty="0"/>
              <a:t>Have they seen the risk assessment for their work areas?</a:t>
            </a:r>
            <a:br>
              <a:rPr lang="en-GB" dirty="0"/>
            </a:br>
            <a:r>
              <a:rPr lang="en-GB" dirty="0"/>
              <a:t>  Do they think it would be useful to see these documents? (If yes, why? If no, why?)</a:t>
            </a:r>
            <a:br>
              <a:rPr lang="en-GB" dirty="0"/>
            </a:br>
            <a:r>
              <a:rPr lang="en-GB" dirty="0"/>
              <a:t>  Have they received any training in carrying out risk assessments? </a:t>
            </a:r>
            <a:br>
              <a:rPr lang="en-GB" dirty="0"/>
            </a:br>
            <a:r>
              <a:rPr lang="en-GB" dirty="0"/>
              <a:t>  Have they been involved in risk assessment activities?</a:t>
            </a:r>
            <a:br>
              <a:rPr lang="en-GB" dirty="0"/>
            </a:br>
            <a:r>
              <a:rPr lang="en-GB" dirty="0"/>
              <a:t>  </a:t>
            </a:r>
            <a:br>
              <a:rPr lang="en-GB" dirty="0"/>
            </a:br>
            <a:r>
              <a:rPr lang="en-GB" dirty="0"/>
              <a:t>  </a:t>
            </a:r>
          </a:p>
        </p:txBody>
      </p:sp>
      <p:sp>
        <p:nvSpPr>
          <p:cNvPr id="4" name="Slide Number Placeholder 3"/>
          <p:cNvSpPr>
            <a:spLocks noGrp="1"/>
          </p:cNvSpPr>
          <p:nvPr>
            <p:ph type="sldNum" sz="quarter" idx="5"/>
          </p:nvPr>
        </p:nvSpPr>
        <p:spPr/>
        <p:txBody>
          <a:bodyPr/>
          <a:lstStyle/>
          <a:p>
            <a:fld id="{9B5A5862-4F9C-4594-8AA0-1424AF4F9915}" type="slidenum">
              <a:rPr lang="en-GB" smtClean="0"/>
              <a:t>6</a:t>
            </a:fld>
            <a:endParaRPr lang="en-GB"/>
          </a:p>
        </p:txBody>
      </p:sp>
    </p:spTree>
    <p:extLst>
      <p:ext uri="{BB962C8B-B14F-4D97-AF65-F5344CB8AC3E}">
        <p14:creationId xmlns:p14="http://schemas.microsoft.com/office/powerpoint/2010/main" val="284799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1638"/>
            <a:ext cx="5486400" cy="4091698"/>
          </a:xfrm>
        </p:spPr>
        <p:txBody>
          <a:bodyPr/>
          <a:lstStyle/>
          <a:p>
            <a:pPr fontAlgn="base">
              <a:lnSpc>
                <a:spcPct val="107000"/>
              </a:lnSpc>
              <a:spcAft>
                <a:spcPts val="975"/>
              </a:spcAft>
            </a:pPr>
            <a:r>
              <a:rPr lang="en-GB" u="sng" kern="1800" dirty="0">
                <a:solidFill>
                  <a:srgbClr val="1F2024"/>
                </a:solidFill>
                <a:effectLst/>
                <a:ea typeface="Times New Roman" panose="02020603050405020304" pitchFamily="18" charset="0"/>
                <a:cs typeface="Segoe UI" panose="020B0502040204020203" pitchFamily="34" charset="0"/>
              </a:rPr>
              <a:t>Source:</a:t>
            </a:r>
            <a:r>
              <a:rPr lang="en-GB" b="1" kern="1800" dirty="0">
                <a:solidFill>
                  <a:srgbClr val="1F2024"/>
                </a:solidFill>
                <a:effectLst/>
                <a:ea typeface="Times New Roman" panose="02020603050405020304" pitchFamily="18" charset="0"/>
                <a:cs typeface="Segoe UI" panose="020B0502040204020203" pitchFamily="34" charset="0"/>
              </a:rPr>
              <a:t> </a:t>
            </a:r>
            <a:r>
              <a:rPr lang="en-GB" b="0" kern="1800" dirty="0">
                <a:solidFill>
                  <a:srgbClr val="1F2024"/>
                </a:solidFill>
                <a:effectLst/>
                <a:ea typeface="Times New Roman" panose="02020603050405020304" pitchFamily="18" charset="0"/>
                <a:cs typeface="Segoe UI" panose="020B0502040204020203" pitchFamily="34" charset="0"/>
              </a:rPr>
              <a:t>A recent report ‘</a:t>
            </a:r>
            <a:r>
              <a:rPr lang="en-GB" b="1" i="1" kern="1800" dirty="0">
                <a:solidFill>
                  <a:srgbClr val="1F2024"/>
                </a:solidFill>
                <a:effectLst/>
                <a:ea typeface="Times New Roman" panose="02020603050405020304" pitchFamily="18" charset="0"/>
                <a:cs typeface="Segoe UI" panose="020B0502040204020203" pitchFamily="34" charset="0"/>
              </a:rPr>
              <a:t>Factory Safety: What Could Go Wrong Inside a Garment Export House’</a:t>
            </a:r>
            <a:r>
              <a:rPr lang="en-GB" b="1" i="1" kern="1800" dirty="0">
                <a:solidFill>
                  <a:schemeClr val="tx1"/>
                </a:solidFill>
                <a:effectLst/>
                <a:ea typeface="Times New Roman" panose="02020603050405020304" pitchFamily="18" charset="0"/>
                <a:cs typeface="Times New Roman" panose="02020603050405020304" pitchFamily="18" charset="0"/>
              </a:rPr>
              <a:t>. </a:t>
            </a:r>
            <a:r>
              <a:rPr lang="en-GB" b="0" dirty="0">
                <a:solidFill>
                  <a:srgbClr val="1F2024"/>
                </a:solidFill>
                <a:effectLst/>
                <a:ea typeface="Times New Roman" panose="02020603050405020304" pitchFamily="18" charset="0"/>
                <a:cs typeface="Segoe UI" panose="020B0502040204020203" pitchFamily="34" charset="0"/>
              </a:rPr>
              <a:t>S. </a:t>
            </a:r>
            <a:r>
              <a:rPr lang="en-GB" b="0" dirty="0" err="1">
                <a:solidFill>
                  <a:srgbClr val="1F2024"/>
                </a:solidFill>
                <a:effectLst/>
                <a:ea typeface="Times New Roman" panose="02020603050405020304" pitchFamily="18" charset="0"/>
                <a:cs typeface="Segoe UI" panose="020B0502040204020203" pitchFamily="34" charset="0"/>
              </a:rPr>
              <a:t>Saha</a:t>
            </a:r>
            <a:r>
              <a:rPr lang="en-GB" b="1" dirty="0">
                <a:effectLst/>
                <a:ea typeface="Times New Roman" panose="02020603050405020304" pitchFamily="18" charset="0"/>
                <a:cs typeface="Segoe UI" panose="020B0502040204020203" pitchFamily="34" charset="0"/>
              </a:rPr>
              <a:t>, </a:t>
            </a:r>
            <a:r>
              <a:rPr lang="en-GB" dirty="0">
                <a:effectLst/>
                <a:ea typeface="Times New Roman" panose="02020603050405020304" pitchFamily="18" charset="0"/>
                <a:cs typeface="Segoe UI" panose="020B0502040204020203" pitchFamily="34" charset="0"/>
              </a:rPr>
              <a:t>March 13, 2020, highlighted many of the hazards, risks and possible injuries and ill-health complaints that may occur as a result of conditions, exposure or accidents in </a:t>
            </a:r>
            <a:r>
              <a:rPr lang="en-GB" dirty="0">
                <a:ea typeface="Times New Roman" panose="02020603050405020304" pitchFamily="18" charset="0"/>
                <a:cs typeface="Segoe UI" panose="020B0502040204020203" pitchFamily="34" charset="0"/>
              </a:rPr>
              <a:t>factories </a:t>
            </a:r>
            <a:r>
              <a:rPr lang="en-GB" dirty="0">
                <a:effectLst/>
                <a:ea typeface="Times New Roman" panose="02020603050405020304" pitchFamily="18" charset="0"/>
                <a:cs typeface="Segoe UI" panose="020B0502040204020203" pitchFamily="34" charset="0"/>
              </a:rPr>
              <a:t>across the garment sector.</a:t>
            </a:r>
            <a:br>
              <a:rPr lang="en-GB" dirty="0">
                <a:effectLst/>
                <a:ea typeface="Times New Roman" panose="02020603050405020304" pitchFamily="18" charset="0"/>
                <a:cs typeface="Segoe UI" panose="020B0502040204020203" pitchFamily="34" charset="0"/>
              </a:rPr>
            </a:br>
            <a:r>
              <a:rPr lang="en-GB" b="1" dirty="0">
                <a:effectLst/>
                <a:ea typeface="Times New Roman" panose="02020603050405020304" pitchFamily="18" charset="0"/>
                <a:cs typeface="Segoe UI" panose="020B0502040204020203" pitchFamily="34" charset="0"/>
              </a:rPr>
              <a:t>Run slides 6-10 the as an online/class discussion. </a:t>
            </a:r>
            <a:r>
              <a:rPr lang="en-GB" dirty="0">
                <a:effectLst/>
                <a:ea typeface="Times New Roman" panose="02020603050405020304" pitchFamily="18" charset="0"/>
                <a:cs typeface="Segoe UI" panose="020B0502040204020203" pitchFamily="34" charset="0"/>
              </a:rPr>
              <a:t>Alternatively, if delivered in the classroom trainees could be split in to pairs or small groups to answer the questions. </a:t>
            </a:r>
            <a:r>
              <a:rPr lang="en-GB" dirty="0">
                <a:ea typeface="Times New Roman" panose="02020603050405020304" pitchFamily="18" charset="0"/>
                <a:cs typeface="Segoe UI" panose="020B0502040204020203" pitchFamily="34" charset="0"/>
              </a:rPr>
              <a:t>The slides have animation embedded so on the: </a:t>
            </a:r>
            <a:br>
              <a:rPr lang="en-GB" dirty="0">
                <a:ea typeface="Times New Roman" panose="02020603050405020304" pitchFamily="18" charset="0"/>
                <a:cs typeface="Segoe UI" panose="020B0502040204020203" pitchFamily="34" charset="0"/>
              </a:rPr>
            </a:br>
            <a:r>
              <a:rPr lang="en-GB" b="1" dirty="0">
                <a:ea typeface="Times New Roman" panose="02020603050405020304" pitchFamily="18" charset="0"/>
                <a:cs typeface="Segoe UI" panose="020B0502040204020203" pitchFamily="34" charset="0"/>
              </a:rPr>
              <a:t>1</a:t>
            </a:r>
            <a:r>
              <a:rPr lang="en-GB" b="1" baseline="30000" dirty="0">
                <a:ea typeface="Times New Roman" panose="02020603050405020304" pitchFamily="18" charset="0"/>
                <a:cs typeface="Segoe UI" panose="020B0502040204020203" pitchFamily="34" charset="0"/>
              </a:rPr>
              <a:t>st</a:t>
            </a:r>
            <a:r>
              <a:rPr lang="en-GB" b="1" dirty="0">
                <a:ea typeface="Times New Roman" panose="02020603050405020304" pitchFamily="18" charset="0"/>
                <a:cs typeface="Segoe UI" panose="020B0502040204020203" pitchFamily="34" charset="0"/>
              </a:rPr>
              <a:t> click </a:t>
            </a:r>
            <a:r>
              <a:rPr lang="en-GB" dirty="0">
                <a:ea typeface="Times New Roman" panose="02020603050405020304" pitchFamily="18" charset="0"/>
                <a:cs typeface="Segoe UI" panose="020B0502040204020203" pitchFamily="34" charset="0"/>
              </a:rPr>
              <a:t>- the area of the factory is shown – trainer then asks the group what kind of </a:t>
            </a:r>
            <a:br>
              <a:rPr lang="en-GB" dirty="0">
                <a:ea typeface="Times New Roman" panose="02020603050405020304" pitchFamily="18" charset="0"/>
                <a:cs typeface="Segoe UI" panose="020B0502040204020203" pitchFamily="34" charset="0"/>
              </a:rPr>
            </a:br>
            <a:r>
              <a:rPr lang="en-GB" dirty="0">
                <a:ea typeface="Times New Roman" panose="02020603050405020304" pitchFamily="18" charset="0"/>
                <a:cs typeface="Segoe UI" panose="020B0502040204020203" pitchFamily="34" charset="0"/>
              </a:rPr>
              <a:t>     hazards, risks or accidents could occur in that section of the factory.</a:t>
            </a:r>
            <a:br>
              <a:rPr lang="en-GB" dirty="0">
                <a:ea typeface="Times New Roman" panose="02020603050405020304" pitchFamily="18" charset="0"/>
                <a:cs typeface="Segoe UI" panose="020B0502040204020203" pitchFamily="34" charset="0"/>
              </a:rPr>
            </a:br>
            <a:br>
              <a:rPr lang="en-GB" dirty="0">
                <a:ea typeface="Times New Roman" panose="02020603050405020304" pitchFamily="18" charset="0"/>
                <a:cs typeface="Segoe UI" panose="020B0502040204020203" pitchFamily="34" charset="0"/>
              </a:rPr>
            </a:br>
            <a:r>
              <a:rPr lang="en-GB" b="1" dirty="0">
                <a:ea typeface="Times New Roman" panose="02020603050405020304" pitchFamily="18" charset="0"/>
                <a:cs typeface="Segoe UI" panose="020B0502040204020203" pitchFamily="34" charset="0"/>
              </a:rPr>
              <a:t>2</a:t>
            </a:r>
            <a:r>
              <a:rPr lang="en-GB" b="1" baseline="30000" dirty="0">
                <a:ea typeface="Times New Roman" panose="02020603050405020304" pitchFamily="18" charset="0"/>
                <a:cs typeface="Segoe UI" panose="020B0502040204020203" pitchFamily="34" charset="0"/>
              </a:rPr>
              <a:t>nd</a:t>
            </a:r>
            <a:r>
              <a:rPr lang="en-GB" b="1" dirty="0">
                <a:ea typeface="Times New Roman" panose="02020603050405020304" pitchFamily="18" charset="0"/>
                <a:cs typeface="Segoe UI" panose="020B0502040204020203" pitchFamily="34" charset="0"/>
              </a:rPr>
              <a:t> click </a:t>
            </a:r>
            <a:r>
              <a:rPr lang="en-GB" dirty="0">
                <a:ea typeface="Times New Roman" panose="02020603050405020304" pitchFamily="18" charset="0"/>
                <a:cs typeface="Segoe UI" panose="020B0502040204020203" pitchFamily="34" charset="0"/>
              </a:rPr>
              <a:t>– answers are shown on the slide identifying types of accidents, risks or </a:t>
            </a:r>
            <a:br>
              <a:rPr lang="en-GB" dirty="0">
                <a:ea typeface="Times New Roman" panose="02020603050405020304" pitchFamily="18" charset="0"/>
                <a:cs typeface="Segoe UI" panose="020B0502040204020203" pitchFamily="34" charset="0"/>
              </a:rPr>
            </a:br>
            <a:r>
              <a:rPr lang="en-GB" dirty="0">
                <a:ea typeface="Times New Roman" panose="02020603050405020304" pitchFamily="18" charset="0"/>
                <a:cs typeface="Segoe UI" panose="020B0502040204020203" pitchFamily="34" charset="0"/>
              </a:rPr>
              <a:t>       nature of personal injury that might affect workers.</a:t>
            </a:r>
          </a:p>
          <a:p>
            <a:pPr fontAlgn="base">
              <a:lnSpc>
                <a:spcPct val="107000"/>
              </a:lnSpc>
              <a:spcAft>
                <a:spcPts val="975"/>
              </a:spcAft>
            </a:pPr>
            <a:r>
              <a:rPr lang="en-GB" dirty="0">
                <a:effectLst/>
                <a:ea typeface="Times New Roman" panose="02020603050405020304" pitchFamily="18" charset="0"/>
                <a:cs typeface="Segoe UI" panose="020B0502040204020203" pitchFamily="34" charset="0"/>
              </a:rPr>
              <a:t>Continue through slides highlighting that we are applying risk perception – imaging what could hypothetically go wrong based on previous incidents, knowledge of inherent dangers or risks etc. </a:t>
            </a:r>
            <a:r>
              <a:rPr lang="en-GB" dirty="0">
                <a:ea typeface="Times New Roman" panose="02020603050405020304" pitchFamily="18" charset="0"/>
                <a:cs typeface="Segoe UI" panose="020B0502040204020203" pitchFamily="34" charset="0"/>
              </a:rPr>
              <a:t>S</a:t>
            </a:r>
            <a:r>
              <a:rPr lang="en-GB" dirty="0">
                <a:effectLst/>
                <a:ea typeface="Times New Roman" panose="02020603050405020304" pitchFamily="18" charset="0"/>
                <a:cs typeface="Segoe UI" panose="020B0502040204020203" pitchFamily="34" charset="0"/>
              </a:rPr>
              <a:t>ome situations</a:t>
            </a:r>
            <a:r>
              <a:rPr lang="en-GB" dirty="0">
                <a:ea typeface="Times New Roman" panose="02020603050405020304" pitchFamily="18" charset="0"/>
                <a:cs typeface="Segoe UI" panose="020B0502040204020203" pitchFamily="34" charset="0"/>
              </a:rPr>
              <a:t> would likely have an immediate affect if an  accident occurred as perceived other situations may result in health implications that develop over a longer period of time. E.g. WRULDs, MSD, RSI or diseases. </a:t>
            </a:r>
            <a:r>
              <a:rPr lang="en-GB" b="1" dirty="0">
                <a:ea typeface="Times New Roman" panose="02020603050405020304" pitchFamily="18" charset="0"/>
                <a:cs typeface="Segoe UI" panose="020B0502040204020203" pitchFamily="34" charset="0"/>
              </a:rPr>
              <a:t>WRULDs </a:t>
            </a:r>
            <a:r>
              <a:rPr lang="en-GB" dirty="0">
                <a:ea typeface="Times New Roman" panose="02020603050405020304" pitchFamily="18" charset="0"/>
                <a:cs typeface="Segoe UI" panose="020B0502040204020203" pitchFamily="34" charset="0"/>
              </a:rPr>
              <a:t>(Work-Related Upper Limb Disorders); </a:t>
            </a:r>
            <a:r>
              <a:rPr lang="en-GB" b="1" dirty="0">
                <a:ea typeface="Times New Roman" panose="02020603050405020304" pitchFamily="18" charset="0"/>
                <a:cs typeface="Segoe UI" panose="020B0502040204020203" pitchFamily="34" charset="0"/>
              </a:rPr>
              <a:t>MSDs </a:t>
            </a:r>
            <a:r>
              <a:rPr lang="en-GB" dirty="0">
                <a:ea typeface="Times New Roman" panose="02020603050405020304" pitchFamily="18" charset="0"/>
                <a:cs typeface="Segoe UI" panose="020B0502040204020203" pitchFamily="34" charset="0"/>
              </a:rPr>
              <a:t>(Musculoskeletal Disorders) and </a:t>
            </a:r>
            <a:r>
              <a:rPr lang="en-GB" b="1" dirty="0">
                <a:ea typeface="Times New Roman" panose="02020603050405020304" pitchFamily="18" charset="0"/>
                <a:cs typeface="Segoe UI" panose="020B0502040204020203" pitchFamily="34" charset="0"/>
              </a:rPr>
              <a:t>RSI</a:t>
            </a:r>
            <a:r>
              <a:rPr lang="en-GB" dirty="0">
                <a:ea typeface="Times New Roman" panose="02020603050405020304" pitchFamily="18" charset="0"/>
                <a:cs typeface="Segoe UI" panose="020B0502040204020203" pitchFamily="34" charset="0"/>
              </a:rPr>
              <a:t> (Repetitive Strain Injury). </a:t>
            </a:r>
            <a:endParaRPr lang="en-GB" dirty="0">
              <a:effectLst/>
              <a:ea typeface="Times New Roman" panose="02020603050405020304" pitchFamily="18" charset="0"/>
              <a:cs typeface="Segoe UI" panose="020B0502040204020203" pitchFamily="34" charset="0"/>
            </a:endParaRPr>
          </a:p>
          <a:p>
            <a:pPr fontAlgn="base">
              <a:lnSpc>
                <a:spcPct val="107000"/>
              </a:lnSpc>
              <a:spcAft>
                <a:spcPts val="975"/>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5A5862-4F9C-4594-8AA0-1424AF4F9915}" type="slidenum">
              <a:rPr lang="en-GB" smtClean="0"/>
              <a:t>7</a:t>
            </a:fld>
            <a:endParaRPr lang="en-GB"/>
          </a:p>
        </p:txBody>
      </p:sp>
    </p:spTree>
    <p:extLst>
      <p:ext uri="{BB962C8B-B14F-4D97-AF65-F5344CB8AC3E}">
        <p14:creationId xmlns:p14="http://schemas.microsoft.com/office/powerpoint/2010/main" val="275981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23604"/>
          </a:xfrm>
        </p:spPr>
        <p:txBody>
          <a:bodyPr/>
          <a:lstStyle/>
          <a:p>
            <a:pPr fontAlgn="base">
              <a:lnSpc>
                <a:spcPct val="107000"/>
              </a:lnSpc>
              <a:spcAft>
                <a:spcPts val="975"/>
              </a:spcAft>
            </a:pPr>
            <a:r>
              <a:rPr lang="en-GB" dirty="0">
                <a:effectLst/>
                <a:latin typeface="Calibri" panose="020F0502020204030204" pitchFamily="34" charset="0"/>
                <a:ea typeface="Calibri" panose="020F0502020204030204" pitchFamily="34" charset="0"/>
                <a:cs typeface="Times New Roman" panose="02020603050405020304" pitchFamily="18" charset="0"/>
              </a:rPr>
              <a:t>Trainer continues to progress through slides as directed </a:t>
            </a:r>
            <a:r>
              <a:rPr lang="en-GB" dirty="0">
                <a:latin typeface="Calibri" panose="020F0502020204030204" pitchFamily="34" charset="0"/>
                <a:ea typeface="Calibri" panose="020F0502020204030204" pitchFamily="34" charset="0"/>
                <a:cs typeface="Times New Roman" panose="02020603050405020304" pitchFamily="18" charset="0"/>
              </a:rPr>
              <a:t>in slide 6 note.</a:t>
            </a:r>
          </a:p>
          <a:p>
            <a:pPr fontAlgn="base">
              <a:lnSpc>
                <a:spcPct val="107000"/>
              </a:lnSpc>
              <a:spcAft>
                <a:spcPts val="975"/>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MSD’s</a:t>
            </a:r>
            <a:r>
              <a:rPr lang="en-GB" dirty="0">
                <a:effectLst/>
                <a:latin typeface="Calibri" panose="020F0502020204030204" pitchFamily="34" charset="0"/>
                <a:ea typeface="Calibri" panose="020F0502020204030204" pitchFamily="34" charset="0"/>
                <a:cs typeface="Times New Roman" panose="02020603050405020304" pitchFamily="18" charset="0"/>
              </a:rPr>
              <a:t> = Muscular Skeletal Disorders</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WRULDs </a:t>
            </a:r>
            <a:r>
              <a:rPr lang="en-GB" dirty="0">
                <a:latin typeface="Calibri" panose="020F0502020204030204" pitchFamily="34" charset="0"/>
                <a:ea typeface="Calibri" panose="020F0502020204030204" pitchFamily="34" charset="0"/>
                <a:cs typeface="Times New Roman" panose="02020603050405020304" pitchFamily="18" charset="0"/>
              </a:rPr>
              <a:t>= Work-related Upper Limb Disorders.</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effectLst/>
                <a:latin typeface="Calibri" panose="020F0502020204030204" pitchFamily="34" charset="0"/>
                <a:ea typeface="Calibri" panose="020F0502020204030204" pitchFamily="34" charset="0"/>
                <a:cs typeface="Times New Roman" panose="02020603050405020304" pitchFamily="18" charset="0"/>
              </a:rPr>
              <a:t>Both these conditions can be developed us</a:t>
            </a:r>
            <a:r>
              <a:rPr lang="en-GB" dirty="0">
                <a:latin typeface="Calibri" panose="020F0502020204030204" pitchFamily="34" charset="0"/>
                <a:ea typeface="Calibri" panose="020F0502020204030204" pitchFamily="34" charset="0"/>
                <a:cs typeface="Times New Roman" panose="02020603050405020304" pitchFamily="18" charset="0"/>
              </a:rPr>
              <a:t>ually over a long period of time (although some back injuries can be brought about very suddenly if worker s adopt poor lifting or manual handling techniques. </a:t>
            </a:r>
          </a:p>
          <a:p>
            <a:pPr fontAlgn="base">
              <a:lnSpc>
                <a:spcPct val="107000"/>
              </a:lnSpc>
              <a:spcAft>
                <a:spcPts val="975"/>
              </a:spcAft>
            </a:pPr>
            <a:r>
              <a:rPr lang="en-GB" dirty="0">
                <a:effectLst/>
                <a:latin typeface="Calibri" panose="020F0502020204030204" pitchFamily="34" charset="0"/>
                <a:ea typeface="Calibri" panose="020F0502020204030204" pitchFamily="34" charset="0"/>
                <a:cs typeface="Times New Roman" panose="02020603050405020304" pitchFamily="18" charset="0"/>
              </a:rPr>
              <a:t>Trainer could ask the group if they have been trained in manual handling techniq</a:t>
            </a:r>
            <a:r>
              <a:rPr lang="en-GB" dirty="0">
                <a:latin typeface="Calibri" panose="020F0502020204030204" pitchFamily="34" charset="0"/>
                <a:ea typeface="Calibri" panose="020F0502020204030204" pitchFamily="34" charset="0"/>
                <a:cs typeface="Times New Roman" panose="02020603050405020304" pitchFamily="18" charset="0"/>
              </a:rPr>
              <a:t>ues?</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Have the group heard of the phrase ‘</a:t>
            </a:r>
            <a:r>
              <a:rPr lang="en-GB" b="1" dirty="0">
                <a:latin typeface="Calibri" panose="020F0502020204030204" pitchFamily="34" charset="0"/>
                <a:ea typeface="Calibri" panose="020F0502020204030204" pitchFamily="34" charset="0"/>
                <a:cs typeface="Times New Roman" panose="02020603050405020304" pitchFamily="18" charset="0"/>
              </a:rPr>
              <a:t>kinetic lifting</a:t>
            </a:r>
            <a:r>
              <a:rPr lang="en-GB" dirty="0">
                <a:latin typeface="Calibri" panose="020F0502020204030204" pitchFamily="34" charset="0"/>
                <a:ea typeface="Calibri" panose="020F0502020204030204" pitchFamily="34" charset="0"/>
                <a:cs typeface="Times New Roman" panose="02020603050405020304" pitchFamily="18" charset="0"/>
              </a:rPr>
              <a:t>’</a:t>
            </a:r>
          </a:p>
          <a:p>
            <a:pPr fontAlgn="base">
              <a:lnSpc>
                <a:spcPct val="107000"/>
              </a:lnSpc>
              <a:spcAft>
                <a:spcPts val="975"/>
              </a:spcAft>
            </a:pPr>
            <a:r>
              <a:rPr lang="en-GB" dirty="0">
                <a:latin typeface="Calibri" panose="020F0502020204030204" pitchFamily="34" charset="0"/>
                <a:ea typeface="Calibri" panose="020F0502020204030204" pitchFamily="34" charset="0"/>
                <a:cs typeface="Times New Roman" panose="02020603050405020304" pitchFamily="18" charset="0"/>
              </a:rPr>
              <a:t>For example to good trick is to remember how to lift properly is to: </a:t>
            </a:r>
            <a:r>
              <a:rPr lang="en-GB" b="1" i="0" dirty="0">
                <a:solidFill>
                  <a:srgbClr val="202124"/>
                </a:solidFill>
                <a:effectLst/>
              </a:rPr>
              <a:t>Plan</a:t>
            </a:r>
            <a:r>
              <a:rPr lang="en-GB" b="0" i="0" dirty="0">
                <a:solidFill>
                  <a:srgbClr val="202124"/>
                </a:solidFill>
                <a:effectLst/>
              </a:rPr>
              <a:t>.</a:t>
            </a:r>
          </a:p>
          <a:p>
            <a:pPr algn="l">
              <a:buFont typeface="Arial" panose="020B0604020202020204" pitchFamily="34" charset="0"/>
              <a:buChar char="•"/>
            </a:pPr>
            <a:r>
              <a:rPr lang="en-GB" b="1" i="0" dirty="0">
                <a:solidFill>
                  <a:srgbClr val="202124"/>
                </a:solidFill>
                <a:effectLst/>
              </a:rPr>
              <a:t> Position</a:t>
            </a:r>
            <a:r>
              <a:rPr lang="en-GB" b="0" i="0" dirty="0">
                <a:solidFill>
                  <a:srgbClr val="202124"/>
                </a:solidFill>
                <a:effectLst/>
              </a:rPr>
              <a:t>. -  Approach the load evenly, with feet about shoulder-width apart.</a:t>
            </a:r>
          </a:p>
          <a:p>
            <a:pPr algn="l">
              <a:buFont typeface="Arial" panose="020B0604020202020204" pitchFamily="34" charset="0"/>
              <a:buChar char="•"/>
            </a:pPr>
            <a:r>
              <a:rPr lang="en-GB" b="0" i="0" dirty="0">
                <a:solidFill>
                  <a:srgbClr val="202124"/>
                </a:solidFill>
                <a:effectLst/>
              </a:rPr>
              <a:t> </a:t>
            </a:r>
            <a:r>
              <a:rPr lang="en-GB" b="1" i="0" dirty="0">
                <a:solidFill>
                  <a:srgbClr val="202124"/>
                </a:solidFill>
                <a:effectLst/>
              </a:rPr>
              <a:t>Pick</a:t>
            </a:r>
            <a:r>
              <a:rPr lang="en-GB" b="0" i="0" dirty="0">
                <a:solidFill>
                  <a:srgbClr val="202124"/>
                </a:solidFill>
                <a:effectLst/>
              </a:rPr>
              <a:t>.        - up the load using your thigh muscles to give you power.</a:t>
            </a:r>
          </a:p>
          <a:p>
            <a:pPr algn="l">
              <a:buFont typeface="Arial" panose="020B0604020202020204" pitchFamily="34" charset="0"/>
              <a:buChar char="•"/>
            </a:pPr>
            <a:r>
              <a:rPr lang="en-GB" b="0" i="0" dirty="0">
                <a:solidFill>
                  <a:srgbClr val="202124"/>
                </a:solidFill>
                <a:effectLst/>
              </a:rPr>
              <a:t> </a:t>
            </a:r>
            <a:r>
              <a:rPr lang="en-GB" b="1" i="0" dirty="0">
                <a:solidFill>
                  <a:srgbClr val="202124"/>
                </a:solidFill>
                <a:effectLst/>
              </a:rPr>
              <a:t>Proceed</a:t>
            </a:r>
            <a:r>
              <a:rPr lang="en-GB" b="0" i="0" dirty="0">
                <a:solidFill>
                  <a:srgbClr val="202124"/>
                </a:solidFill>
                <a:effectLst/>
              </a:rPr>
              <a:t>  - carry the load cautiously and safely be aware of the ground &amp; your </a:t>
            </a:r>
            <a:br>
              <a:rPr lang="en-GB" b="0" i="0" dirty="0">
                <a:solidFill>
                  <a:srgbClr val="202124"/>
                </a:solidFill>
                <a:effectLst/>
              </a:rPr>
            </a:br>
            <a:r>
              <a:rPr lang="en-GB" b="0" i="0" dirty="0">
                <a:solidFill>
                  <a:srgbClr val="202124"/>
                </a:solidFill>
                <a:effectLst/>
              </a:rPr>
              <a:t>                      environment</a:t>
            </a:r>
          </a:p>
          <a:p>
            <a:pPr algn="l">
              <a:buFont typeface="Arial" panose="020B0604020202020204" pitchFamily="34" charset="0"/>
              <a:buChar char="•"/>
            </a:pPr>
            <a:r>
              <a:rPr lang="en-GB" b="0" i="0" dirty="0">
                <a:solidFill>
                  <a:srgbClr val="202124"/>
                </a:solidFill>
                <a:effectLst/>
              </a:rPr>
              <a:t> </a:t>
            </a:r>
            <a:r>
              <a:rPr lang="en-GB" b="1" i="0" dirty="0">
                <a:solidFill>
                  <a:srgbClr val="202124"/>
                </a:solidFill>
                <a:effectLst/>
              </a:rPr>
              <a:t>Place       </a:t>
            </a:r>
            <a:r>
              <a:rPr lang="en-GB" i="0" dirty="0">
                <a:solidFill>
                  <a:srgbClr val="202124"/>
                </a:solidFill>
                <a:effectLst/>
              </a:rPr>
              <a:t>- the load safely on a stable surface bending you knees rather than your  </a:t>
            </a:r>
            <a:br>
              <a:rPr lang="en-GB" i="0" dirty="0">
                <a:solidFill>
                  <a:srgbClr val="202124"/>
                </a:solidFill>
                <a:effectLst/>
              </a:rPr>
            </a:br>
            <a:r>
              <a:rPr lang="en-GB" i="0" dirty="0">
                <a:solidFill>
                  <a:srgbClr val="202124"/>
                </a:solidFill>
                <a:effectLst/>
              </a:rPr>
              <a:t>                      back to position the load.</a:t>
            </a:r>
            <a:br>
              <a:rPr lang="en-GB" i="0" dirty="0">
                <a:solidFill>
                  <a:srgbClr val="202124"/>
                </a:solidFill>
                <a:effectLst/>
              </a:rPr>
            </a:br>
            <a:endParaRPr lang="en-GB" i="0" dirty="0">
              <a:solidFill>
                <a:srgbClr val="202124"/>
              </a:solidFill>
              <a:effectLst/>
            </a:endParaRPr>
          </a:p>
          <a:p>
            <a:pPr algn="l"/>
            <a:r>
              <a:rPr lang="en-GB" dirty="0">
                <a:solidFill>
                  <a:srgbClr val="202124"/>
                </a:solidFill>
              </a:rPr>
              <a:t>Also the </a:t>
            </a:r>
            <a:r>
              <a:rPr lang="en-GB" b="1" dirty="0">
                <a:solidFill>
                  <a:srgbClr val="202124"/>
                </a:solidFill>
              </a:rPr>
              <a:t>TILE</a:t>
            </a:r>
            <a:r>
              <a:rPr lang="en-GB" dirty="0">
                <a:solidFill>
                  <a:srgbClr val="202124"/>
                </a:solidFill>
              </a:rPr>
              <a:t> acronym is a useful tip: </a:t>
            </a:r>
            <a:r>
              <a:rPr lang="en-GB" b="1" dirty="0">
                <a:solidFill>
                  <a:srgbClr val="202124"/>
                </a:solidFill>
              </a:rPr>
              <a:t>Task</a:t>
            </a:r>
            <a:r>
              <a:rPr lang="en-GB" dirty="0">
                <a:solidFill>
                  <a:srgbClr val="202124"/>
                </a:solidFill>
              </a:rPr>
              <a:t> - </a:t>
            </a:r>
            <a:r>
              <a:rPr lang="en-GB" b="1" dirty="0">
                <a:solidFill>
                  <a:srgbClr val="202124"/>
                </a:solidFill>
              </a:rPr>
              <a:t>Individual</a:t>
            </a:r>
            <a:r>
              <a:rPr lang="en-GB" dirty="0">
                <a:solidFill>
                  <a:srgbClr val="202124"/>
                </a:solidFill>
              </a:rPr>
              <a:t> - </a:t>
            </a:r>
            <a:r>
              <a:rPr lang="en-GB" b="1" dirty="0">
                <a:solidFill>
                  <a:srgbClr val="202124"/>
                </a:solidFill>
              </a:rPr>
              <a:t>Load</a:t>
            </a:r>
            <a:r>
              <a:rPr lang="en-GB" dirty="0">
                <a:solidFill>
                  <a:srgbClr val="202124"/>
                </a:solidFill>
              </a:rPr>
              <a:t> – </a:t>
            </a:r>
            <a:r>
              <a:rPr lang="en-GB" b="1" dirty="0">
                <a:solidFill>
                  <a:srgbClr val="202124"/>
                </a:solidFill>
              </a:rPr>
              <a:t>Environment</a:t>
            </a:r>
            <a:r>
              <a:rPr lang="en-GB" dirty="0">
                <a:solidFill>
                  <a:srgbClr val="202124"/>
                </a:solidFill>
              </a:rPr>
              <a:t>.</a:t>
            </a:r>
            <a:endParaRPr lang="en-GB" b="1" i="0" dirty="0">
              <a:solidFill>
                <a:srgbClr val="202124"/>
              </a:solidFill>
              <a:effectLst/>
            </a:endParaRPr>
          </a:p>
          <a:p>
            <a:pPr fontAlgn="base">
              <a:lnSpc>
                <a:spcPct val="107000"/>
              </a:lnSpc>
              <a:spcAft>
                <a:spcPts val="975"/>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5A5862-4F9C-4594-8AA0-1424AF4F9915}" type="slidenum">
              <a:rPr lang="en-GB" smtClean="0"/>
              <a:t>8</a:t>
            </a:fld>
            <a:endParaRPr lang="en-GB"/>
          </a:p>
        </p:txBody>
      </p:sp>
    </p:spTree>
    <p:extLst>
      <p:ext uri="{BB962C8B-B14F-4D97-AF65-F5344CB8AC3E}">
        <p14:creationId xmlns:p14="http://schemas.microsoft.com/office/powerpoint/2010/main" val="404409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975"/>
              </a:spcAft>
            </a:pPr>
            <a:r>
              <a:rPr lang="en-GB" dirty="0">
                <a:effectLst/>
                <a:latin typeface="Calibri" panose="020F0502020204030204" pitchFamily="34" charset="0"/>
                <a:ea typeface="Calibri" panose="020F0502020204030204" pitchFamily="34" charset="0"/>
                <a:cs typeface="Times New Roman" panose="02020603050405020304" pitchFamily="18" charset="0"/>
              </a:rPr>
              <a:t>Trainer continues to progress through slides as directed </a:t>
            </a:r>
            <a:r>
              <a:rPr lang="en-GB" dirty="0">
                <a:latin typeface="Calibri" panose="020F0502020204030204" pitchFamily="34" charset="0"/>
                <a:ea typeface="Calibri" panose="020F0502020204030204" pitchFamily="34" charset="0"/>
                <a:cs typeface="Times New Roman" panose="02020603050405020304" pitchFamily="18" charset="0"/>
              </a:rPr>
              <a:t>in slide 6 note above.</a:t>
            </a:r>
          </a:p>
          <a:p>
            <a:pPr fontAlgn="base">
              <a:lnSpc>
                <a:spcPct val="107000"/>
              </a:lnSpc>
              <a:spcAft>
                <a:spcPts val="975"/>
              </a:spcAft>
            </a:pPr>
            <a:r>
              <a:rPr lang="en-GB" b="0" i="0" dirty="0">
                <a:solidFill>
                  <a:srgbClr val="111111"/>
                </a:solidFill>
                <a:effectLst/>
                <a:latin typeface="swift"/>
              </a:rPr>
              <a:t>Trainer to note: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28600" indent="-228600" fontAlgn="base">
              <a:lnSpc>
                <a:spcPct val="107000"/>
              </a:lnSpc>
              <a:spcAft>
                <a:spcPts val="975"/>
              </a:spcAft>
              <a:buFont typeface="+mj-lt"/>
              <a:buAutoNum type="arabicPeriod"/>
            </a:pPr>
            <a:r>
              <a:rPr lang="en-GB" dirty="0">
                <a:solidFill>
                  <a:srgbClr val="111111"/>
                </a:solidFill>
                <a:latin typeface="swift"/>
              </a:rPr>
              <a:t>In 2017, </a:t>
            </a:r>
            <a:r>
              <a:rPr lang="en-GB" b="0" i="0" dirty="0">
                <a:solidFill>
                  <a:srgbClr val="111111"/>
                </a:solidFill>
                <a:effectLst/>
                <a:latin typeface="swift"/>
              </a:rPr>
              <a:t>according to a news article in the Bangladeshi newspaper </a:t>
            </a:r>
            <a:r>
              <a:rPr lang="en-GB" b="0" i="0" u="none" strike="noStrike" dirty="0">
                <a:solidFill>
                  <a:srgbClr val="0085C0"/>
                </a:solidFill>
                <a:effectLst/>
                <a:latin typeface="swift"/>
                <a:hlinkClick r:id="rId3"/>
              </a:rPr>
              <a:t>The Daily Star</a:t>
            </a:r>
            <a:r>
              <a:rPr lang="en-GB" b="0" i="0" dirty="0">
                <a:solidFill>
                  <a:srgbClr val="111111"/>
                </a:solidFill>
                <a:effectLst/>
                <a:latin typeface="swift"/>
              </a:rPr>
              <a:t> </a:t>
            </a:r>
            <a:r>
              <a:rPr lang="en-GB" b="1" i="0" dirty="0">
                <a:solidFill>
                  <a:srgbClr val="111111"/>
                </a:solidFill>
                <a:effectLst/>
                <a:latin typeface="swift"/>
              </a:rPr>
              <a:t>only 6 inspectors </a:t>
            </a:r>
            <a:r>
              <a:rPr lang="en-GB" b="0" i="0" dirty="0">
                <a:solidFill>
                  <a:srgbClr val="111111"/>
                </a:solidFill>
                <a:effectLst/>
                <a:latin typeface="swift"/>
              </a:rPr>
              <a:t>are assigned to inspect more than </a:t>
            </a:r>
            <a:r>
              <a:rPr lang="en-GB" b="1" i="0" dirty="0">
                <a:solidFill>
                  <a:srgbClr val="111111"/>
                </a:solidFill>
                <a:effectLst/>
                <a:latin typeface="swift"/>
              </a:rPr>
              <a:t>5,000 boilers </a:t>
            </a:r>
            <a:r>
              <a:rPr lang="en-GB" b="0" i="0" dirty="0">
                <a:solidFill>
                  <a:srgbClr val="111111"/>
                </a:solidFill>
                <a:effectLst/>
                <a:latin typeface="swift"/>
              </a:rPr>
              <a:t>annually. Additionally, many boilers are poorly maintained and operated by people without proper training. Boiler are one of the main reasons for explosions and fires in garment factories.</a:t>
            </a:r>
            <a:br>
              <a:rPr lang="en-GB" b="0" i="0" dirty="0">
                <a:solidFill>
                  <a:srgbClr val="111111"/>
                </a:solidFill>
                <a:effectLst/>
                <a:latin typeface="swift"/>
              </a:rPr>
            </a:br>
            <a:r>
              <a:rPr lang="en-GB" b="0" i="0" dirty="0">
                <a:solidFill>
                  <a:srgbClr val="111111"/>
                </a:solidFill>
                <a:effectLst/>
                <a:latin typeface="swift"/>
              </a:rPr>
              <a:t>They can cause building to collapse and even started stampedes of workers in some factories. </a:t>
            </a:r>
          </a:p>
          <a:p>
            <a:pPr marL="228600" indent="-228600" fontAlgn="base">
              <a:lnSpc>
                <a:spcPct val="107000"/>
              </a:lnSpc>
              <a:spcAft>
                <a:spcPts val="975"/>
              </a:spcAft>
              <a:buFont typeface="+mj-lt"/>
              <a:buAutoNum type="arabicPeriod"/>
            </a:pPr>
            <a:r>
              <a:rPr lang="en-GB" dirty="0">
                <a:solidFill>
                  <a:srgbClr val="111111"/>
                </a:solidFill>
                <a:latin typeface="swift"/>
              </a:rPr>
              <a:t>Chemicals (and the vapours and fumes they give off) can often be a silent, unseen and deadly killer. They can harm workers immediately or poison them doing long-term damage to organs and the respiratory system. Toxic chemical exposure is also highly dangerous for pregnant women and can impact on the reproductive system. </a:t>
            </a:r>
            <a:r>
              <a:rPr lang="en-GB" b="0" i="0" dirty="0">
                <a:solidFill>
                  <a:srgbClr val="111111"/>
                </a:solidFill>
                <a:effectLst/>
                <a:latin typeface="swift"/>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975"/>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5A5862-4F9C-4594-8AA0-1424AF4F9915}" type="slidenum">
              <a:rPr lang="en-GB" smtClean="0"/>
              <a:t>9</a:t>
            </a:fld>
            <a:endParaRPr lang="en-GB"/>
          </a:p>
        </p:txBody>
      </p:sp>
    </p:spTree>
    <p:extLst>
      <p:ext uri="{BB962C8B-B14F-4D97-AF65-F5344CB8AC3E}">
        <p14:creationId xmlns:p14="http://schemas.microsoft.com/office/powerpoint/2010/main" val="294026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8390-7F50-4C08-9D07-3D130882F6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11208A-767B-48B4-920F-987CE427D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619451-8836-40F1-ABB8-48C14C006994}"/>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5" name="Footer Placeholder 4">
            <a:extLst>
              <a:ext uri="{FF2B5EF4-FFF2-40B4-BE49-F238E27FC236}">
                <a16:creationId xmlns:a16="http://schemas.microsoft.com/office/drawing/2014/main" id="{6060D7AE-EE36-4965-A214-94AE1D4779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1AFDB8-D0F1-4B3F-8DB6-FB5F9EF30232}"/>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4060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6AC5-EB0C-4160-AC78-DAF1349868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B7AE1B-EEB7-4271-874C-64691B8295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9E2EA-CB92-4AEF-931B-387D127CEE0C}"/>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5" name="Footer Placeholder 4">
            <a:extLst>
              <a:ext uri="{FF2B5EF4-FFF2-40B4-BE49-F238E27FC236}">
                <a16:creationId xmlns:a16="http://schemas.microsoft.com/office/drawing/2014/main" id="{0D0A0393-529E-4B9F-93D2-0FAFDB0DA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3390F-883A-4EB9-AAA5-A33508AA44BB}"/>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141459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3ABB4-EB07-4749-AD65-B6ECC9A5B6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0A1A96-DB25-4339-8E50-7078AA28AF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6DFCD7-469C-4EDB-967A-3B71CB44CC67}"/>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5" name="Footer Placeholder 4">
            <a:extLst>
              <a:ext uri="{FF2B5EF4-FFF2-40B4-BE49-F238E27FC236}">
                <a16:creationId xmlns:a16="http://schemas.microsoft.com/office/drawing/2014/main" id="{B1F8E17D-918A-42B3-AC62-CF3FDE744B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A6C632-D498-4CC9-9C81-18959B28F00A}"/>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176326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Cover slide">
    <p:spTree>
      <p:nvGrpSpPr>
        <p:cNvPr id="1" name=""/>
        <p:cNvGrpSpPr/>
        <p:nvPr/>
      </p:nvGrpSpPr>
      <p:grpSpPr>
        <a:xfrm>
          <a:off x="0" y="0"/>
          <a:ext cx="0" cy="0"/>
          <a:chOff x="0" y="0"/>
          <a:chExt cx="0" cy="0"/>
        </a:xfrm>
      </p:grpSpPr>
      <p:sp>
        <p:nvSpPr>
          <p:cNvPr id="12" name="Shape 12"/>
          <p:cNvSpPr/>
          <p:nvPr/>
        </p:nvSpPr>
        <p:spPr>
          <a:xfrm>
            <a:off x="-404" y="3429000"/>
            <a:ext cx="12192807" cy="0"/>
          </a:xfrm>
          <a:prstGeom prst="line">
            <a:avLst/>
          </a:prstGeom>
          <a:ln w="88900">
            <a:solidFill>
              <a:srgbClr val="9E173A"/>
            </a:solidFill>
            <a:miter lim="400000"/>
          </a:ln>
        </p:spPr>
        <p:txBody>
          <a:bodyPr lIns="35719" tIns="35719" rIns="35719" bIns="35719" anchor="ctr"/>
          <a:lstStyle/>
          <a:p>
            <a:pPr algn="ctr" defTabSz="410766">
              <a:spcBef>
                <a:spcPts val="0"/>
              </a:spcBef>
              <a:defRPr sz="3200">
                <a:solidFill>
                  <a:srgbClr val="000000"/>
                </a:solidFill>
                <a:latin typeface="Helvetica Light"/>
                <a:ea typeface="Helvetica Light"/>
                <a:cs typeface="Helvetica Light"/>
                <a:sym typeface="Helvetica Light"/>
              </a:defRPr>
            </a:pPr>
            <a:endParaRPr sz="1600" dirty="0"/>
          </a:p>
        </p:txBody>
      </p:sp>
      <p:sp>
        <p:nvSpPr>
          <p:cNvPr id="13" name="Shape 13"/>
          <p:cNvSpPr>
            <a:spLocks noGrp="1"/>
          </p:cNvSpPr>
          <p:nvPr>
            <p:ph type="pic" idx="13"/>
          </p:nvPr>
        </p:nvSpPr>
        <p:spPr>
          <a:xfrm>
            <a:off x="-893" y="3447796"/>
            <a:ext cx="12193721" cy="3419916"/>
          </a:xfrm>
          <a:prstGeom prst="rect">
            <a:avLst/>
          </a:prstGeom>
        </p:spPr>
        <p:txBody>
          <a:bodyPr tIns="45719" bIns="45719">
            <a:noAutofit/>
          </a:bodyPr>
          <a:lstStyle/>
          <a:p>
            <a:endParaRPr dirty="0"/>
          </a:p>
        </p:txBody>
      </p:sp>
      <p:sp>
        <p:nvSpPr>
          <p:cNvPr id="14" name="Shape 14"/>
          <p:cNvSpPr>
            <a:spLocks noGrp="1"/>
          </p:cNvSpPr>
          <p:nvPr>
            <p:ph type="title"/>
          </p:nvPr>
        </p:nvSpPr>
        <p:spPr>
          <a:xfrm>
            <a:off x="755487" y="1328472"/>
            <a:ext cx="7358063" cy="1387066"/>
          </a:xfrm>
          <a:prstGeom prst="rect">
            <a:avLst/>
          </a:prstGeom>
        </p:spPr>
        <p:txBody>
          <a:bodyPr lIns="71437" tIns="71437" rIns="71437" bIns="71437" anchor="b"/>
          <a:lstStyle/>
          <a:p>
            <a:r>
              <a:t>Texte du titre</a:t>
            </a:r>
          </a:p>
        </p:txBody>
      </p:sp>
      <p:sp>
        <p:nvSpPr>
          <p:cNvPr id="15" name="Shape 15"/>
          <p:cNvSpPr>
            <a:spLocks noGrp="1"/>
          </p:cNvSpPr>
          <p:nvPr>
            <p:ph type="body" sz="quarter" idx="1"/>
          </p:nvPr>
        </p:nvSpPr>
        <p:spPr>
          <a:xfrm>
            <a:off x="755487" y="749736"/>
            <a:ext cx="7358063" cy="644531"/>
          </a:xfrm>
          <a:prstGeom prst="rect">
            <a:avLst/>
          </a:prstGeom>
        </p:spPr>
        <p:txBody>
          <a:bodyPr lIns="71437" tIns="71437" rIns="71437" bIns="71437"/>
          <a:lstStyle>
            <a:lvl1pPr defTabSz="228600">
              <a:defRPr sz="3250" cap="all">
                <a:solidFill>
                  <a:srgbClr val="8B032C"/>
                </a:solidFill>
              </a:defRPr>
            </a:lvl1pPr>
            <a:lvl2pPr defTabSz="228600">
              <a:defRPr sz="3250" cap="all">
                <a:solidFill>
                  <a:srgbClr val="8B032C"/>
                </a:solidFill>
              </a:defRPr>
            </a:lvl2pPr>
            <a:lvl3pPr defTabSz="228600">
              <a:defRPr sz="3250" cap="all">
                <a:solidFill>
                  <a:srgbClr val="8B032C"/>
                </a:solidFill>
              </a:defRPr>
            </a:lvl3pPr>
            <a:lvl4pPr defTabSz="228600">
              <a:defRPr sz="3250" cap="all">
                <a:solidFill>
                  <a:srgbClr val="8B032C"/>
                </a:solidFill>
              </a:defRPr>
            </a:lvl4pPr>
            <a:lvl5pPr defTabSz="228600">
              <a:defRPr sz="3250" cap="all">
                <a:solidFill>
                  <a:srgbClr val="8B032C"/>
                </a:solidFill>
              </a:defRPr>
            </a:lvl5pPr>
          </a:lstStyle>
          <a:p>
            <a:endParaRPr dirty="0"/>
          </a:p>
        </p:txBody>
      </p:sp>
      <p:pic>
        <p:nvPicPr>
          <p:cNvPr id="3" name="Picture 2" descr="A close up of a sign&#10;&#10;Description automatically generated">
            <a:extLst>
              <a:ext uri="{FF2B5EF4-FFF2-40B4-BE49-F238E27FC236}">
                <a16:creationId xmlns:a16="http://schemas.microsoft.com/office/drawing/2014/main" id="{678B87B5-BF99-475A-844E-C814ACED73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8135" y="1944012"/>
            <a:ext cx="2957513" cy="771525"/>
          </a:xfrm>
          <a:prstGeom prst="rect">
            <a:avLst/>
          </a:prstGeom>
        </p:spPr>
      </p:pic>
    </p:spTree>
    <p:extLst>
      <p:ext uri="{BB962C8B-B14F-4D97-AF65-F5344CB8AC3E}">
        <p14:creationId xmlns:p14="http://schemas.microsoft.com/office/powerpoint/2010/main" val="11664423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46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6F62-1AE5-4B53-AA81-2ED2605E8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76DE42-B817-47A9-BA30-4B2FD5ACE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5E4A2C-D190-419D-AC6C-709740B0C162}"/>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5" name="Footer Placeholder 4">
            <a:extLst>
              <a:ext uri="{FF2B5EF4-FFF2-40B4-BE49-F238E27FC236}">
                <a16:creationId xmlns:a16="http://schemas.microsoft.com/office/drawing/2014/main" id="{865A7003-D7D8-4A65-A2E1-DB3320E301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F8966B-0B51-48B8-82B6-4561DBBC370A}"/>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92749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D452-8D3F-4CDB-AA76-948D8FCEC0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1F56EF-2CC0-4B61-BA06-72769BD38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950FA0-A882-4BEC-9118-5E294D0C75C1}"/>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5" name="Footer Placeholder 4">
            <a:extLst>
              <a:ext uri="{FF2B5EF4-FFF2-40B4-BE49-F238E27FC236}">
                <a16:creationId xmlns:a16="http://schemas.microsoft.com/office/drawing/2014/main" id="{ADA3B017-AF58-4FBD-90C1-6418529BF4E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6A0FCDD-3741-448B-B546-DDD49B5E8722}"/>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2835004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176E-3B42-407E-90D0-4112FC53A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DB25DC-69EB-4CA4-B349-EF3BEADC50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C8DAB-E3C7-4B6E-A56D-7595C5CB613B}"/>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5" name="Footer Placeholder 4">
            <a:extLst>
              <a:ext uri="{FF2B5EF4-FFF2-40B4-BE49-F238E27FC236}">
                <a16:creationId xmlns:a16="http://schemas.microsoft.com/office/drawing/2014/main" id="{DE72B553-8DE7-49FB-BFDF-C5E3BEE7EB6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1BC0EB4-F85C-4AC1-BA6B-181708D7E96A}"/>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373568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FF55-34C6-48A8-B4BC-15D06FEAA3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216B8B-EC7E-4572-B356-585B8E96C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F86C89-5DF0-459C-B3CB-931CAEAF63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752679-8010-4E3F-9F2C-4122F7E6F850}"/>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6" name="Footer Placeholder 5">
            <a:extLst>
              <a:ext uri="{FF2B5EF4-FFF2-40B4-BE49-F238E27FC236}">
                <a16:creationId xmlns:a16="http://schemas.microsoft.com/office/drawing/2014/main" id="{2E60AB65-4EE2-4E10-BC3F-73AC4B7FF4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3E1F03-555B-4147-8AE0-97A394D3FF3C}"/>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2727619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D11C-9552-4AF8-8F6C-4938F933E8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D9873C-F9E8-4B7A-8BBB-8E4127D14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AE2FDF-3AFD-4844-B14F-F56CF43F16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6EFBD7-9C59-46D8-820E-AA9D3F825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FAF89-2618-4135-B684-E882F0BF52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8129CF-D29F-4625-9E25-4B4ABDE8EFD3}"/>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8" name="Footer Placeholder 7">
            <a:extLst>
              <a:ext uri="{FF2B5EF4-FFF2-40B4-BE49-F238E27FC236}">
                <a16:creationId xmlns:a16="http://schemas.microsoft.com/office/drawing/2014/main" id="{D9AB22E2-2B31-4DA8-8E41-8C5725F143B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CE61F2F-6E00-46E2-B20E-6F93FE90A442}"/>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4258218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98A8-6C0F-46B8-826D-4B3D8EF031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B104A4-19CD-4588-A484-BAE405C4683A}"/>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4" name="Footer Placeholder 3">
            <a:extLst>
              <a:ext uri="{FF2B5EF4-FFF2-40B4-BE49-F238E27FC236}">
                <a16:creationId xmlns:a16="http://schemas.microsoft.com/office/drawing/2014/main" id="{D5EFEF55-4157-4EAB-BB47-756CF3BE1F0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2FBD173-CE82-4A3D-A19C-4BDAF74F0B46}"/>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14040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1A64-5C69-4859-8594-F648E94D50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B2050F-93B9-42E1-B9F1-2DFBF40EA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587EF0-514E-4811-BCFD-49B9598C49B6}"/>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5" name="Footer Placeholder 4">
            <a:extLst>
              <a:ext uri="{FF2B5EF4-FFF2-40B4-BE49-F238E27FC236}">
                <a16:creationId xmlns:a16="http://schemas.microsoft.com/office/drawing/2014/main" id="{0C88CEAA-D4DC-49F5-9894-0B75E55E4B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57D7B-EE1D-4F7F-AA61-5C2805130DE6}"/>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3675349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1F11B-F0F0-4BD8-A97C-1F0008FC4FB2}"/>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3" name="Footer Placeholder 2">
            <a:extLst>
              <a:ext uri="{FF2B5EF4-FFF2-40B4-BE49-F238E27FC236}">
                <a16:creationId xmlns:a16="http://schemas.microsoft.com/office/drawing/2014/main" id="{F6340E45-A6BE-472F-BDE6-090D108C2B8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46AD938-0E42-4D06-A142-B428FE348617}"/>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14472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0FAD-241D-498A-BB1F-BF392C246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D40902-E98D-43F9-82A8-0D488314F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52DF1C-A9F3-4D97-9E87-5B947F0C9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537FF-07BC-490E-9578-830F975F298F}"/>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6" name="Footer Placeholder 5">
            <a:extLst>
              <a:ext uri="{FF2B5EF4-FFF2-40B4-BE49-F238E27FC236}">
                <a16:creationId xmlns:a16="http://schemas.microsoft.com/office/drawing/2014/main" id="{46AE2161-56EC-4A04-8760-68FE0AB949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0876D4A-448B-4199-B5C0-9E48DBFB1F82}"/>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2445931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B9C5-DC38-4917-A755-6D595D58D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8A4992-3524-42C9-A243-5D54B00B2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5A750F7-65E9-4B77-A33B-80743F86E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0C3DF-0B5D-4761-B518-866CBACA41F0}"/>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6" name="Footer Placeholder 5">
            <a:extLst>
              <a:ext uri="{FF2B5EF4-FFF2-40B4-BE49-F238E27FC236}">
                <a16:creationId xmlns:a16="http://schemas.microsoft.com/office/drawing/2014/main" id="{5D1EC7F9-A1E3-411E-BA61-F8CAB0CAD47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5326A7D-EBE2-4C88-A7A8-8034C621492A}"/>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305560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FCB0-FE50-47BB-9F15-79C973558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1B9EF6-8BA7-4CE2-8BC6-375F842006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A32A60-4107-4BCB-BD49-D212F8236F0A}"/>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5" name="Footer Placeholder 4">
            <a:extLst>
              <a:ext uri="{FF2B5EF4-FFF2-40B4-BE49-F238E27FC236}">
                <a16:creationId xmlns:a16="http://schemas.microsoft.com/office/drawing/2014/main" id="{5515E020-06EA-42E3-8941-6018AB9E9F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D6A5EB-9922-458F-A7B3-CE2C8C814470}"/>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3055486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7F92E-4004-49F6-A966-66B45FB65B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BD9307-BBD8-456C-A9F7-651F058E3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B543FB-8DFB-4DB2-9E83-E09CE4375D47}"/>
              </a:ext>
            </a:extLst>
          </p:cNvPr>
          <p:cNvSpPr>
            <a:spLocks noGrp="1"/>
          </p:cNvSpPr>
          <p:nvPr>
            <p:ph type="dt" sz="half" idx="10"/>
          </p:nvPr>
        </p:nvSpPr>
        <p:spPr/>
        <p:txBody>
          <a:bodyPr/>
          <a:lstStyle/>
          <a:p>
            <a:fld id="{22DBFA79-85BC-49ED-9A22-548BD8A22368}" type="datetimeFigureOut">
              <a:rPr lang="en-GB" smtClean="0"/>
              <a:t>17/12/2020</a:t>
            </a:fld>
            <a:endParaRPr lang="en-GB" dirty="0"/>
          </a:p>
        </p:txBody>
      </p:sp>
      <p:sp>
        <p:nvSpPr>
          <p:cNvPr id="5" name="Footer Placeholder 4">
            <a:extLst>
              <a:ext uri="{FF2B5EF4-FFF2-40B4-BE49-F238E27FC236}">
                <a16:creationId xmlns:a16="http://schemas.microsoft.com/office/drawing/2014/main" id="{C5C88F67-9E60-45CA-B747-961D840B22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C53715-DB31-45A0-8BE8-06B47BFA0F14}"/>
              </a:ext>
            </a:extLst>
          </p:cNvPr>
          <p:cNvSpPr>
            <a:spLocks noGrp="1"/>
          </p:cNvSpPr>
          <p:nvPr>
            <p:ph type="sldNum" sz="quarter" idx="12"/>
          </p:nvPr>
        </p:nvSpPr>
        <p:spPr/>
        <p:txBody>
          <a:bodyPr/>
          <a:lstStyle/>
          <a:p>
            <a:fld id="{12921174-ECF1-41EE-B648-D3AD83938A7E}" type="slidenum">
              <a:rPr lang="en-GB" smtClean="0"/>
              <a:t>‹#›</a:t>
            </a:fld>
            <a:endParaRPr lang="en-GB" dirty="0"/>
          </a:p>
        </p:txBody>
      </p:sp>
    </p:spTree>
    <p:extLst>
      <p:ext uri="{BB962C8B-B14F-4D97-AF65-F5344CB8AC3E}">
        <p14:creationId xmlns:p14="http://schemas.microsoft.com/office/powerpoint/2010/main" val="2271882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61" name="Shape 61"/>
          <p:cNvSpPr>
            <a:spLocks noGrp="1"/>
          </p:cNvSpPr>
          <p:nvPr>
            <p:ph type="title" hasCustomPrompt="1"/>
          </p:nvPr>
        </p:nvSpPr>
        <p:spPr>
          <a:prstGeom prst="rect">
            <a:avLst/>
          </a:prstGeom>
        </p:spPr>
        <p:txBody>
          <a:bodyPr/>
          <a:lstStyle>
            <a:lvl1pPr>
              <a:defRPr/>
            </a:lvl1pPr>
          </a:lstStyle>
          <a:p>
            <a:r>
              <a:rPr lang="fr-FR" dirty="0"/>
              <a:t>Slide </a:t>
            </a:r>
            <a:r>
              <a:rPr lang="fr-FR" dirty="0" err="1"/>
              <a:t>title</a:t>
            </a:r>
            <a:endParaRPr dirty="0"/>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5" name="Shape 116"/>
          <p:cNvSpPr>
            <a:spLocks noGrp="1"/>
          </p:cNvSpPr>
          <p:nvPr>
            <p:ph type="body" sz="half" idx="10"/>
          </p:nvPr>
        </p:nvSpPr>
        <p:spPr>
          <a:xfrm>
            <a:off x="761739" y="2009776"/>
            <a:ext cx="10668522" cy="4124960"/>
          </a:xfrm>
          <a:prstGeom prst="rect">
            <a:avLst/>
          </a:prstGeom>
        </p:spPr>
        <p:txBody>
          <a:bodyPr/>
          <a:lstStyle>
            <a:lvl1pPr marL="285750" indent="-285750">
              <a:buClr>
                <a:srgbClr val="F7931E"/>
              </a:buClr>
              <a:buSzPct val="100000"/>
              <a:buChar char="•"/>
            </a:lvl1pPr>
            <a:lvl2pPr marL="483734" indent="-255134">
              <a:buClr>
                <a:srgbClr val="F7931E"/>
              </a:buClr>
              <a:buSzPct val="100000"/>
              <a:buChar char="–"/>
            </a:lvl2pPr>
            <a:lvl3pPr marL="695325" indent="-238125">
              <a:buClr>
                <a:srgbClr val="F7931E"/>
              </a:buClr>
              <a:buSzPct val="100000"/>
              <a:buChar char="•"/>
            </a:lvl3pPr>
            <a:lvl4pPr marL="971550" indent="-285750">
              <a:buClr>
                <a:srgbClr val="F7931E"/>
              </a:buClr>
              <a:buSzPct val="100000"/>
              <a:buChar char="–"/>
            </a:lvl4pPr>
            <a:lvl5pPr marL="1200150" indent="-285750">
              <a:buClr>
                <a:srgbClr val="F7931E"/>
              </a:buClr>
              <a:buSzPct val="100000"/>
              <a:buChar cha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Tree>
    <p:extLst>
      <p:ext uri="{BB962C8B-B14F-4D97-AF65-F5344CB8AC3E}">
        <p14:creationId xmlns:p14="http://schemas.microsoft.com/office/powerpoint/2010/main" val="180537902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14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F84E-6A47-401B-8609-A390A7E24D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E55ECA-F65B-4DAA-94B5-67EA6F343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C2DBB-5071-44D0-A3DB-72CEAC26B760}"/>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5" name="Footer Placeholder 4">
            <a:extLst>
              <a:ext uri="{FF2B5EF4-FFF2-40B4-BE49-F238E27FC236}">
                <a16:creationId xmlns:a16="http://schemas.microsoft.com/office/drawing/2014/main" id="{8A29DB1F-D85F-4E07-BC9F-EF0B6912B8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53136-7EA1-4B8B-9729-148F8DAA56D7}"/>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259952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B92C-E2ED-4B0F-B1CB-51458D1957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41DF5B-9373-48B3-809D-790B84BCD3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C80D3B-EF3A-4960-ABED-A34C9A60AC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37BBE7-84E3-4A63-916E-302420434C95}"/>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6" name="Footer Placeholder 5">
            <a:extLst>
              <a:ext uri="{FF2B5EF4-FFF2-40B4-BE49-F238E27FC236}">
                <a16:creationId xmlns:a16="http://schemas.microsoft.com/office/drawing/2014/main" id="{37E7EB82-8BE1-4ACF-9A97-59AAAE8FFA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506061-348E-46AD-8254-860E4883A77C}"/>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285032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8D83-9DFC-4328-A5B0-6C44DF7F7E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7EAA08-D02F-4A32-906D-7EE6D302D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BAB23-DC58-4635-95F0-7C382ED31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B71CDB-8571-454C-B679-DD99349A17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EECC31-72FD-4782-AB10-1A5FF19998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406D65-6B38-4DB6-BDDA-6100099C7395}"/>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8" name="Footer Placeholder 7">
            <a:extLst>
              <a:ext uri="{FF2B5EF4-FFF2-40B4-BE49-F238E27FC236}">
                <a16:creationId xmlns:a16="http://schemas.microsoft.com/office/drawing/2014/main" id="{1E7F42F4-EF23-463A-B598-F34B768887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100359-4EE8-4F3E-A8AE-A4A72C3639DA}"/>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257672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146C-C8E4-4F83-B52D-3C813F270F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31B687-348C-46EA-804D-5C2391D0B1EE}"/>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4" name="Footer Placeholder 3">
            <a:extLst>
              <a:ext uri="{FF2B5EF4-FFF2-40B4-BE49-F238E27FC236}">
                <a16:creationId xmlns:a16="http://schemas.microsoft.com/office/drawing/2014/main" id="{E9FE7E46-F3D0-4B32-BB29-0753A908DC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9EB916-10FB-4898-97C9-60D1CE422189}"/>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124833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B49FF-92CA-47E5-B511-ECDFE3205D36}"/>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3" name="Footer Placeholder 2">
            <a:extLst>
              <a:ext uri="{FF2B5EF4-FFF2-40B4-BE49-F238E27FC236}">
                <a16:creationId xmlns:a16="http://schemas.microsoft.com/office/drawing/2014/main" id="{7738C4C2-EA47-4244-8F12-36E76E5182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16D93-C05F-4A66-8532-5D3A42A6F138}"/>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265706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633B-FD6B-45BC-9002-7329B2FA0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E9AFBF-B191-4260-9EB4-53DC3225B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29E0B0-EC4C-4D9C-A1D1-2B8081CA6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92E14-7435-45A6-AC28-4078158860BE}"/>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6" name="Footer Placeholder 5">
            <a:extLst>
              <a:ext uri="{FF2B5EF4-FFF2-40B4-BE49-F238E27FC236}">
                <a16:creationId xmlns:a16="http://schemas.microsoft.com/office/drawing/2014/main" id="{BBB0223E-C6ED-4063-A0EB-A5AE3F3ACA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B00A36-540B-4ACC-A99E-BE3FDAEF14E2}"/>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11443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A388-15CB-4B6C-9A4C-8BC3ACE07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177882-94A5-465E-A3DA-1716B0AD1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B5034C-9AE9-47F4-B4F7-792D1943B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CE971-1640-4085-963A-08756B2E9582}"/>
              </a:ext>
            </a:extLst>
          </p:cNvPr>
          <p:cNvSpPr>
            <a:spLocks noGrp="1"/>
          </p:cNvSpPr>
          <p:nvPr>
            <p:ph type="dt" sz="half" idx="10"/>
          </p:nvPr>
        </p:nvSpPr>
        <p:spPr/>
        <p:txBody>
          <a:bodyPr/>
          <a:lstStyle/>
          <a:p>
            <a:fld id="{051FEE4A-2476-4A5E-8211-0AB8ECB85DE7}" type="datetimeFigureOut">
              <a:rPr lang="en-GB" smtClean="0"/>
              <a:t>17/12/2020</a:t>
            </a:fld>
            <a:endParaRPr lang="en-GB"/>
          </a:p>
        </p:txBody>
      </p:sp>
      <p:sp>
        <p:nvSpPr>
          <p:cNvPr id="6" name="Footer Placeholder 5">
            <a:extLst>
              <a:ext uri="{FF2B5EF4-FFF2-40B4-BE49-F238E27FC236}">
                <a16:creationId xmlns:a16="http://schemas.microsoft.com/office/drawing/2014/main" id="{F88BAB72-C4FF-4355-9798-B6E60896C3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7143FD-C5FE-43A6-BD7F-54F4DCE3881C}"/>
              </a:ext>
            </a:extLst>
          </p:cNvPr>
          <p:cNvSpPr>
            <a:spLocks noGrp="1"/>
          </p:cNvSpPr>
          <p:nvPr>
            <p:ph type="sldNum" sz="quarter" idx="12"/>
          </p:nvPr>
        </p:nvSpPr>
        <p:spPr/>
        <p:txBody>
          <a:bodyPr/>
          <a:lstStyle/>
          <a:p>
            <a:fld id="{56A1BF1D-FCB9-4494-8D90-9DED55382F2B}" type="slidenum">
              <a:rPr lang="en-GB" smtClean="0"/>
              <a:t>‹#›</a:t>
            </a:fld>
            <a:endParaRPr lang="en-GB"/>
          </a:p>
        </p:txBody>
      </p:sp>
    </p:spTree>
    <p:extLst>
      <p:ext uri="{BB962C8B-B14F-4D97-AF65-F5344CB8AC3E}">
        <p14:creationId xmlns:p14="http://schemas.microsoft.com/office/powerpoint/2010/main" val="66695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7007A-0FFB-44BF-90D3-2B5B79623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F61E2E-9F00-446B-BBB1-8DBDD6086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57EE05-8836-49DC-8C28-AB0BD7A9C0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FEE4A-2476-4A5E-8211-0AB8ECB85DE7}" type="datetimeFigureOut">
              <a:rPr lang="en-GB" smtClean="0"/>
              <a:t>17/12/2020</a:t>
            </a:fld>
            <a:endParaRPr lang="en-GB"/>
          </a:p>
        </p:txBody>
      </p:sp>
      <p:sp>
        <p:nvSpPr>
          <p:cNvPr id="5" name="Footer Placeholder 4">
            <a:extLst>
              <a:ext uri="{FF2B5EF4-FFF2-40B4-BE49-F238E27FC236}">
                <a16:creationId xmlns:a16="http://schemas.microsoft.com/office/drawing/2014/main" id="{5BED198C-0C36-4EAA-A63F-C8F90C82C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8BFE06-1ED3-4C38-BFC5-FDB8C7C02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1BF1D-FCB9-4494-8D90-9DED55382F2B}" type="slidenum">
              <a:rPr lang="en-GB" smtClean="0"/>
              <a:t>‹#›</a:t>
            </a:fld>
            <a:endParaRPr lang="en-GB"/>
          </a:p>
        </p:txBody>
      </p:sp>
    </p:spTree>
    <p:extLst>
      <p:ext uri="{BB962C8B-B14F-4D97-AF65-F5344CB8AC3E}">
        <p14:creationId xmlns:p14="http://schemas.microsoft.com/office/powerpoint/2010/main" val="184007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75692-30F4-4214-9FAB-7BD07643D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37345E-C35E-4AFF-B5C7-A4FF92E4A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00C700-1D2C-49C1-81BB-059559A9B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BFA79-85BC-49ED-9A22-548BD8A22368}" type="datetimeFigureOut">
              <a:rPr lang="en-GB" smtClean="0"/>
              <a:t>17/12/2020</a:t>
            </a:fld>
            <a:endParaRPr lang="en-GB" dirty="0"/>
          </a:p>
        </p:txBody>
      </p:sp>
      <p:sp>
        <p:nvSpPr>
          <p:cNvPr id="5" name="Footer Placeholder 4">
            <a:extLst>
              <a:ext uri="{FF2B5EF4-FFF2-40B4-BE49-F238E27FC236}">
                <a16:creationId xmlns:a16="http://schemas.microsoft.com/office/drawing/2014/main" id="{1A581783-8F8A-4E40-82B5-51F0B8433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08226A0-347B-4FF3-9330-175550B35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1174-ECF1-41EE-B648-D3AD83938A7E}" type="slidenum">
              <a:rPr lang="en-GB" smtClean="0"/>
              <a:t>‹#›</a:t>
            </a:fld>
            <a:endParaRPr lang="en-GB" dirty="0"/>
          </a:p>
        </p:txBody>
      </p:sp>
    </p:spTree>
    <p:extLst>
      <p:ext uri="{BB962C8B-B14F-4D97-AF65-F5344CB8AC3E}">
        <p14:creationId xmlns:p14="http://schemas.microsoft.com/office/powerpoint/2010/main" val="35822405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BCCF403-77F5-E64B-B3A1-43CAED52C50B}"/>
              </a:ext>
            </a:extLst>
          </p:cNvPr>
          <p:cNvSpPr/>
          <p:nvPr userDrawn="1"/>
        </p:nvSpPr>
        <p:spPr>
          <a:xfrm>
            <a:off x="11154250" y="381000"/>
            <a:ext cx="277139" cy="277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Lato Light" panose="020F0502020204030203" pitchFamily="34" charset="0"/>
            </a:endParaRPr>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217478" y="442590"/>
            <a:ext cx="150683" cy="153888"/>
          </a:xfrm>
          <a:prstGeom prst="rect">
            <a:avLst/>
          </a:prstGeom>
          <a:noFill/>
        </p:spPr>
        <p:txBody>
          <a:bodyPr wrap="none" lIns="0" tIns="0" rIns="0" bIns="0" rtlCol="0" anchor="ctr">
            <a:spAutoFit/>
          </a:bodyPr>
          <a:lstStyle/>
          <a:p>
            <a:pPr algn="ctr"/>
            <a:fld id="{C2130A1F-96FE-9345-9E91-FD9BE4197128}" type="slidenum">
              <a:rPr lang="en-US" sz="1000" b="0" i="0" spc="0" smtClean="0">
                <a:solidFill>
                  <a:schemeClr val="bg1"/>
                </a:solidFill>
                <a:latin typeface="Poppins Medium" pitchFamily="2" charset="77"/>
                <a:cs typeface="Poppins Medium" pitchFamily="2" charset="77"/>
              </a:rPr>
              <a:pPr algn="ctr"/>
              <a:t>‹#›</a:t>
            </a:fld>
            <a:endParaRPr lang="en-US" sz="14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3503101019"/>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7.sv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8.sv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2.tmp"/><Relationship Id="rId7" Type="http://schemas.openxmlformats.org/officeDocument/2006/relationships/image" Target="../media/image7.sv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8.sv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hyperlink" Target="https://www.britsafe.org/media/3359/iosh-risk-assessment-project-v20.pdf" TargetMode="External"/><Relationship Id="rId7" Type="http://schemas.openxmlformats.org/officeDocument/2006/relationships/image" Target="../media/image28.sv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7.sv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34.xml.rels><?xml version="1.0" encoding="UTF-8" standalone="yes"?>
<Relationships xmlns="http://schemas.openxmlformats.org/package/2006/relationships"><Relationship Id="rId8" Type="http://schemas.openxmlformats.org/officeDocument/2006/relationships/hyperlink" Target="https://forms.office.com/Pages/DesignPage.aspx?auth_pvr=WindowsLiveId&amp;auth_upn=scraig1502%40hotmail.com&amp;lang=en-GB&amp;origin=OfficeDotCom&amp;route=Start#FormId=DQSIkWdsW0yxEjajBLZtrQAAAAAAAAAAAAYAAPOPuh9UMzFGQ1U1V0JVTFlZS0VFSko0WU5BS09RRC4u&amp;Preview=%7B%22PreviousTopView%22%3A%22None%22%2C%22ViewModeIndex%22%3A0%7D&amp;TopView=Preview" TargetMode="External"/><Relationship Id="rId3" Type="http://schemas.openxmlformats.org/officeDocument/2006/relationships/image" Target="../media/image6.png"/><Relationship Id="rId7" Type="http://schemas.openxmlformats.org/officeDocument/2006/relationships/hyperlink" Target="https://forms.office.com/Pages/AnalysisPage.aspx?id=DQSIkWdsW0yxEjajBLZtrQAAAAAAAAAAAAYAAPOPuh9UN1QyOTNSUTdNOVRLUkxST1dDMEdOWjlGUi4u&amp;AnalyzerToken=LCFm2hsuJmij9xABbyyozMoMzq7IQcQJ"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7.sv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bing.com/images/search?view=detailV2&amp;ccid=uZSD5Jjl&amp;id=B6009A349E1E5AB79036ED168584C3113C1EBE90&amp;thid=OIP.uZSD5Jjlyr7ITd5YBNfhQAHaEK&amp;mediaurl=http%3a%2f%2fimages.smh.com.au%2f2013%2f12%2f16%2f5014437%2f_20131216184722110100-620x349.jpg&amp;exph=349&amp;expw=620&amp;q=Bangladesh+Garment+Factory&amp;simid=608020417109560951&amp;ck=91F57992BD314622D331FEAFD007D35C&amp;selectedIndex=103&amp;FORM=IRPRST&amp;ajaxhist=0" TargetMode="External"/><Relationship Id="rId7" Type="http://schemas.openxmlformats.org/officeDocument/2006/relationships/hyperlink" Target="https://1et31t3azwc3jxcfm1s69wb8-wpengine.netdna-ssl.com/wp-content/uploads/2008/11/Extreme-postures-while-cutting-using-straight-knife.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7.svg"/><Relationship Id="rId4" Type="http://schemas.openxmlformats.org/officeDocument/2006/relationships/image" Target="../media/image14.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7.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8.jpeg"/><Relationship Id="rId4" Type="http://schemas.openxmlformats.org/officeDocument/2006/relationships/hyperlink" Target="https://2.bp.blogspot.com/-9N4JUP1ZqFM/Xmt5zpJeb5I/AAAAAAAAOYI/siOB436KceYLvlu6ME4Yq7yIcZv0WbnMACK4BGAYYCw/s1600/factory%2BSafety.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afety First: Bangladesh Garment Industry Rebounds">
            <a:extLst>
              <a:ext uri="{FF2B5EF4-FFF2-40B4-BE49-F238E27FC236}">
                <a16:creationId xmlns:a16="http://schemas.microsoft.com/office/drawing/2014/main" id="{CC3B6221-E223-42F0-BB7F-1FC7A2D0E254}"/>
              </a:ext>
            </a:extLst>
          </p:cNvPr>
          <p:cNvPicPr>
            <a:picLocks noGrp="1" noChangeAspect="1" noChangeArrowheads="1"/>
          </p:cNvPicPr>
          <p:nvPr>
            <p:ph type="pic" idx="13"/>
          </p:nvPr>
        </p:nvPicPr>
        <p:blipFill rotWithShape="1">
          <a:blip r:embed="rId3">
            <a:extLst>
              <a:ext uri="{28A0092B-C50C-407E-A947-70E740481C1C}">
                <a14:useLocalDpi xmlns:a14="http://schemas.microsoft.com/office/drawing/2010/main" val="0"/>
              </a:ext>
            </a:extLst>
          </a:blip>
          <a:srcRect l="8475" t="9091" r="10717"/>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Shape 198"/>
          <p:cNvSpPr>
            <a:spLocks noGrp="1"/>
          </p:cNvSpPr>
          <p:nvPr>
            <p:ph type="ctrTitle"/>
          </p:nvPr>
        </p:nvSpPr>
        <p:spPr>
          <a:xfrm>
            <a:off x="353667" y="4515361"/>
            <a:ext cx="9432230" cy="925034"/>
          </a:xfrm>
          <a:prstGeom prst="rect">
            <a:avLst/>
          </a:prstGeom>
        </p:spPr>
        <p:txBody>
          <a:bodyPr>
            <a:normAutofit fontScale="90000"/>
          </a:bodyPr>
          <a:lstStyle/>
          <a:p>
            <a:r>
              <a:rPr lang="en-GB" sz="6600" b="1" dirty="0"/>
              <a:t>Workplace Health &amp; safety </a:t>
            </a:r>
          </a:p>
        </p:txBody>
      </p:sp>
      <p:sp>
        <p:nvSpPr>
          <p:cNvPr id="80" name="Rectangle: Rounded Corners 7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Shape 199"/>
          <p:cNvSpPr>
            <a:spLocks noGrp="1"/>
          </p:cNvSpPr>
          <p:nvPr>
            <p:ph type="subTitle" sz="quarter" idx="1"/>
          </p:nvPr>
        </p:nvSpPr>
        <p:spPr>
          <a:xfrm>
            <a:off x="542777" y="5621451"/>
            <a:ext cx="9078562" cy="592975"/>
          </a:xfrm>
          <a:prstGeom prst="rect">
            <a:avLst/>
          </a:prstGeom>
        </p:spPr>
        <p:txBody>
          <a:bodyPr anchor="ctr">
            <a:noAutofit/>
          </a:bodyPr>
          <a:lstStyle/>
          <a:p>
            <a:r>
              <a:rPr lang="en-GB" sz="3600" b="1" dirty="0"/>
              <a:t>Introduction to OHS: Module 2</a:t>
            </a:r>
          </a:p>
        </p:txBody>
      </p:sp>
      <p:sp>
        <p:nvSpPr>
          <p:cNvPr id="11" name="Picture Placeholder 4">
            <a:extLst>
              <a:ext uri="{FF2B5EF4-FFF2-40B4-BE49-F238E27FC236}">
                <a16:creationId xmlns:a16="http://schemas.microsoft.com/office/drawing/2014/main" id="{97C3F893-EAFE-41C4-A0BC-D2F7536BF595}"/>
              </a:ext>
            </a:extLst>
          </p:cNvPr>
          <p:cNvSpPr txBox="1">
            <a:spLocks/>
          </p:cNvSpPr>
          <p:nvPr/>
        </p:nvSpPr>
        <p:spPr>
          <a:xfrm>
            <a:off x="-861" y="3438084"/>
            <a:ext cx="12193721" cy="3419916"/>
          </a:xfrm>
          <a:prstGeom prst="rect">
            <a:avLst/>
          </a:prstGeom>
        </p:spPr>
        <p:txBody>
          <a:bodyPr/>
          <a:lstStyle/>
          <a:p>
            <a:endParaRPr lang="en-GB"/>
          </a:p>
        </p:txBody>
      </p:sp>
      <p:pic>
        <p:nvPicPr>
          <p:cNvPr id="7" name="Picture 6" descr="A picture containing logo&#10;&#10;Description automatically generated">
            <a:extLst>
              <a:ext uri="{FF2B5EF4-FFF2-40B4-BE49-F238E27FC236}">
                <a16:creationId xmlns:a16="http://schemas.microsoft.com/office/drawing/2014/main" id="{470BFA7D-81F5-4716-B5E6-8182A877B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544" y="5370516"/>
            <a:ext cx="1817167" cy="1094843"/>
          </a:xfrm>
          <a:prstGeom prst="rect">
            <a:avLst/>
          </a:prstGeom>
        </p:spPr>
      </p:pic>
      <p:sp>
        <p:nvSpPr>
          <p:cNvPr id="12" name="TextBox 11">
            <a:extLst>
              <a:ext uri="{FF2B5EF4-FFF2-40B4-BE49-F238E27FC236}">
                <a16:creationId xmlns:a16="http://schemas.microsoft.com/office/drawing/2014/main" id="{286E9743-157C-49B7-AEE1-A20C28BB9FA3}"/>
              </a:ext>
            </a:extLst>
          </p:cNvPr>
          <p:cNvSpPr txBox="1"/>
          <p:nvPr/>
        </p:nvSpPr>
        <p:spPr>
          <a:xfrm>
            <a:off x="153794" y="6333006"/>
            <a:ext cx="9831977" cy="369332"/>
          </a:xfrm>
          <a:prstGeom prst="rect">
            <a:avLst/>
          </a:prstGeom>
          <a:noFill/>
        </p:spPr>
        <p:txBody>
          <a:bodyPr wrap="square">
            <a:spAutoFit/>
          </a:bodyPr>
          <a:lstStyle/>
          <a:p>
            <a:r>
              <a:rPr lang="en-GB" sz="1800" b="1" dirty="0"/>
              <a:t>Supervisors &amp; Managers Introduction to  Occupational Health &amp; Safety (OHS) Online Course</a:t>
            </a:r>
            <a:endParaRPr lang="en-GB" dirty="0"/>
          </a:p>
        </p:txBody>
      </p:sp>
    </p:spTree>
    <p:extLst>
      <p:ext uri="{BB962C8B-B14F-4D97-AF65-F5344CB8AC3E}">
        <p14:creationId xmlns:p14="http://schemas.microsoft.com/office/powerpoint/2010/main" val="955133364"/>
      </p:ext>
    </p:extLst>
  </p:cSld>
  <p:clrMapOvr>
    <a:overrideClrMapping bg1="dk1" tx1="lt1" bg2="dk2" tx2="lt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427D-B538-4AE7-945F-5817363776DD}"/>
              </a:ext>
            </a:extLst>
          </p:cNvPr>
          <p:cNvSpPr>
            <a:spLocks noGrp="1"/>
          </p:cNvSpPr>
          <p:nvPr>
            <p:ph type="title"/>
          </p:nvPr>
        </p:nvSpPr>
        <p:spPr>
          <a:xfrm>
            <a:off x="296712" y="289249"/>
            <a:ext cx="10778412" cy="459689"/>
          </a:xfrm>
          <a:solidFill>
            <a:schemeClr val="accent4"/>
          </a:solidFill>
        </p:spPr>
        <p:txBody>
          <a:bodyPr>
            <a:normAutofit fontScale="90000"/>
          </a:bodyPr>
          <a:lstStyle/>
          <a:p>
            <a:pPr algn="ctr"/>
            <a:r>
              <a:rPr lang="en-GB" b="1" dirty="0"/>
              <a:t>What could possibly go wrong? In the…</a:t>
            </a:r>
          </a:p>
        </p:txBody>
      </p:sp>
      <p:pic>
        <p:nvPicPr>
          <p:cNvPr id="5" name="Picture 4" descr="Graphical user interface, text, application, email&#10;&#10;Description automatically generated">
            <a:extLst>
              <a:ext uri="{FF2B5EF4-FFF2-40B4-BE49-F238E27FC236}">
                <a16:creationId xmlns:a16="http://schemas.microsoft.com/office/drawing/2014/main" id="{159DA3E8-D4F2-468E-A2CE-45D9A2D16E10}"/>
              </a:ext>
            </a:extLst>
          </p:cNvPr>
          <p:cNvPicPr>
            <a:picLocks noChangeAspect="1"/>
          </p:cNvPicPr>
          <p:nvPr/>
        </p:nvPicPr>
        <p:blipFill rotWithShape="1">
          <a:blip r:embed="rId3">
            <a:extLst>
              <a:ext uri="{28A0092B-C50C-407E-A947-70E740481C1C}">
                <a14:useLocalDpi xmlns:a14="http://schemas.microsoft.com/office/drawing/2010/main" val="0"/>
              </a:ext>
            </a:extLst>
          </a:blip>
          <a:srcRect l="72475" t="84761" r="2870" b="7756"/>
          <a:stretch/>
        </p:blipFill>
        <p:spPr>
          <a:xfrm>
            <a:off x="10241978" y="6451422"/>
            <a:ext cx="1845519" cy="315069"/>
          </a:xfrm>
          <a:prstGeom prst="rect">
            <a:avLst/>
          </a:prstGeom>
        </p:spPr>
      </p:pic>
      <p:pic>
        <p:nvPicPr>
          <p:cNvPr id="3" name="Graphic 2" descr="Classroom">
            <a:extLst>
              <a:ext uri="{FF2B5EF4-FFF2-40B4-BE49-F238E27FC236}">
                <a16:creationId xmlns:a16="http://schemas.microsoft.com/office/drawing/2014/main" id="{5A7DD43D-3BD6-4414-99CB-2D19315C5F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12713" y="243362"/>
            <a:ext cx="544075" cy="544075"/>
          </a:xfrm>
          <a:prstGeom prst="rect">
            <a:avLst/>
          </a:prstGeom>
        </p:spPr>
      </p:pic>
      <p:sp>
        <p:nvSpPr>
          <p:cNvPr id="11" name="TextBox 10">
            <a:extLst>
              <a:ext uri="{FF2B5EF4-FFF2-40B4-BE49-F238E27FC236}">
                <a16:creationId xmlns:a16="http://schemas.microsoft.com/office/drawing/2014/main" id="{332A35F9-E0FA-40A0-9D75-E79E0375F6AE}"/>
              </a:ext>
            </a:extLst>
          </p:cNvPr>
          <p:cNvSpPr txBox="1"/>
          <p:nvPr/>
        </p:nvSpPr>
        <p:spPr>
          <a:xfrm>
            <a:off x="296712" y="929277"/>
            <a:ext cx="11686281" cy="2659702"/>
          </a:xfrm>
          <a:prstGeom prst="rect">
            <a:avLst/>
          </a:prstGeom>
          <a:noFill/>
          <a:ln>
            <a:solidFill>
              <a:schemeClr val="accent4"/>
            </a:solidFill>
          </a:ln>
        </p:spPr>
        <p:txBody>
          <a:bodyPr wrap="square">
            <a:spAutoFit/>
          </a:bodyPr>
          <a:lstStyle/>
          <a:p>
            <a:pPr fontAlgn="base">
              <a:lnSpc>
                <a:spcPts val="1920"/>
              </a:lnSpc>
              <a:spcAft>
                <a:spcPts val="1125"/>
              </a:spcAft>
            </a:pPr>
            <a:br>
              <a:rPr lang="en-GB" sz="800" b="1" dirty="0"/>
            </a:br>
            <a:r>
              <a:rPr lang="en-GB" sz="2400" b="1" dirty="0"/>
              <a:t>7. Production Floor/ Stitching dept</a:t>
            </a:r>
            <a:endParaRPr lang="en-GB" sz="2400" dirty="0"/>
          </a:p>
          <a:p>
            <a:pPr fontAlgn="base"/>
            <a:r>
              <a:rPr lang="en-GB" dirty="0"/>
              <a:t>Possible accidents in the stitching floor may include :</a:t>
            </a:r>
          </a:p>
          <a:p>
            <a:pPr marL="285750" lvl="0" indent="-285750" fontAlgn="base">
              <a:buFont typeface="Arial" panose="020B0604020202020204" pitchFamily="34" charset="0"/>
              <a:buChar char="•"/>
            </a:pPr>
            <a:r>
              <a:rPr lang="en-GB" dirty="0"/>
              <a:t>Personal injury due to needle breakage, machine usage, needle changing, etc.</a:t>
            </a:r>
          </a:p>
          <a:p>
            <a:pPr marL="285750" lvl="0" indent="-285750" fontAlgn="base">
              <a:buFont typeface="Arial" panose="020B0604020202020204" pitchFamily="34" charset="0"/>
              <a:buChar char="•"/>
            </a:pPr>
            <a:r>
              <a:rPr lang="en-GB" dirty="0"/>
              <a:t>Personal injury due to scissors, trimmers/sharp object on the production floor.</a:t>
            </a:r>
          </a:p>
          <a:p>
            <a:pPr marL="285750" lvl="0" indent="-285750" fontAlgn="base">
              <a:buFont typeface="Arial" panose="020B0604020202020204" pitchFamily="34" charset="0"/>
              <a:buChar char="•"/>
            </a:pPr>
            <a:r>
              <a:rPr lang="en-GB" dirty="0"/>
              <a:t>Inhaling of lint during stitching on machines like overlock, SNLS with a trimmer. </a:t>
            </a:r>
          </a:p>
          <a:p>
            <a:pPr marL="285750" lvl="0" indent="-285750" fontAlgn="base">
              <a:buFont typeface="Arial" panose="020B0604020202020204" pitchFamily="34" charset="0"/>
              <a:buChar char="•"/>
            </a:pPr>
            <a:r>
              <a:rPr lang="en-GB" dirty="0"/>
              <a:t>Noise, Stress, RSI, eye-strain  problems, headaches, MSD’s.</a:t>
            </a:r>
          </a:p>
          <a:p>
            <a:pPr marL="285750" lvl="0" indent="-285750" fontAlgn="base">
              <a:buFont typeface="Arial" panose="020B0604020202020204" pitchFamily="34" charset="0"/>
              <a:buChar char="•"/>
            </a:pPr>
            <a:r>
              <a:rPr lang="en-GB" dirty="0"/>
              <a:t>The electrical shock from faulty/poorly maintained sewing machines.</a:t>
            </a:r>
          </a:p>
          <a:p>
            <a:pPr marL="285750" lvl="0" indent="-285750" fontAlgn="base">
              <a:buFont typeface="Arial" panose="020B0604020202020204" pitchFamily="34" charset="0"/>
              <a:buChar char="•"/>
            </a:pPr>
            <a:r>
              <a:rPr lang="en-GB" dirty="0"/>
              <a:t>Damage to eyes, fingers and hands on needle breakage.</a:t>
            </a:r>
          </a:p>
        </p:txBody>
      </p:sp>
      <p:sp>
        <p:nvSpPr>
          <p:cNvPr id="13" name="TextBox 12">
            <a:extLst>
              <a:ext uri="{FF2B5EF4-FFF2-40B4-BE49-F238E27FC236}">
                <a16:creationId xmlns:a16="http://schemas.microsoft.com/office/drawing/2014/main" id="{BD8F110D-CB37-4D9F-83C9-3CC1C5B48589}"/>
              </a:ext>
            </a:extLst>
          </p:cNvPr>
          <p:cNvSpPr txBox="1"/>
          <p:nvPr/>
        </p:nvSpPr>
        <p:spPr>
          <a:xfrm>
            <a:off x="296712" y="4072253"/>
            <a:ext cx="11686281" cy="2000548"/>
          </a:xfrm>
          <a:prstGeom prst="rect">
            <a:avLst/>
          </a:prstGeom>
          <a:noFill/>
          <a:ln>
            <a:solidFill>
              <a:schemeClr val="accent4"/>
            </a:solidFill>
          </a:ln>
        </p:spPr>
        <p:txBody>
          <a:bodyPr wrap="square">
            <a:spAutoFit/>
          </a:bodyPr>
          <a:lstStyle/>
          <a:p>
            <a:pPr fontAlgn="base"/>
            <a:r>
              <a:rPr lang="en-GB" sz="2400" b="1" dirty="0"/>
              <a:t>8. Washing Department</a:t>
            </a:r>
            <a:br>
              <a:rPr lang="en-GB" sz="1200" dirty="0"/>
            </a:br>
            <a:r>
              <a:rPr lang="en-GB" sz="2000" dirty="0"/>
              <a:t>Possible accidents in the washing department may include:</a:t>
            </a:r>
            <a:br>
              <a:rPr lang="en-GB" sz="2000" dirty="0"/>
            </a:br>
            <a:endParaRPr lang="en-GB" sz="2000" dirty="0"/>
          </a:p>
          <a:p>
            <a:pPr marL="285750" lvl="0" indent="-285750" fontAlgn="base">
              <a:buFont typeface="Arial" panose="020B0604020202020204" pitchFamily="34" charset="0"/>
              <a:buChar char="•"/>
            </a:pPr>
            <a:r>
              <a:rPr lang="en-GB" sz="2000" dirty="0"/>
              <a:t>Risks due to exposure to chemicals used in the washing department.</a:t>
            </a:r>
          </a:p>
          <a:p>
            <a:pPr marL="285750" lvl="0" indent="-285750" fontAlgn="base">
              <a:buFont typeface="Arial" panose="020B0604020202020204" pitchFamily="34" charset="0"/>
              <a:buChar char="•"/>
            </a:pPr>
            <a:r>
              <a:rPr lang="en-GB" sz="2000" dirty="0"/>
              <a:t>Slipping due to the wet floor.</a:t>
            </a:r>
          </a:p>
          <a:p>
            <a:pPr marL="285750" lvl="0" indent="-285750" fontAlgn="base">
              <a:buFont typeface="Arial" panose="020B0604020202020204" pitchFamily="34" charset="0"/>
              <a:buChar char="•"/>
            </a:pPr>
            <a:r>
              <a:rPr lang="en-GB" sz="2000" dirty="0"/>
              <a:t>Possible electrical shock on wet contact with electrical equipment.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Washing factory list in Bangladesh">
            <a:extLst>
              <a:ext uri="{FF2B5EF4-FFF2-40B4-BE49-F238E27FC236}">
                <a16:creationId xmlns:a16="http://schemas.microsoft.com/office/drawing/2014/main" id="{2CB7E847-46CF-41BE-9066-82288376E97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879" b="9388"/>
          <a:stretch/>
        </p:blipFill>
        <p:spPr bwMode="auto">
          <a:xfrm>
            <a:off x="7938433" y="4169368"/>
            <a:ext cx="3907397" cy="1825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32D56EC-7B8C-4D78-BB23-F44232E7BAF9}"/>
              </a:ext>
            </a:extLst>
          </p:cNvPr>
          <p:cNvPicPr/>
          <p:nvPr/>
        </p:nvPicPr>
        <p:blipFill rotWithShape="1">
          <a:blip r:embed="rId7">
            <a:extLst>
              <a:ext uri="{28A0092B-C50C-407E-A947-70E740481C1C}">
                <a14:useLocalDpi xmlns:a14="http://schemas.microsoft.com/office/drawing/2010/main" val="0"/>
              </a:ext>
            </a:extLst>
          </a:blip>
          <a:srcRect l="52689" t="6465" r="7748" b="62993"/>
          <a:stretch/>
        </p:blipFill>
        <p:spPr bwMode="auto">
          <a:xfrm>
            <a:off x="8046721" y="1211410"/>
            <a:ext cx="3810067" cy="21454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77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 calcmode="lin" valueType="num">
                                      <p:cBhvr additive="base">
                                        <p:cTn id="29"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 calcmode="lin" valueType="num">
                                      <p:cBhvr additive="base">
                                        <p:cTn id="33"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427D-B538-4AE7-945F-5817363776DD}"/>
              </a:ext>
            </a:extLst>
          </p:cNvPr>
          <p:cNvSpPr>
            <a:spLocks noGrp="1"/>
          </p:cNvSpPr>
          <p:nvPr>
            <p:ph type="title"/>
          </p:nvPr>
        </p:nvSpPr>
        <p:spPr>
          <a:xfrm>
            <a:off x="296712" y="204865"/>
            <a:ext cx="10778412" cy="544074"/>
          </a:xfrm>
          <a:solidFill>
            <a:schemeClr val="accent4"/>
          </a:solidFill>
        </p:spPr>
        <p:txBody>
          <a:bodyPr>
            <a:normAutofit fontScale="90000"/>
          </a:bodyPr>
          <a:lstStyle/>
          <a:p>
            <a:pPr algn="ctr"/>
            <a:r>
              <a:rPr lang="en-GB" b="1" dirty="0"/>
              <a:t>What could possibly go wrong? In the…</a:t>
            </a:r>
          </a:p>
        </p:txBody>
      </p:sp>
      <p:pic>
        <p:nvPicPr>
          <p:cNvPr id="5" name="Picture 4" descr="Graphical user interface, text, application, email&#10;&#10;Description automatically generated">
            <a:extLst>
              <a:ext uri="{FF2B5EF4-FFF2-40B4-BE49-F238E27FC236}">
                <a16:creationId xmlns:a16="http://schemas.microsoft.com/office/drawing/2014/main" id="{159DA3E8-D4F2-468E-A2CE-45D9A2D16E10}"/>
              </a:ext>
            </a:extLst>
          </p:cNvPr>
          <p:cNvPicPr>
            <a:picLocks noChangeAspect="1"/>
          </p:cNvPicPr>
          <p:nvPr/>
        </p:nvPicPr>
        <p:blipFill rotWithShape="1">
          <a:blip r:embed="rId3">
            <a:extLst>
              <a:ext uri="{28A0092B-C50C-407E-A947-70E740481C1C}">
                <a14:useLocalDpi xmlns:a14="http://schemas.microsoft.com/office/drawing/2010/main" val="0"/>
              </a:ext>
            </a:extLst>
          </a:blip>
          <a:srcRect l="72475" t="84761" r="2870" b="7756"/>
          <a:stretch/>
        </p:blipFill>
        <p:spPr>
          <a:xfrm>
            <a:off x="10241978" y="6451422"/>
            <a:ext cx="1845519" cy="315069"/>
          </a:xfrm>
          <a:prstGeom prst="rect">
            <a:avLst/>
          </a:prstGeom>
        </p:spPr>
      </p:pic>
      <p:sp>
        <p:nvSpPr>
          <p:cNvPr id="7" name="TextBox 6">
            <a:extLst>
              <a:ext uri="{FF2B5EF4-FFF2-40B4-BE49-F238E27FC236}">
                <a16:creationId xmlns:a16="http://schemas.microsoft.com/office/drawing/2014/main" id="{0B271A70-027F-492E-9862-287C09B1DFD0}"/>
              </a:ext>
            </a:extLst>
          </p:cNvPr>
          <p:cNvSpPr txBox="1"/>
          <p:nvPr/>
        </p:nvSpPr>
        <p:spPr>
          <a:xfrm>
            <a:off x="4608096" y="857404"/>
            <a:ext cx="7374898" cy="1938992"/>
          </a:xfrm>
          <a:prstGeom prst="rect">
            <a:avLst/>
          </a:prstGeom>
          <a:noFill/>
          <a:ln>
            <a:solidFill>
              <a:schemeClr val="accent4"/>
            </a:solidFill>
          </a:ln>
        </p:spPr>
        <p:txBody>
          <a:bodyPr wrap="square">
            <a:spAutoFit/>
          </a:bodyPr>
          <a:lstStyle/>
          <a:p>
            <a:pPr fontAlgn="base"/>
            <a:r>
              <a:rPr lang="en-GB" sz="2400" b="1" u="sng" dirty="0"/>
              <a:t>9. Finishing Department</a:t>
            </a:r>
            <a:endParaRPr lang="en-GB" sz="2400" u="sng" dirty="0"/>
          </a:p>
          <a:p>
            <a:pPr fontAlgn="base"/>
            <a:br>
              <a:rPr lang="en-GB" sz="1600" dirty="0"/>
            </a:br>
            <a:r>
              <a:rPr lang="en-GB" sz="2000" dirty="0"/>
              <a:t>Possible accidents in the garment finishing department may include:</a:t>
            </a:r>
            <a:br>
              <a:rPr lang="en-GB" sz="2000" dirty="0"/>
            </a:br>
            <a:r>
              <a:rPr lang="en-GB" sz="2000" dirty="0"/>
              <a:t> </a:t>
            </a:r>
          </a:p>
          <a:p>
            <a:pPr marL="285750" lvl="0" indent="-285750" fontAlgn="base">
              <a:buFont typeface="Arial" panose="020B0604020202020204" pitchFamily="34" charset="0"/>
              <a:buChar char="•"/>
            </a:pPr>
            <a:r>
              <a:rPr lang="en-GB" sz="2000" dirty="0"/>
              <a:t>Injury due to steam leakage or burns due to ironing/pressing.</a:t>
            </a:r>
          </a:p>
          <a:p>
            <a:pPr marL="285750" lvl="0" indent="-285750" fontAlgn="base">
              <a:buFont typeface="Arial" panose="020B0604020202020204" pitchFamily="34" charset="0"/>
              <a:buChar char="•"/>
            </a:pPr>
            <a:r>
              <a:rPr lang="en-GB" sz="2000" dirty="0"/>
              <a:t>Personal injury with mishandling of scissors, trimmers, etc.</a:t>
            </a:r>
          </a:p>
        </p:txBody>
      </p:sp>
      <p:sp>
        <p:nvSpPr>
          <p:cNvPr id="9" name="TextBox 8">
            <a:extLst>
              <a:ext uri="{FF2B5EF4-FFF2-40B4-BE49-F238E27FC236}">
                <a16:creationId xmlns:a16="http://schemas.microsoft.com/office/drawing/2014/main" id="{BF98C484-5C71-4BF4-B616-3DCAF8AEA3EE}"/>
              </a:ext>
            </a:extLst>
          </p:cNvPr>
          <p:cNvSpPr txBox="1"/>
          <p:nvPr/>
        </p:nvSpPr>
        <p:spPr>
          <a:xfrm>
            <a:off x="296712" y="3971644"/>
            <a:ext cx="11686281" cy="2492990"/>
          </a:xfrm>
          <a:prstGeom prst="rect">
            <a:avLst/>
          </a:prstGeom>
          <a:noFill/>
          <a:ln>
            <a:solidFill>
              <a:schemeClr val="accent4"/>
            </a:solidFill>
          </a:ln>
        </p:spPr>
        <p:txBody>
          <a:bodyPr wrap="square">
            <a:spAutoFit/>
          </a:bodyPr>
          <a:lstStyle/>
          <a:p>
            <a:pPr fontAlgn="base"/>
            <a:r>
              <a:rPr lang="en-GB" sz="2400" b="1" u="sng" dirty="0"/>
              <a:t>10. Packaging Department</a:t>
            </a:r>
            <a:br>
              <a:rPr lang="en-GB" sz="2400" b="1" u="sng" dirty="0"/>
            </a:br>
            <a:br>
              <a:rPr lang="en-GB" sz="1200" b="1" u="sng" dirty="0"/>
            </a:br>
            <a:r>
              <a:rPr lang="en-GB" sz="2000" dirty="0"/>
              <a:t>Possible accidents in the garment finishing department may include:</a:t>
            </a:r>
            <a:br>
              <a:rPr lang="en-GB" sz="2000" dirty="0"/>
            </a:br>
            <a:endParaRPr lang="en-GB" sz="2000" u="sng" dirty="0"/>
          </a:p>
          <a:p>
            <a:pPr marL="285750" lvl="0" indent="-285750" fontAlgn="base">
              <a:buFont typeface="Arial" panose="020B0604020202020204" pitchFamily="34" charset="0"/>
              <a:buChar char="•"/>
            </a:pPr>
            <a:r>
              <a:rPr lang="en-GB" sz="2000" dirty="0"/>
              <a:t>Mishandling of cartons during transportation can cause muscle </a:t>
            </a:r>
            <a:br>
              <a:rPr lang="en-GB" sz="2000" dirty="0"/>
            </a:br>
            <a:r>
              <a:rPr lang="en-GB" sz="2000" dirty="0"/>
              <a:t>strain and repetitive strain injuries due to constant hand &amp; arm </a:t>
            </a:r>
            <a:br>
              <a:rPr lang="en-GB" sz="2000" dirty="0"/>
            </a:br>
            <a:r>
              <a:rPr lang="en-GB" sz="2000" dirty="0"/>
              <a:t>movements.</a:t>
            </a:r>
          </a:p>
          <a:p>
            <a:pPr marL="285750" lvl="0" indent="-285750" fontAlgn="base">
              <a:buFont typeface="Arial" panose="020B0604020202020204" pitchFamily="34" charset="0"/>
              <a:buChar char="•"/>
            </a:pPr>
            <a:r>
              <a:rPr lang="en-GB" sz="2000" dirty="0"/>
              <a:t>Paper cuts, injuries from pins, foot, leg and back-pain.</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Process Sequence of Garments Finishing Section | Garment manufacturing,  Garment, It is finished">
            <a:extLst>
              <a:ext uri="{FF2B5EF4-FFF2-40B4-BE49-F238E27FC236}">
                <a16:creationId xmlns:a16="http://schemas.microsoft.com/office/drawing/2014/main" id="{F1DF06EB-3712-4597-8215-2C00E3D70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12" y="857404"/>
            <a:ext cx="4189864" cy="2788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A8279A-F860-457D-A512-C3753CCA020A}"/>
              </a:ext>
            </a:extLst>
          </p:cNvPr>
          <p:cNvSpPr txBox="1"/>
          <p:nvPr/>
        </p:nvSpPr>
        <p:spPr>
          <a:xfrm>
            <a:off x="4608096" y="2964581"/>
            <a:ext cx="7374897" cy="830997"/>
          </a:xfrm>
          <a:prstGeom prst="rect">
            <a:avLst/>
          </a:prstGeom>
          <a:solidFill>
            <a:srgbClr val="FF0000"/>
          </a:solidFill>
        </p:spPr>
        <p:txBody>
          <a:bodyPr wrap="square" rtlCol="0">
            <a:spAutoFit/>
          </a:bodyPr>
          <a:lstStyle/>
          <a:p>
            <a:r>
              <a:rPr lang="en-GB" sz="2400" b="1" dirty="0">
                <a:solidFill>
                  <a:schemeClr val="bg1"/>
                </a:solidFill>
              </a:rPr>
              <a:t>Remember! Accidents can cause immediate injuries. Other injuries, diseases &amp; aliments develop over time.</a:t>
            </a:r>
          </a:p>
        </p:txBody>
      </p:sp>
      <p:pic>
        <p:nvPicPr>
          <p:cNvPr id="4" name="Graphic 3" descr="Classroom">
            <a:extLst>
              <a:ext uri="{FF2B5EF4-FFF2-40B4-BE49-F238E27FC236}">
                <a16:creationId xmlns:a16="http://schemas.microsoft.com/office/drawing/2014/main" id="{CEED00A0-73CE-4496-B983-F54004E100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54960" y="259096"/>
            <a:ext cx="544075" cy="544075"/>
          </a:xfrm>
          <a:prstGeom prst="rect">
            <a:avLst/>
          </a:prstGeom>
        </p:spPr>
      </p:pic>
      <p:pic>
        <p:nvPicPr>
          <p:cNvPr id="14" name="Picture 13" descr="garment finishing section | Sewing room design, It is finished, Technical  textiles">
            <a:extLst>
              <a:ext uri="{FF2B5EF4-FFF2-40B4-BE49-F238E27FC236}">
                <a16:creationId xmlns:a16="http://schemas.microsoft.com/office/drawing/2014/main" id="{9EE2C3CB-D92F-417E-8676-55396AC5C436}"/>
              </a:ext>
            </a:extLst>
          </p:cNvPr>
          <p:cNvPicPr/>
          <p:nvPr/>
        </p:nvPicPr>
        <p:blipFill rotWithShape="1">
          <a:blip r:embed="rId7">
            <a:extLst>
              <a:ext uri="{28A0092B-C50C-407E-A947-70E740481C1C}">
                <a14:useLocalDpi xmlns:a14="http://schemas.microsoft.com/office/drawing/2010/main" val="0"/>
              </a:ext>
            </a:extLst>
          </a:blip>
          <a:srcRect l="5333" t="54989" r="2834"/>
          <a:stretch/>
        </p:blipFill>
        <p:spPr bwMode="auto">
          <a:xfrm>
            <a:off x="7507705" y="3987827"/>
            <a:ext cx="4475288" cy="21852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79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BDC6E-5992-4080-8227-32B0D980F9B6}"/>
              </a:ext>
            </a:extLst>
          </p:cNvPr>
          <p:cNvSpPr>
            <a:spLocks noGrp="1"/>
          </p:cNvSpPr>
          <p:nvPr>
            <p:ph type="title"/>
          </p:nvPr>
        </p:nvSpPr>
        <p:spPr>
          <a:xfrm>
            <a:off x="686834" y="1153572"/>
            <a:ext cx="3200400" cy="4461163"/>
          </a:xfrm>
        </p:spPr>
        <p:txBody>
          <a:bodyPr>
            <a:normAutofit/>
          </a:bodyPr>
          <a:lstStyle/>
          <a:p>
            <a:r>
              <a:rPr lang="en-GB" b="1">
                <a:solidFill>
                  <a:srgbClr val="FFFFFF"/>
                </a:solidFill>
              </a:rPr>
              <a:t>Why OHS training is important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C4760D5-2104-4C71-91D5-E6E08ED54765}"/>
              </a:ext>
            </a:extLst>
          </p:cNvPr>
          <p:cNvSpPr>
            <a:spLocks noGrp="1"/>
          </p:cNvSpPr>
          <p:nvPr>
            <p:ph idx="1"/>
          </p:nvPr>
        </p:nvSpPr>
        <p:spPr>
          <a:xfrm>
            <a:off x="4223653" y="438539"/>
            <a:ext cx="7794176" cy="6176865"/>
          </a:xfrm>
        </p:spPr>
        <p:txBody>
          <a:bodyPr anchor="ctr">
            <a:normAutofit/>
          </a:bodyPr>
          <a:lstStyle/>
          <a:p>
            <a:pPr marL="0" marR="0" lvl="0" indent="0" defTabSz="914400" rtl="0" eaLnBrk="1" fontAlgn="auto" latinLnBrk="0" hangingPunct="1">
              <a:spcBef>
                <a:spcPts val="0"/>
              </a:spcBef>
              <a:spcAft>
                <a:spcPts val="0"/>
              </a:spcAft>
              <a:buClrTx/>
              <a:buSzTx/>
              <a:buNone/>
              <a:tabLst/>
              <a:defRPr/>
            </a:pPr>
            <a:r>
              <a:rPr kumimoji="0" lang="en-GB" sz="2200" b="0" i="0" u="sng" strike="noStrike" kern="1200" cap="none" spc="0" normalizeH="0" baseline="0" noProof="0" dirty="0">
                <a:ln>
                  <a:noFill/>
                </a:ln>
                <a:effectLst/>
                <a:uLnTx/>
                <a:uFillTx/>
                <a:latin typeface="Calibri" panose="020F0502020204030204"/>
                <a:ea typeface="+mn-ea"/>
                <a:cs typeface="+mn-cs"/>
              </a:rPr>
              <a:t>Two separate research studies found</a:t>
            </a:r>
            <a:r>
              <a:rPr kumimoji="0" lang="en-GB" sz="2200" b="0" i="0" u="none" strike="noStrike" kern="1200" cap="none" spc="0" normalizeH="0" baseline="0" noProof="0" dirty="0">
                <a:ln>
                  <a:noFill/>
                </a:ln>
                <a:effectLst/>
                <a:uLnTx/>
                <a:uFillTx/>
                <a:latin typeface="Calibri" panose="020F0502020204030204"/>
                <a:ea typeface="+mn-ea"/>
                <a:cs typeface="+mn-cs"/>
              </a:rPr>
              <a:t>:</a:t>
            </a:r>
            <a:br>
              <a:rPr kumimoji="0" lang="en-GB" sz="2200" b="0" i="0" u="none" strike="noStrike" kern="1200" cap="none" spc="0" normalizeH="0" baseline="0" noProof="0" dirty="0">
                <a:ln>
                  <a:noFill/>
                </a:ln>
                <a:effectLst/>
                <a:uLnTx/>
                <a:uFillTx/>
                <a:latin typeface="Calibri" panose="020F0502020204030204"/>
                <a:ea typeface="+mn-ea"/>
                <a:cs typeface="+mn-cs"/>
              </a:rPr>
            </a:br>
            <a:endParaRPr kumimoji="0" lang="en-GB" sz="2200" b="0" i="0" u="none" strike="noStrike" kern="1200" cap="none" spc="0" normalizeH="0" baseline="0" noProof="0" dirty="0">
              <a:ln>
                <a:noFill/>
              </a:ln>
              <a:effectLst/>
              <a:uLnTx/>
              <a:uFillTx/>
              <a:latin typeface="Calibri" panose="020F0502020204030204"/>
              <a:ea typeface="+mn-ea"/>
              <a:cs typeface="+mn-cs"/>
            </a:endParaRPr>
          </a:p>
          <a:p>
            <a:pPr>
              <a:spcBef>
                <a:spcPts val="0"/>
              </a:spcBef>
              <a:buFont typeface="Wingdings" panose="05000000000000000000" pitchFamily="2" charset="2"/>
              <a:buChar char="§"/>
              <a:defRPr/>
            </a:pPr>
            <a:r>
              <a:rPr kumimoji="0" lang="en-GB" b="0" i="0" u="none" strike="noStrike" kern="1200" cap="none" spc="0" normalizeH="0" baseline="0" noProof="0" dirty="0">
                <a:ln>
                  <a:noFill/>
                </a:ln>
                <a:effectLst/>
                <a:uLnTx/>
                <a:uFillTx/>
                <a:latin typeface="Calibri" panose="020F0502020204030204"/>
                <a:ea typeface="+mn-ea"/>
                <a:cs typeface="+mn-cs"/>
              </a:rPr>
              <a:t>Only </a:t>
            </a:r>
            <a:r>
              <a:rPr kumimoji="0" lang="en-GB" b="1" i="0" u="none" strike="noStrike" kern="1200" cap="none" spc="0" normalizeH="0" baseline="0" noProof="0" dirty="0">
                <a:ln>
                  <a:noFill/>
                </a:ln>
                <a:solidFill>
                  <a:srgbClr val="FF0000"/>
                </a:solidFill>
                <a:effectLst/>
                <a:uLnTx/>
                <a:uFillTx/>
                <a:latin typeface="Calibri" panose="020F0502020204030204"/>
                <a:ea typeface="+mn-ea"/>
                <a:cs typeface="+mn-cs"/>
              </a:rPr>
              <a:t>20%</a:t>
            </a:r>
            <a:r>
              <a:rPr kumimoji="0" lang="en-GB" b="0" i="0" u="none" strike="noStrike" kern="1200" cap="none" spc="0" normalizeH="0" baseline="0" noProof="0" dirty="0">
                <a:ln>
                  <a:noFill/>
                </a:ln>
                <a:effectLst/>
                <a:uLnTx/>
                <a:uFillTx/>
                <a:latin typeface="Calibri" panose="020F0502020204030204"/>
                <a:ea typeface="+mn-ea"/>
                <a:cs typeface="+mn-cs"/>
              </a:rPr>
              <a:t> of Supervisors report having received any formal training for their jobs &amp; only </a:t>
            </a:r>
            <a:r>
              <a:rPr kumimoji="0" lang="en-GB" b="1" i="0" u="none" strike="noStrike" kern="1200" cap="none" spc="0" normalizeH="0" baseline="0" noProof="0" dirty="0">
                <a:ln>
                  <a:noFill/>
                </a:ln>
                <a:solidFill>
                  <a:srgbClr val="FF0000"/>
                </a:solidFill>
                <a:effectLst/>
                <a:uLnTx/>
                <a:uFillTx/>
                <a:latin typeface="Calibri" panose="020F0502020204030204"/>
                <a:ea typeface="+mn-ea"/>
                <a:cs typeface="+mn-cs"/>
              </a:rPr>
              <a:t>5%</a:t>
            </a:r>
            <a:r>
              <a:rPr kumimoji="0" lang="en-GB" b="0" i="0" u="none" strike="noStrike" kern="1200" cap="none" spc="0" normalizeH="0" baseline="0" noProof="0" dirty="0">
                <a:ln>
                  <a:noFill/>
                </a:ln>
                <a:effectLst/>
                <a:uLnTx/>
                <a:uFillTx/>
                <a:latin typeface="Calibri" panose="020F0502020204030204"/>
                <a:ea typeface="+mn-ea"/>
                <a:cs typeface="+mn-cs"/>
              </a:rPr>
              <a:t> have received that training outside of the factory. Moreover, while </a:t>
            </a:r>
            <a:r>
              <a:rPr kumimoji="0" lang="en-GB" b="1" i="0" u="none" strike="noStrike" kern="1200" cap="none" spc="0" normalizeH="0" baseline="0" noProof="0" dirty="0">
                <a:ln>
                  <a:noFill/>
                </a:ln>
                <a:solidFill>
                  <a:srgbClr val="FF0000"/>
                </a:solidFill>
                <a:effectLst/>
                <a:uLnTx/>
                <a:uFillTx/>
                <a:latin typeface="Calibri" panose="020F0502020204030204"/>
                <a:ea typeface="+mn-ea"/>
                <a:cs typeface="+mn-cs"/>
              </a:rPr>
              <a:t>80%</a:t>
            </a:r>
            <a:r>
              <a:rPr kumimoji="0" lang="en-GB"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b="0" i="0" u="none" strike="noStrike" kern="1200" cap="none" spc="0" normalizeH="0" baseline="0" noProof="0" dirty="0">
                <a:ln>
                  <a:noFill/>
                </a:ln>
                <a:effectLst/>
                <a:uLnTx/>
                <a:uFillTx/>
                <a:latin typeface="Calibri" panose="020F0502020204030204"/>
                <a:ea typeface="+mn-ea"/>
                <a:cs typeface="+mn-cs"/>
              </a:rPr>
              <a:t>of machine operators are women, fewer than </a:t>
            </a:r>
            <a:r>
              <a:rPr kumimoji="0" lang="en-GB" b="1" i="0"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en-GB" b="1" i="0" u="none" strike="noStrike" kern="1200" cap="none" spc="0" normalizeH="0" baseline="0" noProof="0" dirty="0">
                <a:ln>
                  <a:noFill/>
                </a:ln>
                <a:effectLst/>
                <a:uLnTx/>
                <a:uFillTx/>
                <a:latin typeface="Calibri" panose="020F0502020204030204"/>
                <a:ea typeface="+mn-ea"/>
                <a:cs typeface="+mn-cs"/>
              </a:rPr>
              <a:t> </a:t>
            </a:r>
            <a:r>
              <a:rPr kumimoji="0" lang="en-GB" b="0" i="0" u="none" strike="noStrike" kern="1200" cap="none" spc="0" normalizeH="0" baseline="0" noProof="0" dirty="0">
                <a:ln>
                  <a:noFill/>
                </a:ln>
                <a:effectLst/>
                <a:uLnTx/>
                <a:uFillTx/>
                <a:latin typeface="Calibri" panose="020F0502020204030204"/>
                <a:ea typeface="+mn-ea"/>
                <a:cs typeface="+mn-cs"/>
              </a:rPr>
              <a:t>of managers are female.</a:t>
            </a:r>
            <a:br>
              <a:rPr kumimoji="0" lang="en-GB" b="0" i="0" u="none" strike="noStrike" kern="1200" cap="none" spc="0" normalizeH="0" baseline="0" noProof="0" dirty="0">
                <a:ln>
                  <a:noFill/>
                </a:ln>
                <a:effectLst/>
                <a:uLnTx/>
                <a:uFillTx/>
                <a:latin typeface="Calibri" panose="020F0502020204030204"/>
                <a:ea typeface="+mn-ea"/>
                <a:cs typeface="+mn-cs"/>
              </a:rPr>
            </a:br>
            <a:endParaRPr kumimoji="0" lang="en-GB" b="0" i="0" u="none" strike="noStrike" kern="1200" cap="none" spc="0" normalizeH="0" baseline="0" noProof="0" dirty="0">
              <a:ln>
                <a:noFill/>
              </a:ln>
              <a:effectLst/>
              <a:uLnTx/>
              <a:uFillTx/>
              <a:latin typeface="Calibri" panose="020F0502020204030204"/>
              <a:ea typeface="+mn-ea"/>
              <a:cs typeface="+mn-cs"/>
            </a:endParaRPr>
          </a:p>
          <a:p>
            <a:pPr marL="285750" marR="0" lvl="0" indent="-285750" defTabSz="914400" rtl="0" eaLnBrk="1" fontAlgn="auto" latinLnBrk="0" hangingPunct="1">
              <a:spcBef>
                <a:spcPts val="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effectLst/>
                <a:uLnTx/>
                <a:uFillTx/>
                <a:latin typeface="Calibri" panose="020F0502020204030204"/>
                <a:ea typeface="+mn-ea"/>
                <a:cs typeface="+mn-cs"/>
              </a:rPr>
              <a:t>Most of the respondent (</a:t>
            </a:r>
            <a:r>
              <a:rPr kumimoji="0" lang="en-GB" b="1" i="0" u="none" strike="noStrike" kern="1200" cap="none" spc="0" normalizeH="0" baseline="0" noProof="0" dirty="0">
                <a:ln>
                  <a:noFill/>
                </a:ln>
                <a:solidFill>
                  <a:srgbClr val="FF0000"/>
                </a:solidFill>
                <a:effectLst/>
                <a:uLnTx/>
                <a:uFillTx/>
                <a:latin typeface="Calibri" panose="020F0502020204030204"/>
                <a:ea typeface="+mn-ea"/>
                <a:cs typeface="+mn-cs"/>
              </a:rPr>
              <a:t>54%</a:t>
            </a:r>
            <a:r>
              <a:rPr kumimoji="0" lang="en-GB" b="0" i="0" u="none" strike="noStrike" kern="1200" cap="none" spc="0" normalizeH="0" baseline="0" noProof="0" dirty="0">
                <a:ln>
                  <a:noFill/>
                </a:ln>
                <a:effectLst/>
                <a:uLnTx/>
                <a:uFillTx/>
                <a:latin typeface="Calibri" panose="020F0502020204030204"/>
                <a:ea typeface="+mn-ea"/>
                <a:cs typeface="+mn-cs"/>
              </a:rPr>
              <a:t> workers, Supervisors &amp; Managers) said they did not receive proper training on </a:t>
            </a:r>
            <a:r>
              <a:rPr lang="en-GB" dirty="0">
                <a:latin typeface="Calibri" panose="020F0502020204030204"/>
              </a:rPr>
              <a:t>OHS</a:t>
            </a:r>
            <a:r>
              <a:rPr kumimoji="0" lang="en-GB" b="0" i="0" u="none" strike="noStrike" kern="1200" cap="none" spc="0" normalizeH="0" baseline="0" noProof="0" dirty="0">
                <a:ln>
                  <a:noFill/>
                </a:ln>
                <a:effectLst/>
                <a:uLnTx/>
                <a:uFillTx/>
                <a:latin typeface="Calibri" panose="020F0502020204030204"/>
                <a:ea typeface="+mn-ea"/>
                <a:cs typeface="+mn-cs"/>
              </a:rPr>
              <a:t> issues. </a:t>
            </a:r>
            <a:br>
              <a:rPr kumimoji="0" lang="en-GB" b="0" i="0" u="none" strike="noStrike" kern="1200" cap="none" spc="0" normalizeH="0" baseline="0" noProof="0" dirty="0">
                <a:ln>
                  <a:noFill/>
                </a:ln>
                <a:effectLst/>
                <a:uLnTx/>
                <a:uFillTx/>
                <a:latin typeface="Calibri" panose="020F0502020204030204"/>
                <a:ea typeface="+mn-ea"/>
                <a:cs typeface="+mn-cs"/>
              </a:rPr>
            </a:br>
            <a:endParaRPr kumimoji="0" lang="en-GB" b="0" i="0" u="none" strike="noStrike" kern="1200" cap="none" spc="0" normalizeH="0" baseline="0" noProof="0" dirty="0">
              <a:ln>
                <a:noFill/>
              </a:ln>
              <a:effectLst/>
              <a:uLnTx/>
              <a:uFillTx/>
              <a:latin typeface="Calibri" panose="020F0502020204030204"/>
              <a:ea typeface="+mn-ea"/>
              <a:cs typeface="+mn-cs"/>
            </a:endParaRPr>
          </a:p>
          <a:p>
            <a:pPr marL="285750" marR="0" lvl="0" indent="-285750" defTabSz="914400" rtl="0" eaLnBrk="1" fontAlgn="auto" latinLnBrk="0" hangingPunct="1">
              <a:spcBef>
                <a:spcPts val="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effectLst/>
                <a:uLnTx/>
                <a:uFillTx/>
                <a:latin typeface="Calibri" panose="020F0502020204030204"/>
                <a:ea typeface="+mn-ea"/>
                <a:cs typeface="+mn-cs"/>
              </a:rPr>
              <a:t>Knowledge, understanding and awareness of the risk assessment process should form an integral part of all Supervisors and Managers training.</a:t>
            </a:r>
            <a:br>
              <a:rPr kumimoji="0" lang="en-GB" sz="2200" b="0" i="0" u="none" strike="noStrike" kern="1200" cap="none" spc="0" normalizeH="0" baseline="0" noProof="0" dirty="0">
                <a:ln>
                  <a:noFill/>
                </a:ln>
                <a:effectLst/>
                <a:uLnTx/>
                <a:uFillTx/>
                <a:latin typeface="Calibri" panose="020F0502020204030204"/>
                <a:ea typeface="+mn-ea"/>
                <a:cs typeface="+mn-cs"/>
              </a:rPr>
            </a:br>
            <a:endParaRPr kumimoji="0" lang="en-GB" sz="2200" b="0" i="0" u="none" strike="noStrike" kern="1200" cap="none" spc="0" normalizeH="0" baseline="0" noProof="0" dirty="0">
              <a:ln>
                <a:noFill/>
              </a:ln>
              <a:effectLst/>
              <a:uLnTx/>
              <a:uFillTx/>
              <a:latin typeface="Calibri" panose="020F0502020204030204"/>
              <a:ea typeface="+mn-ea"/>
              <a:cs typeface="+mn-cs"/>
            </a:endParaRPr>
          </a:p>
          <a:p>
            <a:endParaRPr lang="en-GB" sz="2200" dirty="0"/>
          </a:p>
        </p:txBody>
      </p:sp>
      <p:pic>
        <p:nvPicPr>
          <p:cNvPr id="4" name="Graphic 3" descr="Classroom">
            <a:extLst>
              <a:ext uri="{FF2B5EF4-FFF2-40B4-BE49-F238E27FC236}">
                <a16:creationId xmlns:a16="http://schemas.microsoft.com/office/drawing/2014/main" id="{79F411E4-C30D-4613-89CC-AD453F9773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56350" y="6242179"/>
            <a:ext cx="478760" cy="478760"/>
          </a:xfrm>
          <a:prstGeom prst="rect">
            <a:avLst/>
          </a:prstGeom>
        </p:spPr>
      </p:pic>
    </p:spTree>
    <p:extLst>
      <p:ext uri="{BB962C8B-B14F-4D97-AF65-F5344CB8AC3E}">
        <p14:creationId xmlns:p14="http://schemas.microsoft.com/office/powerpoint/2010/main" val="135775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5BBBF8-0182-441D-AA06-19A205608DAA}"/>
              </a:ext>
            </a:extLst>
          </p:cNvPr>
          <p:cNvSpPr>
            <a:spLocks noGrp="1"/>
          </p:cNvSpPr>
          <p:nvPr>
            <p:ph type="title"/>
          </p:nvPr>
        </p:nvSpPr>
        <p:spPr>
          <a:xfrm>
            <a:off x="278363" y="225166"/>
            <a:ext cx="11590176" cy="483961"/>
          </a:xfrm>
          <a:solidFill>
            <a:schemeClr val="accent2"/>
          </a:solidFill>
        </p:spPr>
        <p:txBody>
          <a:bodyPr>
            <a:normAutofit fontScale="90000"/>
          </a:bodyPr>
          <a:lstStyle/>
          <a:p>
            <a:pPr algn="ctr"/>
            <a:br>
              <a:rPr lang="en-GB" b="1" dirty="0">
                <a:solidFill>
                  <a:schemeClr val="bg1"/>
                </a:solidFill>
              </a:rPr>
            </a:br>
            <a:br>
              <a:rPr lang="en-GB" b="1" dirty="0">
                <a:solidFill>
                  <a:schemeClr val="bg1"/>
                </a:solidFill>
              </a:rPr>
            </a:br>
            <a:r>
              <a:rPr lang="en-GB" b="1" dirty="0">
                <a:solidFill>
                  <a:schemeClr val="bg1"/>
                </a:solidFill>
              </a:rPr>
              <a:t>Hazards &amp; risks: </a:t>
            </a:r>
            <a:r>
              <a:rPr lang="en-GB" sz="4000" dirty="0">
                <a:solidFill>
                  <a:schemeClr val="bg1"/>
                </a:solidFill>
                <a:latin typeface="Open Sans"/>
              </a:rPr>
              <a:t>What is a risk assessment?</a:t>
            </a:r>
            <a:br>
              <a:rPr lang="en-GB" sz="4000" dirty="0">
                <a:solidFill>
                  <a:srgbClr val="222222"/>
                </a:solidFill>
                <a:latin typeface="Open Sans"/>
              </a:rPr>
            </a:br>
            <a:br>
              <a:rPr lang="en-GB" sz="4000" dirty="0">
                <a:solidFill>
                  <a:srgbClr val="222222"/>
                </a:solidFill>
                <a:latin typeface="Open Sans"/>
              </a:rPr>
            </a:br>
            <a:endParaRPr lang="en-GB" sz="4000" b="1" dirty="0">
              <a:solidFill>
                <a:schemeClr val="bg1"/>
              </a:solidFill>
            </a:endParaRPr>
          </a:p>
        </p:txBody>
      </p:sp>
      <p:sp>
        <p:nvSpPr>
          <p:cNvPr id="5" name="Content Placeholder 4">
            <a:extLst>
              <a:ext uri="{FF2B5EF4-FFF2-40B4-BE49-F238E27FC236}">
                <a16:creationId xmlns:a16="http://schemas.microsoft.com/office/drawing/2014/main" id="{917E6C85-23E0-4BE0-9AAC-CF1BC8878058}"/>
              </a:ext>
            </a:extLst>
          </p:cNvPr>
          <p:cNvSpPr>
            <a:spLocks noGrp="1"/>
          </p:cNvSpPr>
          <p:nvPr>
            <p:ph idx="1"/>
          </p:nvPr>
        </p:nvSpPr>
        <p:spPr>
          <a:xfrm>
            <a:off x="300912" y="956410"/>
            <a:ext cx="11590176" cy="5764529"/>
          </a:xfrm>
        </p:spPr>
        <p:txBody>
          <a:bodyPr>
            <a:normAutofit fontScale="92500" lnSpcReduction="20000"/>
          </a:bodyPr>
          <a:lstStyle/>
          <a:p>
            <a:pPr fontAlgn="base">
              <a:buFont typeface="Wingdings" panose="05000000000000000000" pitchFamily="2" charset="2"/>
              <a:buChar char="§"/>
            </a:pPr>
            <a:endParaRPr lang="en-GB" dirty="0"/>
          </a:p>
          <a:p>
            <a:pPr fontAlgn="base">
              <a:buFont typeface="Wingdings" panose="05000000000000000000" pitchFamily="2" charset="2"/>
              <a:buChar char="§"/>
            </a:pPr>
            <a:r>
              <a:rPr lang="en-GB" dirty="0"/>
              <a:t>“A risks assessment is simply a careful examination of what, in your workplace, could cause harm to people, so that you can determine whether you have taken enough precautions or should do more to prevent harm” </a:t>
            </a:r>
            <a:r>
              <a:rPr lang="en-GB" sz="1400" dirty="0"/>
              <a:t>(Worldwide Responsible Accredited Production). </a:t>
            </a:r>
            <a:br>
              <a:rPr lang="en-GB" sz="1400" dirty="0"/>
            </a:br>
            <a:endParaRPr lang="en-GB" sz="1400" dirty="0"/>
          </a:p>
          <a:p>
            <a:pPr fontAlgn="base">
              <a:buFont typeface="Wingdings" panose="05000000000000000000" pitchFamily="2" charset="2"/>
              <a:buChar char="§"/>
            </a:pPr>
            <a:r>
              <a:rPr lang="en-GB" dirty="0"/>
              <a:t>The risk of injury and damage should be controlled to </a:t>
            </a:r>
            <a:r>
              <a:rPr lang="en-GB" dirty="0">
                <a:solidFill>
                  <a:srgbClr val="FF0000"/>
                </a:solidFill>
              </a:rPr>
              <a:t>‘reasonable’</a:t>
            </a:r>
            <a:r>
              <a:rPr lang="en-GB" dirty="0"/>
              <a:t> and </a:t>
            </a:r>
            <a:r>
              <a:rPr lang="en-GB" dirty="0">
                <a:solidFill>
                  <a:srgbClr val="FF0000"/>
                </a:solidFill>
              </a:rPr>
              <a:t>‘acceptable’ </a:t>
            </a:r>
            <a:r>
              <a:rPr lang="en-GB" dirty="0"/>
              <a:t>levels - this is what the risk assessment aims to achieve. </a:t>
            </a:r>
            <a:br>
              <a:rPr lang="en-GB" dirty="0"/>
            </a:br>
            <a:endParaRPr lang="en-GB" dirty="0"/>
          </a:p>
          <a:p>
            <a:pPr fontAlgn="base">
              <a:buFont typeface="Wingdings" panose="05000000000000000000" pitchFamily="2" charset="2"/>
              <a:buChar char="§"/>
            </a:pPr>
            <a:r>
              <a:rPr lang="en-GB" dirty="0"/>
              <a:t>Risk assessment is </a:t>
            </a:r>
            <a:r>
              <a:rPr lang="en-GB" u="sng" dirty="0"/>
              <a:t>not</a:t>
            </a:r>
            <a:r>
              <a:rPr lang="en-GB" dirty="0"/>
              <a:t> an end in itself, but is rather a means of managing risk. </a:t>
            </a:r>
            <a:br>
              <a:rPr lang="en-GB" dirty="0"/>
            </a:br>
            <a:endParaRPr lang="en-GB" dirty="0"/>
          </a:p>
          <a:p>
            <a:pPr fontAlgn="base">
              <a:buFont typeface="Wingdings" panose="05000000000000000000" pitchFamily="2" charset="2"/>
              <a:buChar char="§"/>
            </a:pPr>
            <a:r>
              <a:rPr lang="en-GB" dirty="0"/>
              <a:t>Many managers fail to appreciate this and invest far too much time in developing immaculate documents to keep on a shelf in the hopes of impressing a visiting Inspector, auditor or Director!</a:t>
            </a:r>
            <a:br>
              <a:rPr lang="en-GB" dirty="0"/>
            </a:br>
            <a:endParaRPr lang="en-GB" dirty="0"/>
          </a:p>
          <a:p>
            <a:pPr fontAlgn="base">
              <a:buFont typeface="Wingdings" panose="05000000000000000000" pitchFamily="2" charset="2"/>
              <a:buChar char="§"/>
            </a:pPr>
            <a:r>
              <a:rPr lang="en-GB" sz="3200" dirty="0"/>
              <a:t>A risk assessment is an essential technique to help reduce risks and prevent accidents. </a:t>
            </a:r>
            <a:br>
              <a:rPr lang="en-GB" sz="3200" dirty="0"/>
            </a:br>
            <a:endParaRPr lang="en-GB" sz="3200" dirty="0"/>
          </a:p>
          <a:p>
            <a:pPr fontAlgn="base"/>
            <a:endParaRPr lang="en-GB" sz="3200" dirty="0"/>
          </a:p>
          <a:p>
            <a:pPr algn="l" fontAlgn="base">
              <a:buFont typeface="Arial" panose="020B0604020202020204" pitchFamily="34" charset="0"/>
              <a:buChar char="•"/>
            </a:pPr>
            <a:endParaRPr lang="en-GB" sz="3000" b="0" i="0" dirty="0">
              <a:solidFill>
                <a:srgbClr val="222222"/>
              </a:solidFill>
              <a:effectLst/>
              <a:latin typeface="inherit"/>
            </a:endParaRPr>
          </a:p>
          <a:p>
            <a:endParaRPr lang="en-GB" dirty="0"/>
          </a:p>
        </p:txBody>
      </p:sp>
      <p:pic>
        <p:nvPicPr>
          <p:cNvPr id="2" name="Graphic 1" descr="Classroom">
            <a:extLst>
              <a:ext uri="{FF2B5EF4-FFF2-40B4-BE49-F238E27FC236}">
                <a16:creationId xmlns:a16="http://schemas.microsoft.com/office/drawing/2014/main" id="{24AC62E0-5179-4E05-B715-7C6E95635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56350" y="6242179"/>
            <a:ext cx="478760" cy="478760"/>
          </a:xfrm>
          <a:prstGeom prst="rect">
            <a:avLst/>
          </a:prstGeom>
        </p:spPr>
      </p:pic>
    </p:spTree>
    <p:extLst>
      <p:ext uri="{BB962C8B-B14F-4D97-AF65-F5344CB8AC3E}">
        <p14:creationId xmlns:p14="http://schemas.microsoft.com/office/powerpoint/2010/main" val="83940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D5AD-1D2D-431C-854A-3B465B4139CE}"/>
              </a:ext>
            </a:extLst>
          </p:cNvPr>
          <p:cNvSpPr>
            <a:spLocks noGrp="1"/>
          </p:cNvSpPr>
          <p:nvPr>
            <p:ph type="title"/>
          </p:nvPr>
        </p:nvSpPr>
        <p:spPr>
          <a:xfrm>
            <a:off x="213048" y="150836"/>
            <a:ext cx="11702143" cy="530202"/>
          </a:xfrm>
          <a:solidFill>
            <a:schemeClr val="accent1"/>
          </a:solidFill>
        </p:spPr>
        <p:txBody>
          <a:bodyPr>
            <a:noAutofit/>
          </a:bodyPr>
          <a:lstStyle/>
          <a:p>
            <a:pPr algn="ctr"/>
            <a:r>
              <a:rPr lang="en-GB" sz="3200" b="1" kern="0" dirty="0">
                <a:solidFill>
                  <a:schemeClr val="bg1"/>
                </a:solidFill>
                <a:latin typeface="+mj-lt"/>
                <a:ea typeface="+mj-ea"/>
                <a:cs typeface="+mj-cs"/>
              </a:rPr>
              <a:t>Basic principles of risk assessment</a:t>
            </a:r>
            <a:r>
              <a:rPr lang="en-GB"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3200" b="1" dirty="0">
              <a:solidFill>
                <a:schemeClr val="bg1"/>
              </a:solidFill>
            </a:endParaRPr>
          </a:p>
        </p:txBody>
      </p:sp>
      <p:sp>
        <p:nvSpPr>
          <p:cNvPr id="3" name="Content Placeholder 2">
            <a:extLst>
              <a:ext uri="{FF2B5EF4-FFF2-40B4-BE49-F238E27FC236}">
                <a16:creationId xmlns:a16="http://schemas.microsoft.com/office/drawing/2014/main" id="{87AE6017-E57A-49F2-9C87-3A3F6CC73031}"/>
              </a:ext>
            </a:extLst>
          </p:cNvPr>
          <p:cNvSpPr>
            <a:spLocks noGrp="1"/>
          </p:cNvSpPr>
          <p:nvPr>
            <p:ph idx="1"/>
          </p:nvPr>
        </p:nvSpPr>
        <p:spPr>
          <a:xfrm>
            <a:off x="213048" y="827250"/>
            <a:ext cx="11702142" cy="5879914"/>
          </a:xfrm>
          <a:ln>
            <a:solidFill>
              <a:schemeClr val="accent1">
                <a:lumMod val="75000"/>
              </a:schemeClr>
            </a:solidFill>
          </a:ln>
        </p:spPr>
        <p:txBody>
          <a:bodyPr>
            <a:normAutofit/>
          </a:bodyPr>
          <a:lstStyle/>
          <a:p>
            <a:pPr marL="0" indent="0" eaLnBrk="1" hangingPunct="1">
              <a:lnSpc>
                <a:spcPts val="2600"/>
              </a:lnSpc>
              <a:buNone/>
            </a:pPr>
            <a:br>
              <a:rPr lang="en-GB" altLang="en-US" sz="3200" dirty="0">
                <a:solidFill>
                  <a:srgbClr val="000000"/>
                </a:solidFill>
              </a:rPr>
            </a:br>
            <a:r>
              <a:rPr lang="en-GB" altLang="en-US" sz="3200" dirty="0">
                <a:solidFill>
                  <a:srgbClr val="000000"/>
                </a:solidFill>
              </a:rPr>
              <a:t>Risk assessment should identify </a:t>
            </a:r>
            <a:r>
              <a:rPr lang="en-GB" altLang="en-US" sz="3200" u="sng" dirty="0">
                <a:solidFill>
                  <a:srgbClr val="000000"/>
                </a:solidFill>
              </a:rPr>
              <a:t>all</a:t>
            </a:r>
            <a:r>
              <a:rPr lang="en-GB" altLang="en-US" sz="3200" dirty="0">
                <a:solidFill>
                  <a:srgbClr val="000000"/>
                </a:solidFill>
              </a:rPr>
              <a:t> the significant hazards associated with a task and evaluate the risks.</a:t>
            </a:r>
            <a:br>
              <a:rPr lang="en-GB" altLang="en-US" sz="2000" dirty="0">
                <a:solidFill>
                  <a:srgbClr val="000000"/>
                </a:solidFill>
              </a:rPr>
            </a:br>
            <a:endParaRPr lang="en-GB" altLang="en-US" sz="3200" dirty="0">
              <a:solidFill>
                <a:srgbClr val="000000"/>
              </a:solidFill>
            </a:endParaRPr>
          </a:p>
          <a:p>
            <a:pPr marL="0" indent="0" eaLnBrk="1" hangingPunct="1">
              <a:lnSpc>
                <a:spcPts val="2600"/>
              </a:lnSpc>
              <a:buNone/>
            </a:pPr>
            <a:r>
              <a:rPr lang="en-GB" altLang="en-US" sz="3200" dirty="0">
                <a:solidFill>
                  <a:srgbClr val="000000"/>
                </a:solidFill>
              </a:rPr>
              <a:t>A risk assessment should be:</a:t>
            </a:r>
          </a:p>
          <a:p>
            <a:pPr eaLnBrk="1" hangingPunct="1">
              <a:lnSpc>
                <a:spcPct val="100000"/>
              </a:lnSpc>
              <a:buClr>
                <a:schemeClr val="accent1"/>
              </a:buClr>
              <a:buFont typeface="Wingdings" panose="05000000000000000000" pitchFamily="2" charset="2"/>
              <a:buChar char="ü"/>
            </a:pPr>
            <a:r>
              <a:rPr lang="en-GB" altLang="en-US" sz="2800" dirty="0"/>
              <a:t> suitable and sufficient</a:t>
            </a:r>
          </a:p>
          <a:p>
            <a:pPr eaLnBrk="1" hangingPunct="1">
              <a:lnSpc>
                <a:spcPct val="100000"/>
              </a:lnSpc>
              <a:buClr>
                <a:schemeClr val="accent1"/>
              </a:buClr>
              <a:buFont typeface="Wingdings" panose="05000000000000000000" pitchFamily="2" charset="2"/>
              <a:buChar char="ü"/>
            </a:pPr>
            <a:r>
              <a:rPr lang="en-GB" altLang="en-US" sz="2800" dirty="0"/>
              <a:t> not a one-off event but an on-going cycle of activity</a:t>
            </a:r>
          </a:p>
          <a:p>
            <a:pPr eaLnBrk="1" hangingPunct="1">
              <a:lnSpc>
                <a:spcPct val="100000"/>
              </a:lnSpc>
              <a:buClr>
                <a:schemeClr val="accent1"/>
              </a:buClr>
              <a:buFont typeface="Wingdings" panose="05000000000000000000" pitchFamily="2" charset="2"/>
              <a:buChar char="ü"/>
            </a:pPr>
            <a:r>
              <a:rPr lang="en-GB" altLang="en-US" sz="2800" dirty="0"/>
              <a:t> it must include monitoring &amp; review</a:t>
            </a:r>
          </a:p>
          <a:p>
            <a:pPr eaLnBrk="1" hangingPunct="1">
              <a:lnSpc>
                <a:spcPct val="100000"/>
              </a:lnSpc>
              <a:buClr>
                <a:schemeClr val="accent1"/>
              </a:buClr>
              <a:buFont typeface="Wingdings" panose="05000000000000000000" pitchFamily="2" charset="2"/>
              <a:buChar char="ü"/>
            </a:pPr>
            <a:r>
              <a:rPr lang="en-GB" altLang="en-US" sz="2800" dirty="0"/>
              <a:t> it must be planned &amp; thorough</a:t>
            </a:r>
          </a:p>
          <a:p>
            <a:pPr eaLnBrk="1" hangingPunct="1">
              <a:lnSpc>
                <a:spcPct val="100000"/>
              </a:lnSpc>
              <a:buClr>
                <a:schemeClr val="accent1"/>
              </a:buClr>
              <a:buFont typeface="Wingdings" panose="05000000000000000000" pitchFamily="2" charset="2"/>
              <a:buChar char="ü"/>
            </a:pPr>
            <a:r>
              <a:rPr lang="en-GB" altLang="en-US" sz="2800" dirty="0"/>
              <a:t> it must be competently executed (ideally by a ‘competent’ person)(?)</a:t>
            </a:r>
          </a:p>
          <a:p>
            <a:pPr eaLnBrk="1" hangingPunct="1">
              <a:lnSpc>
                <a:spcPct val="100000"/>
              </a:lnSpc>
              <a:buClr>
                <a:schemeClr val="accent1"/>
              </a:buClr>
              <a:buFont typeface="Wingdings" panose="05000000000000000000" pitchFamily="2" charset="2"/>
              <a:buChar char="ü"/>
            </a:pPr>
            <a:r>
              <a:rPr lang="en-GB" altLang="en-US" sz="2800" dirty="0"/>
              <a:t> it must be a matter of detailed record</a:t>
            </a:r>
          </a:p>
          <a:p>
            <a:pPr eaLnBrk="1" hangingPunct="1">
              <a:lnSpc>
                <a:spcPct val="100000"/>
              </a:lnSpc>
              <a:buClr>
                <a:schemeClr val="accent1"/>
              </a:buClr>
              <a:buFont typeface="Wingdings" panose="05000000000000000000" pitchFamily="2" charset="2"/>
              <a:buChar char="ü"/>
            </a:pPr>
            <a:r>
              <a:rPr lang="en-GB" altLang="en-US" sz="2800" dirty="0"/>
              <a:t> it must record all significant findings.</a:t>
            </a:r>
            <a:endParaRPr lang="en-US" altLang="en-US" sz="2800" dirty="0"/>
          </a:p>
          <a:p>
            <a:endParaRPr lang="en-GB" dirty="0"/>
          </a:p>
        </p:txBody>
      </p:sp>
      <p:pic>
        <p:nvPicPr>
          <p:cNvPr id="7" name="Graphic 6" descr="Information">
            <a:extLst>
              <a:ext uri="{FF2B5EF4-FFF2-40B4-BE49-F238E27FC236}">
                <a16:creationId xmlns:a16="http://schemas.microsoft.com/office/drawing/2014/main" id="{45830196-C141-481C-9374-C7D3C55E17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2791" y="5951600"/>
            <a:ext cx="605341" cy="605341"/>
          </a:xfrm>
          <a:prstGeom prst="rect">
            <a:avLst/>
          </a:prstGeom>
        </p:spPr>
      </p:pic>
      <p:pic>
        <p:nvPicPr>
          <p:cNvPr id="4" name="Graphic 3" descr="Classroom">
            <a:extLst>
              <a:ext uri="{FF2B5EF4-FFF2-40B4-BE49-F238E27FC236}">
                <a16:creationId xmlns:a16="http://schemas.microsoft.com/office/drawing/2014/main" id="{3E558174-6E84-4782-BA16-651FA5DCED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00381" y="5951600"/>
            <a:ext cx="722788" cy="722788"/>
          </a:xfrm>
          <a:prstGeom prst="rect">
            <a:avLst/>
          </a:prstGeom>
        </p:spPr>
      </p:pic>
    </p:spTree>
    <p:extLst>
      <p:ext uri="{BB962C8B-B14F-4D97-AF65-F5344CB8AC3E}">
        <p14:creationId xmlns:p14="http://schemas.microsoft.com/office/powerpoint/2010/main" val="209754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9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B6E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65D5AD-1D2D-431C-854A-3B465B4139CE}"/>
              </a:ext>
            </a:extLst>
          </p:cNvPr>
          <p:cNvSpPr>
            <a:spLocks noGrp="1"/>
          </p:cNvSpPr>
          <p:nvPr>
            <p:ph type="title"/>
          </p:nvPr>
        </p:nvSpPr>
        <p:spPr>
          <a:xfrm>
            <a:off x="321731" y="4572000"/>
            <a:ext cx="7075403" cy="1964266"/>
          </a:xfrm>
          <a:solidFill>
            <a:schemeClr val="accent1"/>
          </a:solidFill>
        </p:spPr>
        <p:txBody>
          <a:bodyPr>
            <a:normAutofit/>
          </a:bodyPr>
          <a:lstStyle/>
          <a:p>
            <a:pPr algn="ctr"/>
            <a:r>
              <a:rPr lang="en-GB" b="1" u="sng" dirty="0">
                <a:solidFill>
                  <a:srgbClr val="FFFFFF"/>
                </a:solidFill>
              </a:rPr>
              <a:t>Principles of risk assessment</a:t>
            </a:r>
            <a:br>
              <a:rPr lang="en-GB" b="1" dirty="0">
                <a:solidFill>
                  <a:srgbClr val="FFFFFF"/>
                </a:solidFill>
              </a:rPr>
            </a:br>
            <a:r>
              <a:rPr lang="en-GB" b="1" dirty="0">
                <a:solidFill>
                  <a:srgbClr val="FFFFFF"/>
                </a:solidFill>
              </a:rPr>
              <a:t>What is competence?</a:t>
            </a:r>
            <a:br>
              <a:rPr lang="en-GB" b="1" dirty="0">
                <a:solidFill>
                  <a:srgbClr val="FFFFFF"/>
                </a:solidFill>
              </a:rPr>
            </a:br>
            <a:r>
              <a:rPr lang="en-GB" b="1" dirty="0">
                <a:solidFill>
                  <a:srgbClr val="FFFFFF"/>
                </a:solidFill>
              </a:rPr>
              <a:t>What is a competent person?</a:t>
            </a:r>
          </a:p>
        </p:txBody>
      </p:sp>
      <p:pic>
        <p:nvPicPr>
          <p:cNvPr id="6" name="Picture 5" descr="Safety First: Bangladesh Garment Industry Rebounds">
            <a:extLst>
              <a:ext uri="{FF2B5EF4-FFF2-40B4-BE49-F238E27FC236}">
                <a16:creationId xmlns:a16="http://schemas.microsoft.com/office/drawing/2014/main" id="{C5E4CDC2-BBE7-4CC5-AD2F-B5CAAE449096}"/>
              </a:ext>
            </a:extLst>
          </p:cNvPr>
          <p:cNvPicPr/>
          <p:nvPr/>
        </p:nvPicPr>
        <p:blipFill rotWithShape="1">
          <a:blip r:embed="rId3">
            <a:extLst>
              <a:ext uri="{28A0092B-C50C-407E-A947-70E740481C1C}">
                <a14:useLocalDpi xmlns:a14="http://schemas.microsoft.com/office/drawing/2010/main" val="0"/>
              </a:ext>
            </a:extLst>
          </a:blip>
          <a:srcRect r="1" b="12822"/>
          <a:stretch/>
        </p:blipFill>
        <p:spPr bwMode="auto">
          <a:xfrm>
            <a:off x="327547" y="321733"/>
            <a:ext cx="7058306" cy="4107392"/>
          </a:xfrm>
          <a:prstGeom prst="rect">
            <a:avLst/>
          </a:prstGeom>
          <a:noFill/>
        </p:spPr>
      </p:pic>
      <p:sp>
        <p:nvSpPr>
          <p:cNvPr id="111" name="Rectangle 9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AE6017-E57A-49F2-9C87-3A3F6CC73031}"/>
              </a:ext>
            </a:extLst>
          </p:cNvPr>
          <p:cNvSpPr>
            <a:spLocks noGrp="1"/>
          </p:cNvSpPr>
          <p:nvPr>
            <p:ph idx="1"/>
          </p:nvPr>
        </p:nvSpPr>
        <p:spPr>
          <a:xfrm>
            <a:off x="7582563" y="440266"/>
            <a:ext cx="4281890" cy="5952015"/>
          </a:xfrm>
        </p:spPr>
        <p:txBody>
          <a:bodyPr anchor="ctr">
            <a:normAutofit/>
          </a:bodyPr>
          <a:lstStyle/>
          <a:p>
            <a:pPr marL="0" indent="0" algn="ctr" fontAlgn="base">
              <a:buNone/>
            </a:pPr>
            <a:r>
              <a:rPr lang="en-GB" sz="2000" b="1" i="0" u="sng" dirty="0">
                <a:solidFill>
                  <a:srgbClr val="FFFFFF"/>
                </a:solidFill>
                <a:effectLst/>
                <a:latin typeface="Arial" panose="020B0604020202020204" pitchFamily="34" charset="0"/>
              </a:rPr>
              <a:t>Competence</a:t>
            </a:r>
            <a:r>
              <a:rPr lang="en-GB" sz="2000" b="0" i="0" dirty="0">
                <a:solidFill>
                  <a:srgbClr val="FFFFFF"/>
                </a:solidFill>
                <a:effectLst/>
                <a:latin typeface="Arial" panose="020B0604020202020204" pitchFamily="34" charset="0"/>
              </a:rPr>
              <a:t>: </a:t>
            </a:r>
            <a:br>
              <a:rPr lang="en-GB" sz="2000" b="0" i="0" dirty="0">
                <a:solidFill>
                  <a:srgbClr val="FFFFFF"/>
                </a:solidFill>
                <a:effectLst/>
                <a:latin typeface="Arial" panose="020B0604020202020204" pitchFamily="34" charset="0"/>
              </a:rPr>
            </a:br>
            <a:br>
              <a:rPr lang="en-GB" sz="2000" b="0" i="0" dirty="0">
                <a:solidFill>
                  <a:srgbClr val="FFFFFF"/>
                </a:solidFill>
                <a:effectLst/>
                <a:latin typeface="Arial" panose="020B0604020202020204" pitchFamily="34" charset="0"/>
              </a:rPr>
            </a:br>
            <a:r>
              <a:rPr lang="en-GB" sz="2000" b="1" i="1" dirty="0">
                <a:solidFill>
                  <a:srgbClr val="FFFF00"/>
                </a:solidFill>
                <a:latin typeface="inherit"/>
              </a:rPr>
              <a:t>T</a:t>
            </a:r>
            <a:r>
              <a:rPr lang="en-GB" sz="2000" b="1" i="1" dirty="0">
                <a:solidFill>
                  <a:srgbClr val="FFFF00"/>
                </a:solidFill>
                <a:effectLst/>
                <a:latin typeface="inherit"/>
              </a:rPr>
              <a:t>he combination of training, skills, experience and knowledge that a person has and their ability to apply them to perform a task safely</a:t>
            </a:r>
            <a:r>
              <a:rPr lang="en-GB" sz="2000" i="1" dirty="0">
                <a:solidFill>
                  <a:srgbClr val="FFFF00"/>
                </a:solidFill>
                <a:latin typeface="Arial" panose="020B0604020202020204" pitchFamily="34" charset="0"/>
              </a:rPr>
              <a:t>.</a:t>
            </a:r>
            <a:br>
              <a:rPr lang="en-GB" sz="2000" dirty="0">
                <a:solidFill>
                  <a:srgbClr val="FFFF00"/>
                </a:solidFill>
                <a:latin typeface="Arial" panose="020B0604020202020204" pitchFamily="34" charset="0"/>
              </a:rPr>
            </a:br>
            <a:r>
              <a:rPr lang="en-GB" sz="2000" b="0" i="0" dirty="0">
                <a:solidFill>
                  <a:srgbClr val="FFFFFF"/>
                </a:solidFill>
                <a:effectLst/>
                <a:latin typeface="Arial" panose="020B0604020202020204" pitchFamily="34" charset="0"/>
              </a:rPr>
              <a:t> </a:t>
            </a:r>
          </a:p>
          <a:p>
            <a:pPr fontAlgn="base"/>
            <a:r>
              <a:rPr lang="en-GB" sz="1800" b="0" i="0" dirty="0">
                <a:solidFill>
                  <a:srgbClr val="FFFFFF"/>
                </a:solidFill>
                <a:effectLst/>
                <a:latin typeface="Arial" panose="020B0604020202020204" pitchFamily="34" charset="0"/>
              </a:rPr>
              <a:t>Other factors, such as attitude, perception &amp; physical ability, can also affect someone’s competence.</a:t>
            </a:r>
          </a:p>
          <a:p>
            <a:pPr fontAlgn="base"/>
            <a:r>
              <a:rPr lang="en-GB" sz="1800" dirty="0">
                <a:solidFill>
                  <a:srgbClr val="FFFFFF"/>
                </a:solidFill>
                <a:latin typeface="Arial" panose="020B0604020202020204" pitchFamily="34" charset="0"/>
              </a:rPr>
              <a:t>The competent person is someone who can apply these abilities to make informed assessments in the context of OHS. </a:t>
            </a:r>
            <a:br>
              <a:rPr lang="en-GB" sz="1800" b="0" i="0" dirty="0">
                <a:solidFill>
                  <a:srgbClr val="FFFFFF"/>
                </a:solidFill>
                <a:effectLst/>
                <a:latin typeface="Arial" panose="020B0604020202020204" pitchFamily="34" charset="0"/>
              </a:rPr>
            </a:br>
            <a:endParaRPr lang="en-GB" sz="1800" b="0" i="0" dirty="0">
              <a:solidFill>
                <a:srgbClr val="FFFFFF"/>
              </a:solidFill>
              <a:effectLst/>
              <a:latin typeface="Arial" panose="020B0604020202020204" pitchFamily="34" charset="0"/>
            </a:endParaRPr>
          </a:p>
          <a:p>
            <a:pPr fontAlgn="base"/>
            <a:r>
              <a:rPr lang="en-GB" sz="1800" dirty="0">
                <a:solidFill>
                  <a:srgbClr val="FFFFFF"/>
                </a:solidFill>
                <a:latin typeface="Arial" panose="020B0604020202020204" pitchFamily="34" charset="0"/>
              </a:rPr>
              <a:t>E</a:t>
            </a:r>
            <a:r>
              <a:rPr lang="en-GB" sz="1800" b="0" i="0" dirty="0">
                <a:solidFill>
                  <a:srgbClr val="FFFFFF"/>
                </a:solidFill>
                <a:effectLst/>
                <a:latin typeface="Arial" panose="020B0604020202020204" pitchFamily="34" charset="0"/>
              </a:rPr>
              <a:t>mployers should take account of the competence of relevant employees when conducting </a:t>
            </a:r>
            <a:r>
              <a:rPr lang="en-GB" sz="1800" dirty="0">
                <a:solidFill>
                  <a:srgbClr val="FFFFFF"/>
                </a:solidFill>
                <a:latin typeface="Arial" panose="020B0604020202020204" pitchFamily="34" charset="0"/>
              </a:rPr>
              <a:t>risk assessments.</a:t>
            </a:r>
            <a:r>
              <a:rPr lang="en-GB" sz="1800" b="0" i="0" dirty="0">
                <a:solidFill>
                  <a:srgbClr val="FFFFFF"/>
                </a:solidFill>
                <a:effectLst/>
                <a:latin typeface="Arial" panose="020B0604020202020204" pitchFamily="34" charset="0"/>
              </a:rPr>
              <a:t> This will help you decide what level of information, instruction, training and supervision you need to provide.</a:t>
            </a:r>
          </a:p>
          <a:p>
            <a:pPr marL="0" indent="0" eaLnBrk="1" hangingPunct="1">
              <a:buNone/>
            </a:pPr>
            <a:endParaRPr lang="en-GB" sz="1400" dirty="0">
              <a:solidFill>
                <a:srgbClr val="FFFFFF"/>
              </a:solidFill>
            </a:endParaRPr>
          </a:p>
        </p:txBody>
      </p:sp>
      <p:pic>
        <p:nvPicPr>
          <p:cNvPr id="7" name="Graphic 6" descr="Information">
            <a:extLst>
              <a:ext uri="{FF2B5EF4-FFF2-40B4-BE49-F238E27FC236}">
                <a16:creationId xmlns:a16="http://schemas.microsoft.com/office/drawing/2014/main" id="{45830196-C141-481C-9374-C7D3C55E17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33175" y="6392282"/>
            <a:ext cx="458825" cy="458825"/>
          </a:xfrm>
          <a:prstGeom prst="rect">
            <a:avLst/>
          </a:prstGeom>
        </p:spPr>
      </p:pic>
      <p:pic>
        <p:nvPicPr>
          <p:cNvPr id="4" name="Graphic 3" descr="Classroom">
            <a:extLst>
              <a:ext uri="{FF2B5EF4-FFF2-40B4-BE49-F238E27FC236}">
                <a16:creationId xmlns:a16="http://schemas.microsoft.com/office/drawing/2014/main" id="{3E558174-6E84-4782-BA16-651FA5DCED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75368" y="6351910"/>
            <a:ext cx="557379" cy="557379"/>
          </a:xfrm>
          <a:prstGeom prst="rect">
            <a:avLst/>
          </a:prstGeom>
        </p:spPr>
      </p:pic>
    </p:spTree>
    <p:extLst>
      <p:ext uri="{BB962C8B-B14F-4D97-AF65-F5344CB8AC3E}">
        <p14:creationId xmlns:p14="http://schemas.microsoft.com/office/powerpoint/2010/main" val="163502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olo 1">
            <a:extLst>
              <a:ext uri="{FF2B5EF4-FFF2-40B4-BE49-F238E27FC236}">
                <a16:creationId xmlns:a16="http://schemas.microsoft.com/office/drawing/2014/main" id="{DE5DD08D-B276-4B2F-A73F-95F8B5C93670}"/>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500" b="1" kern="1200">
                <a:solidFill>
                  <a:srgbClr val="FFFFFF"/>
                </a:solidFill>
                <a:latin typeface="+mj-lt"/>
                <a:ea typeface="+mj-ea"/>
                <a:cs typeface="+mj-cs"/>
              </a:rPr>
              <a:t>Employers’ roles and responsibilities</a:t>
            </a: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13CB95-28AE-4B2B-8CE0-74742DA3168C}"/>
              </a:ext>
            </a:extLst>
          </p:cNvPr>
          <p:cNvSpPr txBox="1"/>
          <p:nvPr/>
        </p:nvSpPr>
        <p:spPr>
          <a:xfrm>
            <a:off x="3135087" y="686862"/>
            <a:ext cx="8282214" cy="5475129"/>
          </a:xfrm>
          <a:prstGeom prst="rect">
            <a:avLst/>
          </a:prstGeom>
        </p:spPr>
        <p:txBody>
          <a:bodyPr vert="horz" lIns="91440" tIns="45720" rIns="91440" bIns="45720" rtlCol="0" anchor="ctr">
            <a:normAutofit lnSpcReduction="10000"/>
          </a:bodyPr>
          <a:lstStyle/>
          <a:p>
            <a:pPr marL="1200150" lvl="2" indent="-228600">
              <a:lnSpc>
                <a:spcPct val="90000"/>
              </a:lnSpc>
              <a:spcAft>
                <a:spcPts val="600"/>
              </a:spcAft>
              <a:buFont typeface="Arial" panose="020B0604020202020204" pitchFamily="34" charset="0"/>
              <a:buChar char="•"/>
            </a:pPr>
            <a:r>
              <a:rPr lang="en-US" sz="2000" dirty="0"/>
              <a:t>Ensure that, </a:t>
            </a:r>
            <a:r>
              <a:rPr lang="en-US" sz="2000" b="1" dirty="0"/>
              <a:t>so far as is reasonably practicable</a:t>
            </a:r>
            <a:r>
              <a:rPr lang="en-US" sz="2000" dirty="0"/>
              <a:t>, the workplaces, machinery, equipment and processes under their control are safe and without risk to health.</a:t>
            </a:r>
            <a:br>
              <a:rPr lang="en-US" sz="2000" dirty="0"/>
            </a:br>
            <a:endParaRPr lang="en-US" sz="2000" dirty="0"/>
          </a:p>
          <a:p>
            <a:pPr marL="1200150" lvl="2" indent="-228600">
              <a:lnSpc>
                <a:spcPct val="90000"/>
              </a:lnSpc>
              <a:spcAft>
                <a:spcPts val="600"/>
              </a:spcAft>
              <a:buFont typeface="Arial" panose="020B0604020202020204" pitchFamily="34" charset="0"/>
              <a:buChar char="•"/>
            </a:pPr>
            <a:r>
              <a:rPr lang="en-US" sz="2000" dirty="0"/>
              <a:t>Ensure that, so far as is reasonably practicable, the chemical, physical and biological substances and agents under their control are without risk to health when the appropriate measures of protection are taken.</a:t>
            </a:r>
            <a:br>
              <a:rPr lang="en-US" sz="2000" dirty="0"/>
            </a:br>
            <a:endParaRPr lang="en-US" sz="2000" dirty="0"/>
          </a:p>
          <a:p>
            <a:pPr marL="1200150" lvl="2" indent="-228600">
              <a:lnSpc>
                <a:spcPct val="90000"/>
              </a:lnSpc>
              <a:spcAft>
                <a:spcPts val="600"/>
              </a:spcAft>
              <a:buFont typeface="Arial" panose="020B0604020202020204" pitchFamily="34" charset="0"/>
              <a:buChar char="•"/>
            </a:pPr>
            <a:r>
              <a:rPr lang="en-US" sz="2000" dirty="0"/>
              <a:t>Provide, where necessary, adequate protective clothing and protective equipment (at no cost to workers)</a:t>
            </a:r>
            <a:br>
              <a:rPr lang="en-US" sz="2000" dirty="0"/>
            </a:br>
            <a:endParaRPr lang="en-US" sz="2000" dirty="0"/>
          </a:p>
          <a:p>
            <a:pPr marL="1200150" lvl="2" indent="-228600">
              <a:lnSpc>
                <a:spcPct val="90000"/>
              </a:lnSpc>
              <a:spcAft>
                <a:spcPts val="600"/>
              </a:spcAft>
              <a:buFont typeface="Arial" panose="020B0604020202020204" pitchFamily="34" charset="0"/>
              <a:buChar char="•"/>
            </a:pPr>
            <a:r>
              <a:rPr lang="en-US" sz="2000" dirty="0"/>
              <a:t>Provide, where necessary, for measures to deal with emergencies and accidents, including adequate first-aid arrangements.</a:t>
            </a:r>
            <a:br>
              <a:rPr lang="en-US" sz="2000" dirty="0"/>
            </a:br>
            <a:endParaRPr lang="en-US" sz="2000" dirty="0"/>
          </a:p>
          <a:p>
            <a:pPr marL="1200150" lvl="2" indent="-228600">
              <a:lnSpc>
                <a:spcPct val="90000"/>
              </a:lnSpc>
              <a:spcAft>
                <a:spcPts val="600"/>
              </a:spcAft>
              <a:buFont typeface="Arial" panose="020B0604020202020204" pitchFamily="34" charset="0"/>
              <a:buChar char="•"/>
            </a:pPr>
            <a:r>
              <a:rPr lang="en-US" sz="2000" dirty="0"/>
              <a:t>Ensure that workers and their representatives are consulted, informed, and trained on OSH</a:t>
            </a:r>
          </a:p>
          <a:p>
            <a:pPr marL="0" lvl="2">
              <a:lnSpc>
                <a:spcPct val="90000"/>
              </a:lnSpc>
              <a:spcBef>
                <a:spcPts val="1800"/>
              </a:spcBef>
              <a:spcAft>
                <a:spcPts val="600"/>
              </a:spcAft>
            </a:pPr>
            <a:r>
              <a:rPr lang="en-US" sz="1200" dirty="0"/>
              <a:t>                                            (Occupational Safety and Health Convention (No. 155) and Recommendation (No. 164)</a:t>
            </a:r>
          </a:p>
        </p:txBody>
      </p:sp>
      <p:pic>
        <p:nvPicPr>
          <p:cNvPr id="10242" name="Picture 2" descr="International Labour Review">
            <a:extLst>
              <a:ext uri="{FF2B5EF4-FFF2-40B4-BE49-F238E27FC236}">
                <a16:creationId xmlns:a16="http://schemas.microsoft.com/office/drawing/2014/main" id="{2493FB58-5C54-4CC7-AE32-932299806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47" y="453746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Information">
            <a:extLst>
              <a:ext uri="{FF2B5EF4-FFF2-40B4-BE49-F238E27FC236}">
                <a16:creationId xmlns:a16="http://schemas.microsoft.com/office/drawing/2014/main" id="{4216BEF0-13D6-4480-A594-B7CF03717E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7636" y="6262740"/>
            <a:ext cx="455301" cy="455301"/>
          </a:xfrm>
          <a:prstGeom prst="rect">
            <a:avLst/>
          </a:prstGeom>
        </p:spPr>
      </p:pic>
      <p:pic>
        <p:nvPicPr>
          <p:cNvPr id="9" name="Graphic 8" descr="Classroom">
            <a:extLst>
              <a:ext uri="{FF2B5EF4-FFF2-40B4-BE49-F238E27FC236}">
                <a16:creationId xmlns:a16="http://schemas.microsoft.com/office/drawing/2014/main" id="{AEA9C0DF-85FF-41C2-8541-B5299411ED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61002" y="6280604"/>
            <a:ext cx="481337" cy="481337"/>
          </a:xfrm>
          <a:prstGeom prst="rect">
            <a:avLst/>
          </a:prstGeom>
        </p:spPr>
      </p:pic>
    </p:spTree>
    <p:extLst>
      <p:ext uri="{BB962C8B-B14F-4D97-AF65-F5344CB8AC3E}">
        <p14:creationId xmlns:p14="http://schemas.microsoft.com/office/powerpoint/2010/main" val="115634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6059D771-C6AC-4A21-A540-F9CE49D4C45D}"/>
              </a:ext>
            </a:extLst>
          </p:cNvPr>
          <p:cNvPicPr>
            <a:picLocks noChangeAspect="1"/>
          </p:cNvPicPr>
          <p:nvPr/>
        </p:nvPicPr>
        <p:blipFill rotWithShape="1">
          <a:blip r:embed="rId3"/>
          <a:srcRect l="36296" t="14156" r="24537" b="41728"/>
          <a:stretch/>
        </p:blipFill>
        <p:spPr>
          <a:xfrm>
            <a:off x="0" y="14328"/>
            <a:ext cx="9070846" cy="6858000"/>
          </a:xfrm>
          <a:prstGeom prst="rect">
            <a:avLst/>
          </a:prstGeom>
        </p:spPr>
      </p:pic>
      <p:sp>
        <p:nvSpPr>
          <p:cNvPr id="5" name="TextBox 4">
            <a:extLst>
              <a:ext uri="{FF2B5EF4-FFF2-40B4-BE49-F238E27FC236}">
                <a16:creationId xmlns:a16="http://schemas.microsoft.com/office/drawing/2014/main" id="{B166B7AC-A686-48AD-B957-DDCCFF0891F7}"/>
              </a:ext>
            </a:extLst>
          </p:cNvPr>
          <p:cNvSpPr txBox="1"/>
          <p:nvPr/>
        </p:nvSpPr>
        <p:spPr>
          <a:xfrm>
            <a:off x="9302620" y="410547"/>
            <a:ext cx="2649894" cy="6124754"/>
          </a:xfrm>
          <a:prstGeom prst="rect">
            <a:avLst/>
          </a:prstGeom>
          <a:noFill/>
        </p:spPr>
        <p:txBody>
          <a:bodyPr wrap="square" rtlCol="0">
            <a:spAutoFit/>
          </a:bodyPr>
          <a:lstStyle/>
          <a:p>
            <a:pPr algn="ctr"/>
            <a:r>
              <a:rPr lang="en-GB" sz="2800" dirty="0">
                <a:solidFill>
                  <a:schemeClr val="bg1"/>
                </a:solidFill>
              </a:rPr>
              <a:t>Managers should use risk assessment to help them manage hazards, risks and worker wellbeing.</a:t>
            </a:r>
          </a:p>
          <a:p>
            <a:pPr algn="ctr"/>
            <a:br>
              <a:rPr lang="en-GB" sz="2800" dirty="0">
                <a:solidFill>
                  <a:schemeClr val="bg1"/>
                </a:solidFill>
              </a:rPr>
            </a:br>
            <a:r>
              <a:rPr lang="en-GB" sz="2800" dirty="0">
                <a:solidFill>
                  <a:schemeClr val="bg1"/>
                </a:solidFill>
              </a:rPr>
              <a:t>Combining these aspects </a:t>
            </a:r>
            <a:br>
              <a:rPr lang="en-GB" sz="2800" dirty="0">
                <a:solidFill>
                  <a:schemeClr val="bg1"/>
                </a:solidFill>
              </a:rPr>
            </a:br>
            <a:r>
              <a:rPr lang="en-GB" sz="2800" dirty="0">
                <a:solidFill>
                  <a:schemeClr val="bg1"/>
                </a:solidFill>
              </a:rPr>
              <a:t>in their approach.</a:t>
            </a:r>
            <a:br>
              <a:rPr lang="en-GB" sz="2800" dirty="0">
                <a:solidFill>
                  <a:schemeClr val="bg1"/>
                </a:solidFill>
              </a:rPr>
            </a:br>
            <a:r>
              <a:rPr lang="en-GB" sz="2800" dirty="0">
                <a:solidFill>
                  <a:schemeClr val="bg1"/>
                </a:solidFill>
              </a:rPr>
              <a:t> </a:t>
            </a:r>
          </a:p>
          <a:p>
            <a:pPr algn="ctr"/>
            <a:r>
              <a:rPr lang="en-GB" sz="2800" dirty="0">
                <a:solidFill>
                  <a:schemeClr val="bg1"/>
                </a:solidFill>
              </a:rPr>
              <a:t> </a:t>
            </a:r>
          </a:p>
        </p:txBody>
      </p:sp>
      <p:pic>
        <p:nvPicPr>
          <p:cNvPr id="8" name="Graphic 7" descr="Classroom">
            <a:extLst>
              <a:ext uri="{FF2B5EF4-FFF2-40B4-BE49-F238E27FC236}">
                <a16:creationId xmlns:a16="http://schemas.microsoft.com/office/drawing/2014/main" id="{756B97ED-57D9-4BF0-B19F-EFED8DE13A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992" y="6293208"/>
            <a:ext cx="484185" cy="484185"/>
          </a:xfrm>
          <a:prstGeom prst="rect">
            <a:avLst/>
          </a:prstGeom>
        </p:spPr>
      </p:pic>
      <p:pic>
        <p:nvPicPr>
          <p:cNvPr id="9" name="Graphic 8" descr="Information">
            <a:extLst>
              <a:ext uri="{FF2B5EF4-FFF2-40B4-BE49-F238E27FC236}">
                <a16:creationId xmlns:a16="http://schemas.microsoft.com/office/drawing/2014/main" id="{E811BD06-6AAD-4F76-8644-BEA7E25343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035" y="6262919"/>
            <a:ext cx="514474" cy="514474"/>
          </a:xfrm>
          <a:prstGeom prst="rect">
            <a:avLst/>
          </a:prstGeom>
        </p:spPr>
      </p:pic>
    </p:spTree>
    <p:extLst>
      <p:ext uri="{BB962C8B-B14F-4D97-AF65-F5344CB8AC3E}">
        <p14:creationId xmlns:p14="http://schemas.microsoft.com/office/powerpoint/2010/main" val="195183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E444D2-5398-479A-A055-6254E6888F36}"/>
              </a:ext>
            </a:extLst>
          </p:cNvPr>
          <p:cNvSpPr>
            <a:spLocks noGrp="1"/>
          </p:cNvSpPr>
          <p:nvPr>
            <p:ph type="title"/>
          </p:nvPr>
        </p:nvSpPr>
        <p:spPr>
          <a:xfrm>
            <a:off x="316086" y="262409"/>
            <a:ext cx="4086580" cy="1202497"/>
          </a:xfrm>
          <a:solidFill>
            <a:schemeClr val="accent1"/>
          </a:solidFill>
        </p:spPr>
        <p:txBody>
          <a:bodyPr>
            <a:noAutofit/>
          </a:bodyPr>
          <a:lstStyle/>
          <a:p>
            <a:br>
              <a:rPr lang="en-GB" sz="2800" b="1" u="sng" dirty="0">
                <a:solidFill>
                  <a:schemeClr val="bg1"/>
                </a:solidFill>
              </a:rPr>
            </a:br>
            <a:r>
              <a:rPr lang="en-GB" sz="2800" b="1" u="sng" dirty="0">
                <a:solidFill>
                  <a:schemeClr val="bg1"/>
                </a:solidFill>
              </a:rPr>
              <a:t>Risk Assessment</a:t>
            </a:r>
            <a:r>
              <a:rPr lang="en-GB" sz="2800" dirty="0">
                <a:solidFill>
                  <a:schemeClr val="bg1"/>
                </a:solidFill>
              </a:rPr>
              <a:t>: </a:t>
            </a:r>
            <a:br>
              <a:rPr lang="en-GB" sz="2800" dirty="0">
                <a:solidFill>
                  <a:schemeClr val="bg1"/>
                </a:solidFill>
              </a:rPr>
            </a:br>
            <a:r>
              <a:rPr lang="en-GB" sz="2800" dirty="0">
                <a:solidFill>
                  <a:schemeClr val="bg1"/>
                </a:solidFill>
              </a:rPr>
              <a:t>The </a:t>
            </a:r>
            <a:r>
              <a:rPr lang="en-GB" sz="2800" b="1" dirty="0">
                <a:solidFill>
                  <a:schemeClr val="bg1"/>
                </a:solidFill>
              </a:rPr>
              <a:t>Plan, Do, Check &amp; Act </a:t>
            </a:r>
            <a:br>
              <a:rPr lang="en-GB" sz="2800" dirty="0">
                <a:solidFill>
                  <a:schemeClr val="bg1"/>
                </a:solidFill>
              </a:rPr>
            </a:br>
            <a:r>
              <a:rPr lang="en-GB" sz="2800" dirty="0">
                <a:solidFill>
                  <a:schemeClr val="bg1"/>
                </a:solidFill>
              </a:rPr>
              <a:t>Approach</a:t>
            </a:r>
            <a:br>
              <a:rPr lang="en-GB" sz="2800" dirty="0">
                <a:solidFill>
                  <a:schemeClr val="bg1"/>
                </a:solidFill>
              </a:rPr>
            </a:br>
            <a:endParaRPr lang="en-GB" sz="2800" dirty="0">
              <a:solidFill>
                <a:schemeClr val="bg1"/>
              </a:solidFill>
            </a:endParaRPr>
          </a:p>
        </p:txBody>
      </p:sp>
      <p:pic>
        <p:nvPicPr>
          <p:cNvPr id="12" name="Picture 11" descr="Graphical user interface&#10;&#10;Description automatically generated">
            <a:extLst>
              <a:ext uri="{FF2B5EF4-FFF2-40B4-BE49-F238E27FC236}">
                <a16:creationId xmlns:a16="http://schemas.microsoft.com/office/drawing/2014/main" id="{D08F8178-AC58-4525-81F5-412CF17FDB23}"/>
              </a:ext>
            </a:extLst>
          </p:cNvPr>
          <p:cNvPicPr>
            <a:picLocks noChangeAspect="1"/>
          </p:cNvPicPr>
          <p:nvPr/>
        </p:nvPicPr>
        <p:blipFill rotWithShape="1">
          <a:blip r:embed="rId3">
            <a:extLst>
              <a:ext uri="{28A0092B-C50C-407E-A947-70E740481C1C}">
                <a14:useLocalDpi xmlns:a14="http://schemas.microsoft.com/office/drawing/2010/main" val="0"/>
              </a:ext>
            </a:extLst>
          </a:blip>
          <a:srcRect l="27130" t="14733" r="27963" b="12782"/>
          <a:stretch/>
        </p:blipFill>
        <p:spPr>
          <a:xfrm>
            <a:off x="4244620" y="0"/>
            <a:ext cx="7947380" cy="6858000"/>
          </a:xfrm>
          <a:prstGeom prst="rect">
            <a:avLst/>
          </a:prstGeom>
        </p:spPr>
      </p:pic>
      <p:pic>
        <p:nvPicPr>
          <p:cNvPr id="14" name="Graphic 13" descr="Information">
            <a:extLst>
              <a:ext uri="{FF2B5EF4-FFF2-40B4-BE49-F238E27FC236}">
                <a16:creationId xmlns:a16="http://schemas.microsoft.com/office/drawing/2014/main" id="{659C84CC-3783-4022-8993-4876633086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18464" y="6236613"/>
            <a:ext cx="514474" cy="514474"/>
          </a:xfrm>
          <a:prstGeom prst="rect">
            <a:avLst/>
          </a:prstGeom>
        </p:spPr>
      </p:pic>
      <p:pic>
        <p:nvPicPr>
          <p:cNvPr id="16" name="Graphic 15" descr="Classroom">
            <a:extLst>
              <a:ext uri="{FF2B5EF4-FFF2-40B4-BE49-F238E27FC236}">
                <a16:creationId xmlns:a16="http://schemas.microsoft.com/office/drawing/2014/main" id="{A117A802-2D3D-4012-90BB-540CD93F00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68695" y="6262740"/>
            <a:ext cx="484185" cy="484185"/>
          </a:xfrm>
          <a:prstGeom prst="rect">
            <a:avLst/>
          </a:prstGeom>
        </p:spPr>
      </p:pic>
      <p:pic>
        <p:nvPicPr>
          <p:cNvPr id="7170" name="Picture 2" descr="Bangladesh: A new voice for garment workers - YouTube">
            <a:extLst>
              <a:ext uri="{FF2B5EF4-FFF2-40B4-BE49-F238E27FC236}">
                <a16:creationId xmlns:a16="http://schemas.microsoft.com/office/drawing/2014/main" id="{26C8681E-D467-41A2-A0A3-F0AE52DD52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086" y="1624907"/>
            <a:ext cx="3923023" cy="21968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is Is How You Make Garment Factories Safer | The Nation">
            <a:extLst>
              <a:ext uri="{FF2B5EF4-FFF2-40B4-BE49-F238E27FC236}">
                <a16:creationId xmlns:a16="http://schemas.microsoft.com/office/drawing/2014/main" id="{78E6EE9E-83A8-4D84-BAAA-76772CB493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771" y="3981801"/>
            <a:ext cx="3923023" cy="18289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E2BFF9B-B1FA-41C7-9F68-50CF36463C4B}"/>
              </a:ext>
            </a:extLst>
          </p:cNvPr>
          <p:cNvSpPr txBox="1"/>
          <p:nvPr/>
        </p:nvSpPr>
        <p:spPr>
          <a:xfrm>
            <a:off x="321597" y="5884662"/>
            <a:ext cx="3923023" cy="892552"/>
          </a:xfrm>
          <a:prstGeom prst="rect">
            <a:avLst/>
          </a:prstGeom>
          <a:solidFill>
            <a:srgbClr val="FF0000"/>
          </a:solidFill>
        </p:spPr>
        <p:txBody>
          <a:bodyPr wrap="square" rtlCol="0">
            <a:spAutoFit/>
          </a:bodyPr>
          <a:lstStyle/>
          <a:p>
            <a:pPr algn="ctr"/>
            <a:r>
              <a:rPr lang="en-GB" sz="2600" b="1" u="sng" dirty="0">
                <a:solidFill>
                  <a:schemeClr val="bg1"/>
                </a:solidFill>
              </a:rPr>
              <a:t>Communicate Your Findings!</a:t>
            </a:r>
          </a:p>
        </p:txBody>
      </p:sp>
    </p:spTree>
    <p:extLst>
      <p:ext uri="{BB962C8B-B14F-4D97-AF65-F5344CB8AC3E}">
        <p14:creationId xmlns:p14="http://schemas.microsoft.com/office/powerpoint/2010/main" val="27128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9FE64F0E-AE14-4984-9832-441C6DCAF661}"/>
              </a:ext>
            </a:extLst>
          </p:cNvPr>
          <p:cNvSpPr txBox="1"/>
          <p:nvPr/>
        </p:nvSpPr>
        <p:spPr>
          <a:xfrm>
            <a:off x="258166" y="148159"/>
            <a:ext cx="5436235" cy="579630"/>
          </a:xfrm>
          <a:prstGeom prst="rect">
            <a:avLst/>
          </a:prstGeom>
          <a:solidFill>
            <a:schemeClr val="accent1"/>
          </a:solidFill>
        </p:spPr>
        <p:txBody>
          <a:bodyPr vert="horz" lIns="91440" tIns="45720" rIns="91440" bIns="45720" rtlCol="0" anchor="ctr">
            <a:normAutofit/>
          </a:bodyPr>
          <a:lstStyle/>
          <a:p>
            <a:pPr marL="0" indent="0" fontAlgn="base">
              <a:lnSpc>
                <a:spcPct val="90000"/>
              </a:lnSpc>
              <a:spcBef>
                <a:spcPct val="0"/>
              </a:spcBef>
              <a:spcAft>
                <a:spcPts val="600"/>
              </a:spcAft>
            </a:pPr>
            <a:r>
              <a:rPr lang="en-US" sz="2800" b="1" i="0" dirty="0">
                <a:solidFill>
                  <a:schemeClr val="bg1"/>
                </a:solidFill>
                <a:effectLst/>
                <a:ea typeface="+mj-ea"/>
                <a:cs typeface="+mj-cs"/>
              </a:rPr>
              <a:t>Different types of risk assessments</a:t>
            </a:r>
          </a:p>
        </p:txBody>
      </p:sp>
      <p:sp>
        <p:nvSpPr>
          <p:cNvPr id="137" name="Freeform: Shape 136">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FE448456-1656-4EEC-82A2-E62D37A90A02}"/>
              </a:ext>
            </a:extLst>
          </p:cNvPr>
          <p:cNvSpPr>
            <a:spLocks noGrp="1"/>
          </p:cNvSpPr>
          <p:nvPr>
            <p:ph idx="1"/>
          </p:nvPr>
        </p:nvSpPr>
        <p:spPr>
          <a:xfrm>
            <a:off x="279602" y="852503"/>
            <a:ext cx="6416746" cy="5922765"/>
          </a:xfrm>
        </p:spPr>
        <p:txBody>
          <a:bodyPr vert="horz" lIns="91440" tIns="45720" rIns="91440" bIns="45720" rtlCol="0">
            <a:noAutofit/>
          </a:bodyPr>
          <a:lstStyle/>
          <a:p>
            <a:pPr marL="0" indent="0" fontAlgn="base">
              <a:buNone/>
            </a:pPr>
            <a:r>
              <a:rPr lang="en-US" sz="2400" b="0" i="0" dirty="0">
                <a:effectLst/>
              </a:rPr>
              <a:t>The types of risk assessment required within any workplace should be proportionate and relevant to the operational activities being undertaken. </a:t>
            </a:r>
          </a:p>
          <a:p>
            <a:pPr marL="0" indent="0" fontAlgn="base">
              <a:buNone/>
            </a:pPr>
            <a:br>
              <a:rPr lang="en-US" sz="2400" b="0" i="0" dirty="0">
                <a:effectLst/>
              </a:rPr>
            </a:br>
            <a:r>
              <a:rPr lang="en-US" sz="2400" b="0" i="0" dirty="0">
                <a:effectLst/>
              </a:rPr>
              <a:t>In many industries, there are specific legislative requirements that apply. </a:t>
            </a:r>
          </a:p>
          <a:p>
            <a:pPr marL="0" indent="0" fontAlgn="base">
              <a:buNone/>
            </a:pPr>
            <a:br>
              <a:rPr lang="en-US" sz="2400" b="0" i="0" dirty="0">
                <a:effectLst/>
              </a:rPr>
            </a:br>
            <a:r>
              <a:rPr lang="en-US" sz="2400" b="0" i="0" dirty="0">
                <a:effectLst/>
              </a:rPr>
              <a:t>Some common types of risk assessments include:</a:t>
            </a:r>
          </a:p>
          <a:p>
            <a:pPr fontAlgn="base">
              <a:buClr>
                <a:schemeClr val="accent1"/>
              </a:buClr>
            </a:pPr>
            <a:r>
              <a:rPr lang="en-US" sz="2400" b="1" i="0" u="none" strike="noStrike" dirty="0">
                <a:effectLst/>
              </a:rPr>
              <a:t>Fire risk assessments</a:t>
            </a:r>
            <a:r>
              <a:rPr lang="en-US" sz="2400" b="0" i="0" dirty="0">
                <a:effectLst/>
              </a:rPr>
              <a:t> </a:t>
            </a:r>
            <a:endParaRPr lang="en-US" sz="2400" dirty="0"/>
          </a:p>
          <a:p>
            <a:pPr fontAlgn="base">
              <a:buClr>
                <a:schemeClr val="accent1"/>
              </a:buClr>
            </a:pPr>
            <a:r>
              <a:rPr lang="en-US" sz="2400" b="1" i="0" u="none" strike="noStrike" dirty="0">
                <a:effectLst/>
              </a:rPr>
              <a:t>Manual handling risk assessment</a:t>
            </a:r>
            <a:r>
              <a:rPr lang="en-US" sz="2400" b="0" i="0" dirty="0">
                <a:effectLst/>
              </a:rPr>
              <a:t>s </a:t>
            </a:r>
            <a:endParaRPr lang="en-US" sz="2400" dirty="0"/>
          </a:p>
          <a:p>
            <a:pPr fontAlgn="base">
              <a:buClr>
                <a:schemeClr val="accent1"/>
              </a:buClr>
            </a:pPr>
            <a:r>
              <a:rPr lang="en-US" sz="2400" b="1" i="0" u="none" strike="noStrike" dirty="0">
                <a:effectLst/>
              </a:rPr>
              <a:t>Display screen equipment (DSE) risk </a:t>
            </a:r>
            <a:r>
              <a:rPr lang="en-US" sz="2400" b="1" i="0" strike="noStrike" dirty="0">
                <a:effectLst/>
              </a:rPr>
              <a:t>assessment</a:t>
            </a:r>
            <a:r>
              <a:rPr lang="en-US" sz="2400" b="1" i="0" dirty="0">
                <a:effectLst/>
              </a:rPr>
              <a:t>s</a:t>
            </a:r>
            <a:endParaRPr lang="en-US" sz="2400" dirty="0"/>
          </a:p>
          <a:p>
            <a:pPr fontAlgn="base">
              <a:buClr>
                <a:schemeClr val="accent1"/>
              </a:buClr>
            </a:pPr>
            <a:r>
              <a:rPr lang="en-US" sz="2400" b="1" i="0" u="none" strike="noStrike" dirty="0">
                <a:effectLst/>
              </a:rPr>
              <a:t>Chemical risk assessments</a:t>
            </a:r>
            <a:endParaRPr lang="en-US" sz="2400" b="0" i="0" dirty="0">
              <a:effectLst/>
            </a:endParaRPr>
          </a:p>
          <a:p>
            <a:pPr marL="0" indent="0" fontAlgn="base">
              <a:buNone/>
            </a:pPr>
            <a:br>
              <a:rPr lang="en-US" sz="2000" b="0" i="0" dirty="0">
                <a:effectLst/>
              </a:rPr>
            </a:br>
            <a:endParaRPr lang="en-US" sz="2000" b="0" i="0" dirty="0">
              <a:effectLst/>
            </a:endParaRPr>
          </a:p>
        </p:txBody>
      </p:sp>
      <p:sp>
        <p:nvSpPr>
          <p:cNvPr id="139" name="Oval 13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1266" name="Picture 2" descr="Church Risk Assessments | Risk Management Articles | Methodist Insurance">
            <a:extLst>
              <a:ext uri="{FF2B5EF4-FFF2-40B4-BE49-F238E27FC236}">
                <a16:creationId xmlns:a16="http://schemas.microsoft.com/office/drawing/2014/main" id="{2A77297E-9B32-4F2A-835A-F5CDA1ED8F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55" r="25344"/>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45" name="Straight Connector 14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7" name="Freeform: Shape 146">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 name="Freeform: Shape 148">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9" name="Graphic 8" descr="Classroom">
            <a:extLst>
              <a:ext uri="{FF2B5EF4-FFF2-40B4-BE49-F238E27FC236}">
                <a16:creationId xmlns:a16="http://schemas.microsoft.com/office/drawing/2014/main" id="{605613B5-35F5-4A7F-83F3-7A3E0885EB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98582" y="6361100"/>
            <a:ext cx="481337" cy="481337"/>
          </a:xfrm>
          <a:prstGeom prst="rect">
            <a:avLst/>
          </a:prstGeom>
        </p:spPr>
      </p:pic>
      <p:pic>
        <p:nvPicPr>
          <p:cNvPr id="10" name="Graphic 9" descr="Information">
            <a:extLst>
              <a:ext uri="{FF2B5EF4-FFF2-40B4-BE49-F238E27FC236}">
                <a16:creationId xmlns:a16="http://schemas.microsoft.com/office/drawing/2014/main" id="{5EBD6169-D9FA-4C67-A8A9-35022962A5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9920" y="6347982"/>
            <a:ext cx="458825" cy="458825"/>
          </a:xfrm>
          <a:prstGeom prst="rect">
            <a:avLst/>
          </a:prstGeom>
        </p:spPr>
      </p:pic>
    </p:spTree>
    <p:extLst>
      <p:ext uri="{BB962C8B-B14F-4D97-AF65-F5344CB8AC3E}">
        <p14:creationId xmlns:p14="http://schemas.microsoft.com/office/powerpoint/2010/main" val="288992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289C20A-F764-7241-92E6-EFEB9298B6B6}"/>
              </a:ext>
            </a:extLst>
          </p:cNvPr>
          <p:cNvSpPr txBox="1"/>
          <p:nvPr/>
        </p:nvSpPr>
        <p:spPr>
          <a:xfrm>
            <a:off x="373224" y="194931"/>
            <a:ext cx="10456141" cy="523220"/>
          </a:xfrm>
          <a:prstGeom prst="rect">
            <a:avLst/>
          </a:prstGeom>
          <a:solidFill>
            <a:schemeClr val="accent2"/>
          </a:solidFill>
        </p:spPr>
        <p:txBody>
          <a:bodyPr wrap="square" rtlCol="0" anchor="t">
            <a:spAutoFit/>
          </a:bodyPr>
          <a:lstStyle/>
          <a:p>
            <a:pPr algn="ctr"/>
            <a:r>
              <a:rPr lang="en-US" sz="2800" b="1" dirty="0">
                <a:solidFill>
                  <a:schemeClr val="bg1"/>
                </a:solidFill>
                <a:cs typeface="Poppins" pitchFamily="2" charset="77"/>
              </a:rPr>
              <a:t>Aims &amp; Objectives Module 2: Workplace Health &amp; Safety</a:t>
            </a:r>
          </a:p>
        </p:txBody>
      </p:sp>
      <p:sp>
        <p:nvSpPr>
          <p:cNvPr id="34" name="Subtitle 2">
            <a:extLst>
              <a:ext uri="{FF2B5EF4-FFF2-40B4-BE49-F238E27FC236}">
                <a16:creationId xmlns:a16="http://schemas.microsoft.com/office/drawing/2014/main" id="{FF62833C-3D17-E24A-B9C6-8D038D2194A8}"/>
              </a:ext>
            </a:extLst>
          </p:cNvPr>
          <p:cNvSpPr txBox="1">
            <a:spLocks/>
          </p:cNvSpPr>
          <p:nvPr/>
        </p:nvSpPr>
        <p:spPr>
          <a:xfrm>
            <a:off x="8782877" y="2448911"/>
            <a:ext cx="1753015" cy="1177438"/>
          </a:xfrm>
          <a:prstGeom prst="rect">
            <a:avLst/>
          </a:prstGeom>
          <a:noFill/>
          <a:ln>
            <a:noFill/>
          </a:ln>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Functional expert</a:t>
            </a:r>
          </a:p>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Knows HR Principles</a:t>
            </a:r>
          </a:p>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Customer oriented</a:t>
            </a:r>
          </a:p>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Applies business</a:t>
            </a:r>
          </a:p>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Manages resources</a:t>
            </a:r>
          </a:p>
        </p:txBody>
      </p:sp>
      <p:sp>
        <p:nvSpPr>
          <p:cNvPr id="36" name="Subtitle 2">
            <a:extLst>
              <a:ext uri="{FF2B5EF4-FFF2-40B4-BE49-F238E27FC236}">
                <a16:creationId xmlns:a16="http://schemas.microsoft.com/office/drawing/2014/main" id="{0AB44238-3D5A-8642-85FE-05A938A0C26E}"/>
              </a:ext>
            </a:extLst>
          </p:cNvPr>
          <p:cNvSpPr txBox="1">
            <a:spLocks/>
          </p:cNvSpPr>
          <p:nvPr/>
        </p:nvSpPr>
        <p:spPr>
          <a:xfrm>
            <a:off x="8982202" y="4933630"/>
            <a:ext cx="2358529" cy="1177438"/>
          </a:xfrm>
          <a:prstGeom prst="rect">
            <a:avLst/>
          </a:prstGeom>
          <a:noFill/>
          <a:ln>
            <a:noFill/>
          </a:ln>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Strategic partners</a:t>
            </a:r>
          </a:p>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Mission oriented</a:t>
            </a:r>
          </a:p>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Strategic planner</a:t>
            </a:r>
          </a:p>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System Innovator</a:t>
            </a:r>
          </a:p>
          <a:p>
            <a:pPr>
              <a:lnSpc>
                <a:spcPts val="1750"/>
              </a:lnSpc>
              <a:spcBef>
                <a:spcPts val="0"/>
              </a:spcBef>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Understands team behavior</a:t>
            </a:r>
          </a:p>
        </p:txBody>
      </p:sp>
      <p:sp>
        <p:nvSpPr>
          <p:cNvPr id="44" name="TextBox 43">
            <a:extLst>
              <a:ext uri="{FF2B5EF4-FFF2-40B4-BE49-F238E27FC236}">
                <a16:creationId xmlns:a16="http://schemas.microsoft.com/office/drawing/2014/main" id="{2E6A9FC4-718E-4FEC-9452-89A58EAD5C97}"/>
              </a:ext>
            </a:extLst>
          </p:cNvPr>
          <p:cNvSpPr txBox="1"/>
          <p:nvPr/>
        </p:nvSpPr>
        <p:spPr>
          <a:xfrm rot="5400000">
            <a:off x="8083409" y="1791044"/>
            <a:ext cx="2400657" cy="416195"/>
          </a:xfrm>
          <a:prstGeom prst="rect">
            <a:avLst/>
          </a:prstGeom>
          <a:noFill/>
          <a:ln>
            <a:solidFill>
              <a:schemeClr val="bg1"/>
            </a:solidFill>
          </a:ln>
        </p:spPr>
        <p:txBody>
          <a:bodyPr vert="vert270" wrap="square" rtlCol="0">
            <a:spAutoFit/>
          </a:bodyPr>
          <a:lstStyle/>
          <a:p>
            <a:pPr algn="ctr"/>
            <a:r>
              <a:rPr lang="en-GB" b="1" dirty="0">
                <a:solidFill>
                  <a:schemeClr val="bg1"/>
                </a:solidFill>
              </a:rPr>
              <a:t>MO</a:t>
            </a:r>
            <a:br>
              <a:rPr lang="en-GB" b="1" dirty="0">
                <a:solidFill>
                  <a:schemeClr val="bg1"/>
                </a:solidFill>
              </a:rPr>
            </a:br>
            <a:r>
              <a:rPr lang="en-GB" b="1" dirty="0">
                <a:solidFill>
                  <a:schemeClr val="bg1"/>
                </a:solidFill>
              </a:rPr>
              <a:t>D</a:t>
            </a:r>
            <a:br>
              <a:rPr lang="en-GB" b="1" dirty="0">
                <a:solidFill>
                  <a:schemeClr val="bg1"/>
                </a:solidFill>
              </a:rPr>
            </a:br>
            <a:r>
              <a:rPr lang="en-GB" b="1" dirty="0">
                <a:solidFill>
                  <a:schemeClr val="bg1"/>
                </a:solidFill>
              </a:rPr>
              <a:t>U</a:t>
            </a:r>
            <a:br>
              <a:rPr lang="en-GB" b="1" dirty="0">
                <a:solidFill>
                  <a:schemeClr val="bg1"/>
                </a:solidFill>
              </a:rPr>
            </a:br>
            <a:r>
              <a:rPr lang="en-GB" b="1" dirty="0">
                <a:solidFill>
                  <a:schemeClr val="bg1"/>
                </a:solidFill>
              </a:rPr>
              <a:t>L</a:t>
            </a:r>
            <a:br>
              <a:rPr lang="en-GB" b="1" dirty="0">
                <a:solidFill>
                  <a:schemeClr val="bg1"/>
                </a:solidFill>
              </a:rPr>
            </a:br>
            <a:r>
              <a:rPr lang="en-GB" b="1" dirty="0">
                <a:solidFill>
                  <a:schemeClr val="bg1"/>
                </a:solidFill>
              </a:rPr>
              <a:t>E </a:t>
            </a:r>
            <a:br>
              <a:rPr lang="en-GB" b="1" dirty="0">
                <a:solidFill>
                  <a:schemeClr val="bg1"/>
                </a:solidFill>
              </a:rPr>
            </a:br>
            <a:br>
              <a:rPr lang="en-GB" b="1" dirty="0">
                <a:solidFill>
                  <a:schemeClr val="bg1"/>
                </a:solidFill>
              </a:rPr>
            </a:br>
            <a:r>
              <a:rPr lang="en-GB" b="1" dirty="0">
                <a:solidFill>
                  <a:schemeClr val="bg1"/>
                </a:solidFill>
              </a:rPr>
              <a:t>2</a:t>
            </a:r>
          </a:p>
        </p:txBody>
      </p:sp>
      <p:sp>
        <p:nvSpPr>
          <p:cNvPr id="46" name="TextBox 45">
            <a:extLst>
              <a:ext uri="{FF2B5EF4-FFF2-40B4-BE49-F238E27FC236}">
                <a16:creationId xmlns:a16="http://schemas.microsoft.com/office/drawing/2014/main" id="{6562135E-24A5-4C9D-A326-84491FC38CEF}"/>
              </a:ext>
            </a:extLst>
          </p:cNvPr>
          <p:cNvSpPr txBox="1"/>
          <p:nvPr/>
        </p:nvSpPr>
        <p:spPr>
          <a:xfrm>
            <a:off x="373223" y="951722"/>
            <a:ext cx="7719539" cy="5632311"/>
          </a:xfrm>
          <a:prstGeom prst="rect">
            <a:avLst/>
          </a:prstGeom>
          <a:solidFill>
            <a:schemeClr val="accent2">
              <a:lumMod val="20000"/>
              <a:lumOff val="80000"/>
            </a:schemeClr>
          </a:solidFill>
          <a:ln>
            <a:solidFill>
              <a:schemeClr val="tx1"/>
            </a:solidFill>
          </a:ln>
        </p:spPr>
        <p:txBody>
          <a:bodyPr wrap="square" rtlCol="0">
            <a:spAutoFit/>
          </a:bodyPr>
          <a:lstStyle/>
          <a:p>
            <a:r>
              <a:rPr lang="en-GB" b="1" dirty="0"/>
              <a:t>By the end of this session, you should understand</a:t>
            </a:r>
            <a:r>
              <a:rPr lang="en-GB" dirty="0"/>
              <a:t>:</a:t>
            </a:r>
          </a:p>
          <a:p>
            <a:endParaRPr lang="en-GB" dirty="0"/>
          </a:p>
          <a:p>
            <a:pPr marL="285750" indent="-285750">
              <a:buFont typeface="Wingdings" panose="05000000000000000000" pitchFamily="2" charset="2"/>
              <a:buChar char="ü"/>
            </a:pPr>
            <a:r>
              <a:rPr lang="en-GB" sz="2400" dirty="0"/>
              <a:t>your role in hazard </a:t>
            </a:r>
            <a:r>
              <a:rPr lang="en-GB" sz="2400" dirty="0">
                <a:solidFill>
                  <a:srgbClr val="C00000"/>
                </a:solidFill>
              </a:rPr>
              <a:t>identification</a:t>
            </a:r>
            <a:r>
              <a:rPr lang="en-GB" sz="2400" dirty="0"/>
              <a:t> and </a:t>
            </a:r>
            <a:r>
              <a:rPr lang="en-GB" sz="2400" dirty="0">
                <a:solidFill>
                  <a:srgbClr val="C00000"/>
                </a:solidFill>
              </a:rPr>
              <a:t>avoidance</a:t>
            </a:r>
            <a:r>
              <a:rPr lang="en-GB" sz="2400" dirty="0"/>
              <a:t> and the risk assessment process as a whole;</a:t>
            </a:r>
          </a:p>
          <a:p>
            <a:pPr marL="285750" indent="-285750">
              <a:buFont typeface="Wingdings" panose="05000000000000000000" pitchFamily="2" charset="2"/>
              <a:buChar char="ü"/>
            </a:pPr>
            <a:r>
              <a:rPr lang="en-GB" sz="2400" dirty="0"/>
              <a:t>risk </a:t>
            </a:r>
            <a:r>
              <a:rPr lang="en-GB" sz="2400" dirty="0">
                <a:solidFill>
                  <a:srgbClr val="C00000"/>
                </a:solidFill>
              </a:rPr>
              <a:t>control </a:t>
            </a:r>
            <a:r>
              <a:rPr lang="en-GB" sz="2400" dirty="0"/>
              <a:t>and the implementation and maintenance of </a:t>
            </a:r>
            <a:r>
              <a:rPr lang="en-GB" sz="2400" dirty="0">
                <a:solidFill>
                  <a:srgbClr val="C00000"/>
                </a:solidFill>
              </a:rPr>
              <a:t>control measures</a:t>
            </a:r>
            <a:r>
              <a:rPr lang="en-GB" sz="2400" dirty="0"/>
              <a:t>;</a:t>
            </a:r>
            <a:endParaRPr lang="en-GB" sz="2400" dirty="0">
              <a:solidFill>
                <a:srgbClr val="C00000"/>
              </a:solidFill>
            </a:endParaRPr>
          </a:p>
          <a:p>
            <a:pPr marL="285750" indent="-285750">
              <a:buFont typeface="Wingdings" panose="05000000000000000000" pitchFamily="2" charset="2"/>
              <a:buChar char="ü"/>
            </a:pPr>
            <a:r>
              <a:rPr lang="en-GB" sz="2400" dirty="0"/>
              <a:t>the</a:t>
            </a:r>
            <a:r>
              <a:rPr lang="en-GB" sz="2400" dirty="0">
                <a:solidFill>
                  <a:srgbClr val="C00000"/>
                </a:solidFill>
              </a:rPr>
              <a:t> meaning </a:t>
            </a:r>
            <a:r>
              <a:rPr lang="en-GB" sz="2400" dirty="0"/>
              <a:t>of the terms </a:t>
            </a:r>
            <a:r>
              <a:rPr lang="en-GB" sz="2400" dirty="0">
                <a:solidFill>
                  <a:srgbClr val="C00000"/>
                </a:solidFill>
              </a:rPr>
              <a:t>‘hazard’ and ‘risk</a:t>
            </a:r>
            <a:r>
              <a:rPr lang="en-GB" sz="2400" dirty="0"/>
              <a:t>’; and</a:t>
            </a:r>
          </a:p>
          <a:p>
            <a:pPr marL="285750" indent="-285750">
              <a:buFont typeface="Wingdings" panose="05000000000000000000" pitchFamily="2" charset="2"/>
              <a:buChar char="ü"/>
            </a:pPr>
            <a:r>
              <a:rPr lang="en-GB" sz="2400" dirty="0"/>
              <a:t>that the risk assessment process is part of the wider H&amp;S monitoring and review arrangements. </a:t>
            </a:r>
          </a:p>
          <a:p>
            <a:br>
              <a:rPr lang="en-GB" sz="1200" dirty="0"/>
            </a:br>
            <a:r>
              <a:rPr lang="en-GB" sz="2400" dirty="0"/>
              <a:t>In addition, we will also explore:</a:t>
            </a:r>
          </a:p>
          <a:p>
            <a:pPr marL="285750" indent="-285750">
              <a:buFont typeface="Wingdings" panose="05000000000000000000" pitchFamily="2" charset="2"/>
              <a:buChar char="§"/>
            </a:pPr>
            <a:r>
              <a:rPr lang="en-GB" sz="2400" dirty="0"/>
              <a:t>understanding </a:t>
            </a:r>
            <a:r>
              <a:rPr lang="en-GB" sz="2400" dirty="0">
                <a:solidFill>
                  <a:srgbClr val="C00000"/>
                </a:solidFill>
              </a:rPr>
              <a:t>responsibilities</a:t>
            </a:r>
            <a:r>
              <a:rPr lang="en-GB" sz="2400" dirty="0"/>
              <a:t> of workers, supervisors &amp; managers;</a:t>
            </a:r>
          </a:p>
          <a:p>
            <a:pPr marL="285750" indent="-285750">
              <a:buFont typeface="Wingdings" panose="05000000000000000000" pitchFamily="2" charset="2"/>
              <a:buChar char="§"/>
            </a:pPr>
            <a:r>
              <a:rPr lang="en-GB" sz="2400" dirty="0"/>
              <a:t>how we tackle common </a:t>
            </a:r>
            <a:r>
              <a:rPr lang="en-GB" sz="2400" dirty="0">
                <a:solidFill>
                  <a:srgbClr val="C00000"/>
                </a:solidFill>
              </a:rPr>
              <a:t>hazards in the workplace</a:t>
            </a:r>
            <a:r>
              <a:rPr lang="en-GB" sz="2400" dirty="0"/>
              <a:t>; and</a:t>
            </a:r>
          </a:p>
          <a:p>
            <a:pPr marL="285750" indent="-285750">
              <a:buFont typeface="Wingdings" panose="05000000000000000000" pitchFamily="2" charset="2"/>
              <a:buChar char="§"/>
            </a:pPr>
            <a:r>
              <a:rPr lang="en-GB" sz="2400" dirty="0"/>
              <a:t>the use of safety </a:t>
            </a:r>
            <a:r>
              <a:rPr lang="en-GB" sz="2400" dirty="0">
                <a:solidFill>
                  <a:srgbClr val="C00000"/>
                </a:solidFill>
              </a:rPr>
              <a:t>checklists and risk assessments </a:t>
            </a:r>
            <a:r>
              <a:rPr lang="en-GB" sz="2400" dirty="0"/>
              <a:t>in your workplace. </a:t>
            </a:r>
          </a:p>
        </p:txBody>
      </p:sp>
      <p:pic>
        <p:nvPicPr>
          <p:cNvPr id="3078" name="Picture 6" descr="GARMENT INDUSTRY IN BANGLADESH - The Sourcing Blog">
            <a:extLst>
              <a:ext uri="{FF2B5EF4-FFF2-40B4-BE49-F238E27FC236}">
                <a16:creationId xmlns:a16="http://schemas.microsoft.com/office/drawing/2014/main" id="{3A158571-85CA-4D5D-951B-486263AA0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882" y="951722"/>
            <a:ext cx="3859396" cy="25664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reen factories increasing in ready made garments sector |  theindependentbd.com">
            <a:extLst>
              <a:ext uri="{FF2B5EF4-FFF2-40B4-BE49-F238E27FC236}">
                <a16:creationId xmlns:a16="http://schemas.microsoft.com/office/drawing/2014/main" id="{A4D979D8-25DC-40EE-96EF-7F724E0DA8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44" r="8344"/>
          <a:stretch/>
        </p:blipFill>
        <p:spPr bwMode="auto">
          <a:xfrm>
            <a:off x="8207691" y="3917193"/>
            <a:ext cx="3869587" cy="2666840"/>
          </a:xfrm>
          <a:prstGeom prst="rect">
            <a:avLst/>
          </a:prstGeom>
          <a:noFill/>
          <a:extLst>
            <a:ext uri="{909E8E84-426E-40DD-AFC4-6F175D3DCCD1}">
              <a14:hiddenFill xmlns:a14="http://schemas.microsoft.com/office/drawing/2010/main">
                <a:solidFill>
                  <a:srgbClr val="FFFFFF"/>
                </a:solidFill>
              </a14:hiddenFill>
            </a:ext>
          </a:extLst>
        </p:spPr>
      </p:pic>
      <p:pic>
        <p:nvPicPr>
          <p:cNvPr id="48" name="Graphic 47" descr="Classroom">
            <a:extLst>
              <a:ext uri="{FF2B5EF4-FFF2-40B4-BE49-F238E27FC236}">
                <a16:creationId xmlns:a16="http://schemas.microsoft.com/office/drawing/2014/main" id="{EDD54088-089E-4B03-A093-6CE19D81F7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55133" y="110536"/>
            <a:ext cx="722788" cy="722788"/>
          </a:xfrm>
          <a:prstGeom prst="rect">
            <a:avLst/>
          </a:prstGeom>
        </p:spPr>
      </p:pic>
    </p:spTree>
    <p:extLst>
      <p:ext uri="{BB962C8B-B14F-4D97-AF65-F5344CB8AC3E}">
        <p14:creationId xmlns:p14="http://schemas.microsoft.com/office/powerpoint/2010/main" val="182472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6">
                                            <p:txEl>
                                              <p:pRg st="6" end="6"/>
                                            </p:txEl>
                                          </p:spTgt>
                                        </p:tgtEl>
                                        <p:attrNameLst>
                                          <p:attrName>style.visibility</p:attrName>
                                        </p:attrNameLst>
                                      </p:cBhvr>
                                      <p:to>
                                        <p:strVal val="visible"/>
                                      </p:to>
                                    </p:set>
                                    <p:animEffect transition="in" filter="wipe(down)">
                                      <p:cBhvr>
                                        <p:cTn id="23" dur="500"/>
                                        <p:tgtEl>
                                          <p:spTgt spid="4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6">
                                            <p:txEl>
                                              <p:pRg st="7" end="7"/>
                                            </p:txEl>
                                          </p:spTgt>
                                        </p:tgtEl>
                                        <p:attrNameLst>
                                          <p:attrName>style.visibility</p:attrName>
                                        </p:attrNameLst>
                                      </p:cBhvr>
                                      <p:to>
                                        <p:strVal val="visible"/>
                                      </p:to>
                                    </p:set>
                                    <p:animEffect transition="in" filter="wipe(down)">
                                      <p:cBhvr>
                                        <p:cTn id="28" dur="500"/>
                                        <p:tgtEl>
                                          <p:spTgt spid="4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6">
                                            <p:txEl>
                                              <p:pRg st="8" end="8"/>
                                            </p:txEl>
                                          </p:spTgt>
                                        </p:tgtEl>
                                        <p:attrNameLst>
                                          <p:attrName>style.visibility</p:attrName>
                                        </p:attrNameLst>
                                      </p:cBhvr>
                                      <p:to>
                                        <p:strVal val="visible"/>
                                      </p:to>
                                    </p:set>
                                    <p:animEffect transition="in" filter="wipe(down)">
                                      <p:cBhvr>
                                        <p:cTn id="33" dur="500"/>
                                        <p:tgtEl>
                                          <p:spTgt spid="4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6">
                                            <p:txEl>
                                              <p:pRg st="9" end="9"/>
                                            </p:txEl>
                                          </p:spTgt>
                                        </p:tgtEl>
                                        <p:attrNameLst>
                                          <p:attrName>style.visibility</p:attrName>
                                        </p:attrNameLst>
                                      </p:cBhvr>
                                      <p:to>
                                        <p:strVal val="visible"/>
                                      </p:to>
                                    </p:set>
                                    <p:animEffect transition="in" filter="wipe(down)">
                                      <p:cBhvr>
                                        <p:cTn id="38" dur="500"/>
                                        <p:tgtEl>
                                          <p:spTgt spid="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7CD1-1ECF-47D0-944E-944ED2B0EE08}"/>
              </a:ext>
            </a:extLst>
          </p:cNvPr>
          <p:cNvSpPr>
            <a:spLocks noGrp="1"/>
          </p:cNvSpPr>
          <p:nvPr>
            <p:ph type="title"/>
          </p:nvPr>
        </p:nvSpPr>
        <p:spPr>
          <a:xfrm>
            <a:off x="838200" y="365126"/>
            <a:ext cx="10515600" cy="557984"/>
          </a:xfrm>
          <a:solidFill>
            <a:schemeClr val="accent1"/>
          </a:solidFill>
        </p:spPr>
        <p:txBody>
          <a:bodyPr>
            <a:normAutofit fontScale="90000"/>
          </a:bodyPr>
          <a:lstStyle/>
          <a:p>
            <a:pPr algn="ctr"/>
            <a:r>
              <a:rPr lang="en-GB" b="1" dirty="0">
                <a:solidFill>
                  <a:schemeClr val="bg1"/>
                </a:solidFill>
              </a:rPr>
              <a:t>Workers’ rights and responsibilities</a:t>
            </a:r>
          </a:p>
        </p:txBody>
      </p:sp>
      <p:sp>
        <p:nvSpPr>
          <p:cNvPr id="3" name="Segnaposto contenuto 2">
            <a:extLst>
              <a:ext uri="{FF2B5EF4-FFF2-40B4-BE49-F238E27FC236}">
                <a16:creationId xmlns:a16="http://schemas.microsoft.com/office/drawing/2014/main" id="{61A0E172-8AB4-4D6B-82CB-C0BC524DD695}"/>
              </a:ext>
            </a:extLst>
          </p:cNvPr>
          <p:cNvSpPr txBox="1">
            <a:spLocks/>
          </p:cNvSpPr>
          <p:nvPr/>
        </p:nvSpPr>
        <p:spPr>
          <a:xfrm>
            <a:off x="165462" y="1192168"/>
            <a:ext cx="11747863" cy="4250689"/>
          </a:xfrm>
          <a:prstGeom prst="rect">
            <a:avLst/>
          </a:prstGeom>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1200"/>
              </a:spcAft>
            </a:pPr>
            <a:r>
              <a:rPr lang="en-GB" sz="2800" dirty="0">
                <a:solidFill>
                  <a:srgbClr val="FF0000"/>
                </a:solidFill>
              </a:rPr>
              <a:t>Right</a:t>
            </a:r>
            <a:r>
              <a:rPr lang="en-GB" sz="2800" dirty="0">
                <a:solidFill>
                  <a:schemeClr val="accent1">
                    <a:lumMod val="50000"/>
                  </a:schemeClr>
                </a:solidFill>
              </a:rPr>
              <a:t> to remove themselves from a work situation which they have reasonable justification to believe presents an imminent and serious danger to their life or health, without undue consequences</a:t>
            </a:r>
          </a:p>
          <a:p>
            <a:pPr lvl="2">
              <a:spcAft>
                <a:spcPts val="1200"/>
              </a:spcAft>
            </a:pPr>
            <a:r>
              <a:rPr lang="en-GB" sz="2800" dirty="0">
                <a:solidFill>
                  <a:srgbClr val="FF0000"/>
                </a:solidFill>
              </a:rPr>
              <a:t>Right </a:t>
            </a:r>
            <a:r>
              <a:rPr lang="en-GB" sz="2800" dirty="0">
                <a:solidFill>
                  <a:schemeClr val="accent1">
                    <a:lumMod val="50000"/>
                  </a:schemeClr>
                </a:solidFill>
              </a:rPr>
              <a:t>to receive adequate information and training on OSH</a:t>
            </a:r>
          </a:p>
          <a:p>
            <a:pPr lvl="2">
              <a:spcAft>
                <a:spcPts val="1200"/>
              </a:spcAft>
            </a:pPr>
            <a:r>
              <a:rPr lang="en-GB" sz="2800" dirty="0">
                <a:solidFill>
                  <a:srgbClr val="FF0000"/>
                </a:solidFill>
              </a:rPr>
              <a:t>Right</a:t>
            </a:r>
            <a:r>
              <a:rPr lang="en-GB" sz="2800" dirty="0">
                <a:solidFill>
                  <a:schemeClr val="accent1">
                    <a:lumMod val="50000"/>
                  </a:schemeClr>
                </a:solidFill>
              </a:rPr>
              <a:t> to enquire into (and to be consulted on) all aspects of OSH associated with their work</a:t>
            </a:r>
          </a:p>
          <a:p>
            <a:pPr lvl="2">
              <a:spcAft>
                <a:spcPts val="1200"/>
              </a:spcAft>
            </a:pPr>
            <a:r>
              <a:rPr lang="en-GB" sz="2800" dirty="0">
                <a:solidFill>
                  <a:srgbClr val="FF0000"/>
                </a:solidFill>
              </a:rPr>
              <a:t>Duty</a:t>
            </a:r>
            <a:r>
              <a:rPr lang="en-GB" sz="2800" dirty="0">
                <a:solidFill>
                  <a:schemeClr val="accent1">
                    <a:lumMod val="50000"/>
                  </a:schemeClr>
                </a:solidFill>
              </a:rPr>
              <a:t> to co-operate with the employer in the field of OSH (e.g. comply with OSH instructions and procedures; </a:t>
            </a:r>
            <a:r>
              <a:rPr lang="en-GB" sz="2800" dirty="0">
                <a:solidFill>
                  <a:srgbClr val="FF0000"/>
                </a:solidFill>
              </a:rPr>
              <a:t>use</a:t>
            </a:r>
            <a:r>
              <a:rPr lang="en-GB" sz="2800" dirty="0">
                <a:solidFill>
                  <a:schemeClr val="accent1">
                    <a:lumMod val="50000"/>
                  </a:schemeClr>
                </a:solidFill>
              </a:rPr>
              <a:t> PPE correctly; </a:t>
            </a:r>
            <a:r>
              <a:rPr lang="en-GB" sz="2800" dirty="0">
                <a:solidFill>
                  <a:srgbClr val="FF0000"/>
                </a:solidFill>
              </a:rPr>
              <a:t>report</a:t>
            </a:r>
            <a:r>
              <a:rPr lang="en-GB" sz="2800" dirty="0">
                <a:solidFill>
                  <a:schemeClr val="accent1">
                    <a:lumMod val="50000"/>
                  </a:schemeClr>
                </a:solidFill>
              </a:rPr>
              <a:t> to supervisor hazardous situation; etc.)</a:t>
            </a:r>
          </a:p>
          <a:p>
            <a:pPr marL="0" indent="0" algn="ctr">
              <a:spcBef>
                <a:spcPts val="600"/>
              </a:spcBef>
              <a:spcAft>
                <a:spcPts val="1200"/>
              </a:spcAft>
              <a:buNone/>
            </a:pPr>
            <a:br>
              <a:rPr lang="en-GB" sz="1400" dirty="0"/>
            </a:br>
            <a:r>
              <a:rPr lang="en-GB" sz="1400" dirty="0"/>
              <a:t>ILO Occupational Safety and Health Convention (No. 155) &amp; Recommendation (No. 164)</a:t>
            </a:r>
          </a:p>
        </p:txBody>
      </p:sp>
      <p:pic>
        <p:nvPicPr>
          <p:cNvPr id="5" name="Graphic 4" descr="Classroom">
            <a:extLst>
              <a:ext uri="{FF2B5EF4-FFF2-40B4-BE49-F238E27FC236}">
                <a16:creationId xmlns:a16="http://schemas.microsoft.com/office/drawing/2014/main" id="{18D552E2-819A-44B4-80FF-C26F5472EE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4386" y="6311250"/>
            <a:ext cx="494495" cy="494495"/>
          </a:xfrm>
          <a:prstGeom prst="rect">
            <a:avLst/>
          </a:prstGeom>
        </p:spPr>
      </p:pic>
      <p:pic>
        <p:nvPicPr>
          <p:cNvPr id="7" name="Graphic 6" descr="Information">
            <a:extLst>
              <a:ext uri="{FF2B5EF4-FFF2-40B4-BE49-F238E27FC236}">
                <a16:creationId xmlns:a16="http://schemas.microsoft.com/office/drawing/2014/main" id="{C8454ADD-3900-434C-99BA-95F9F6A66D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18882" y="6311251"/>
            <a:ext cx="458825" cy="458825"/>
          </a:xfrm>
          <a:prstGeom prst="rect">
            <a:avLst/>
          </a:prstGeom>
        </p:spPr>
      </p:pic>
    </p:spTree>
    <p:extLst>
      <p:ext uri="{BB962C8B-B14F-4D97-AF65-F5344CB8AC3E}">
        <p14:creationId xmlns:p14="http://schemas.microsoft.com/office/powerpoint/2010/main" val="3010507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EE5BD-5CCC-4BF6-A6F5-239DF315EDE5}"/>
              </a:ext>
            </a:extLst>
          </p:cNvPr>
          <p:cNvSpPr txBox="1"/>
          <p:nvPr/>
        </p:nvSpPr>
        <p:spPr>
          <a:xfrm>
            <a:off x="322217" y="1124307"/>
            <a:ext cx="11547566" cy="4832092"/>
          </a:xfrm>
          <a:prstGeom prst="rect">
            <a:avLst/>
          </a:prstGeom>
          <a:noFill/>
          <a:ln>
            <a:solidFill>
              <a:schemeClr val="accent1"/>
            </a:solidFill>
          </a:ln>
        </p:spPr>
        <p:txBody>
          <a:bodyPr wrap="square">
            <a:spAutoFit/>
          </a:bodyPr>
          <a:lstStyle/>
          <a:p>
            <a:pPr algn="l" fontAlgn="base"/>
            <a:r>
              <a:rPr lang="en-GB" sz="2200" b="0" i="0" dirty="0">
                <a:solidFill>
                  <a:srgbClr val="222222"/>
                </a:solidFill>
                <a:effectLst/>
                <a:latin typeface="Open Sans"/>
              </a:rPr>
              <a:t>It is a legal requirement for an employer and must be documented.</a:t>
            </a:r>
          </a:p>
          <a:p>
            <a:pPr algn="l" fontAlgn="base"/>
            <a:br>
              <a:rPr lang="en-GB" sz="2200" b="0" i="0" dirty="0">
                <a:solidFill>
                  <a:srgbClr val="222222"/>
                </a:solidFill>
                <a:effectLst/>
                <a:latin typeface="Open Sans"/>
              </a:rPr>
            </a:br>
            <a:r>
              <a:rPr lang="en-GB" sz="2200" b="0" i="0" dirty="0">
                <a:solidFill>
                  <a:srgbClr val="222222"/>
                </a:solidFill>
                <a:effectLst/>
                <a:latin typeface="Open Sans"/>
              </a:rPr>
              <a:t>Risk assessment is a straightforward and structured method of ensuring the risks to the health, safety and wellbeing of employees (and others) are suitably </a:t>
            </a:r>
            <a:r>
              <a:rPr lang="en-GB" sz="2200" b="1" i="0" dirty="0">
                <a:solidFill>
                  <a:srgbClr val="FF0000"/>
                </a:solidFill>
                <a:effectLst/>
                <a:latin typeface="Open Sans"/>
              </a:rPr>
              <a:t>eliminated, reduced or controlled</a:t>
            </a:r>
            <a:r>
              <a:rPr lang="en-GB" sz="2200" b="0" i="0" dirty="0">
                <a:solidFill>
                  <a:srgbClr val="222222"/>
                </a:solidFill>
                <a:effectLst/>
                <a:latin typeface="Open Sans"/>
              </a:rPr>
              <a:t>.</a:t>
            </a:r>
            <a:br>
              <a:rPr lang="en-GB" sz="2200" b="0" i="0" dirty="0">
                <a:solidFill>
                  <a:srgbClr val="222222"/>
                </a:solidFill>
                <a:effectLst/>
                <a:latin typeface="Open Sans"/>
              </a:rPr>
            </a:br>
            <a:endParaRPr lang="en-GB" sz="2200" b="0" i="0" dirty="0">
              <a:solidFill>
                <a:srgbClr val="222222"/>
              </a:solidFill>
              <a:effectLst/>
              <a:latin typeface="Open Sans"/>
            </a:endParaRPr>
          </a:p>
          <a:p>
            <a:pPr algn="l" fontAlgn="base"/>
            <a:r>
              <a:rPr lang="en-GB" sz="2200" b="0" i="0" dirty="0">
                <a:solidFill>
                  <a:srgbClr val="222222"/>
                </a:solidFill>
                <a:effectLst/>
                <a:latin typeface="Open Sans"/>
              </a:rPr>
              <a:t>The main purposes are:</a:t>
            </a:r>
          </a:p>
          <a:p>
            <a:pPr algn="l" fontAlgn="base">
              <a:buClr>
                <a:schemeClr val="accent1"/>
              </a:buClr>
              <a:buFont typeface="Arial" panose="020B0604020202020204" pitchFamily="34" charset="0"/>
              <a:buChar char="•"/>
            </a:pPr>
            <a:r>
              <a:rPr lang="en-GB" sz="2200" b="0" i="0" dirty="0">
                <a:solidFill>
                  <a:srgbClr val="222222"/>
                </a:solidFill>
                <a:effectLst/>
                <a:latin typeface="inherit"/>
              </a:rPr>
              <a:t> To identify health and safety hazards and evaluate the risks presented within the workplace</a:t>
            </a:r>
          </a:p>
          <a:p>
            <a:pPr algn="l" fontAlgn="base">
              <a:buClr>
                <a:schemeClr val="accent1"/>
              </a:buClr>
              <a:buFont typeface="Arial" panose="020B0604020202020204" pitchFamily="34" charset="0"/>
              <a:buChar char="•"/>
            </a:pPr>
            <a:r>
              <a:rPr lang="en-GB" sz="2200" b="0" i="0" dirty="0">
                <a:solidFill>
                  <a:srgbClr val="222222"/>
                </a:solidFill>
                <a:effectLst/>
                <a:latin typeface="inherit"/>
              </a:rPr>
              <a:t> To </a:t>
            </a:r>
            <a:r>
              <a:rPr lang="en-GB" sz="2200" b="1" i="0" dirty="0">
                <a:solidFill>
                  <a:srgbClr val="FF0000"/>
                </a:solidFill>
                <a:effectLst/>
                <a:latin typeface="inherit"/>
              </a:rPr>
              <a:t>evaluate</a:t>
            </a:r>
            <a:r>
              <a:rPr lang="en-GB" sz="2200" b="0" i="0" dirty="0">
                <a:solidFill>
                  <a:srgbClr val="222222"/>
                </a:solidFill>
                <a:effectLst/>
                <a:latin typeface="inherit"/>
              </a:rPr>
              <a:t> the effectiveness and suitability of existing control measures</a:t>
            </a:r>
          </a:p>
          <a:p>
            <a:pPr algn="l" fontAlgn="base">
              <a:buClr>
                <a:schemeClr val="accent1"/>
              </a:buClr>
              <a:buFont typeface="Arial" panose="020B0604020202020204" pitchFamily="34" charset="0"/>
              <a:buChar char="•"/>
            </a:pPr>
            <a:r>
              <a:rPr lang="en-GB" sz="2200" b="0" i="0" dirty="0">
                <a:solidFill>
                  <a:srgbClr val="222222"/>
                </a:solidFill>
                <a:effectLst/>
                <a:latin typeface="inherit"/>
              </a:rPr>
              <a:t> To </a:t>
            </a:r>
            <a:r>
              <a:rPr lang="en-GB" sz="2200" b="1" i="0" dirty="0">
                <a:solidFill>
                  <a:srgbClr val="FF0000"/>
                </a:solidFill>
                <a:effectLst/>
                <a:latin typeface="inherit"/>
              </a:rPr>
              <a:t>ensure</a:t>
            </a:r>
            <a:r>
              <a:rPr lang="en-GB" sz="2200" b="0" i="0" dirty="0">
                <a:solidFill>
                  <a:srgbClr val="222222"/>
                </a:solidFill>
                <a:effectLst/>
                <a:latin typeface="inherit"/>
              </a:rPr>
              <a:t> additional controls (including procedural) are implemented wherever the remaining risk </a:t>
            </a:r>
            <a:br>
              <a:rPr lang="en-GB" sz="2200" b="0" i="0" dirty="0">
                <a:solidFill>
                  <a:srgbClr val="222222"/>
                </a:solidFill>
                <a:effectLst/>
                <a:latin typeface="inherit"/>
              </a:rPr>
            </a:br>
            <a:r>
              <a:rPr lang="en-GB" sz="2200" b="0" i="0" dirty="0">
                <a:solidFill>
                  <a:srgbClr val="222222"/>
                </a:solidFill>
                <a:effectLst/>
                <a:latin typeface="inherit"/>
              </a:rPr>
              <a:t>   is considered to be anything other than low.</a:t>
            </a:r>
          </a:p>
          <a:p>
            <a:pPr algn="l" fontAlgn="base">
              <a:buClr>
                <a:schemeClr val="accent1"/>
              </a:buClr>
              <a:buFont typeface="Arial" panose="020B0604020202020204" pitchFamily="34" charset="0"/>
              <a:buChar char="•"/>
            </a:pPr>
            <a:r>
              <a:rPr lang="en-GB" sz="2200" b="0" i="0" dirty="0">
                <a:solidFill>
                  <a:srgbClr val="222222"/>
                </a:solidFill>
                <a:effectLst/>
                <a:latin typeface="inherit"/>
              </a:rPr>
              <a:t> To </a:t>
            </a:r>
            <a:r>
              <a:rPr lang="en-GB" sz="2200" b="1" i="0" dirty="0">
                <a:solidFill>
                  <a:srgbClr val="FF0000"/>
                </a:solidFill>
                <a:effectLst/>
                <a:latin typeface="inherit"/>
              </a:rPr>
              <a:t>prioritise</a:t>
            </a:r>
            <a:r>
              <a:rPr lang="en-GB" sz="2200" b="0" i="0" dirty="0">
                <a:solidFill>
                  <a:srgbClr val="222222"/>
                </a:solidFill>
                <a:effectLst/>
                <a:latin typeface="inherit"/>
              </a:rPr>
              <a:t> further resources if needed to ensure the above.</a:t>
            </a:r>
            <a:br>
              <a:rPr lang="en-GB" sz="2200" b="0" i="0" dirty="0">
                <a:solidFill>
                  <a:srgbClr val="222222"/>
                </a:solidFill>
                <a:effectLst/>
                <a:latin typeface="inherit"/>
              </a:rPr>
            </a:br>
            <a:endParaRPr lang="en-GB" sz="2200" b="0" i="0" dirty="0">
              <a:solidFill>
                <a:srgbClr val="222222"/>
              </a:solidFill>
              <a:effectLst/>
              <a:latin typeface="inherit"/>
            </a:endParaRPr>
          </a:p>
          <a:p>
            <a:pPr algn="l" fontAlgn="base"/>
            <a:r>
              <a:rPr lang="en-GB" sz="2200" b="0" i="0" dirty="0">
                <a:solidFill>
                  <a:srgbClr val="222222"/>
                </a:solidFill>
                <a:effectLst/>
                <a:latin typeface="Open Sans"/>
              </a:rPr>
              <a:t>It can be a costly lesson for a business if they fail to have necessary controls in place. </a:t>
            </a:r>
          </a:p>
        </p:txBody>
      </p:sp>
      <p:sp>
        <p:nvSpPr>
          <p:cNvPr id="4" name="TextBox 3">
            <a:extLst>
              <a:ext uri="{FF2B5EF4-FFF2-40B4-BE49-F238E27FC236}">
                <a16:creationId xmlns:a16="http://schemas.microsoft.com/office/drawing/2014/main" id="{61F21EF9-D858-4757-A151-69B1CC652475}"/>
              </a:ext>
            </a:extLst>
          </p:cNvPr>
          <p:cNvSpPr txBox="1"/>
          <p:nvPr/>
        </p:nvSpPr>
        <p:spPr>
          <a:xfrm>
            <a:off x="661851" y="391886"/>
            <a:ext cx="10572206" cy="523220"/>
          </a:xfrm>
          <a:prstGeom prst="rect">
            <a:avLst/>
          </a:prstGeom>
          <a:solidFill>
            <a:schemeClr val="accent1"/>
          </a:solidFill>
        </p:spPr>
        <p:txBody>
          <a:bodyPr wrap="square" rtlCol="0">
            <a:spAutoFit/>
          </a:bodyPr>
          <a:lstStyle/>
          <a:p>
            <a:pPr algn="ctr" fontAlgn="base"/>
            <a:r>
              <a:rPr lang="en-GB" sz="2800" b="1" i="0" dirty="0">
                <a:solidFill>
                  <a:schemeClr val="bg1"/>
                </a:solidFill>
                <a:effectLst/>
                <a:latin typeface="inherit"/>
              </a:rPr>
              <a:t>Why are risk assessments important?</a:t>
            </a:r>
            <a:endParaRPr lang="en-GB" sz="2800" b="1" i="0" dirty="0">
              <a:solidFill>
                <a:schemeClr val="bg1"/>
              </a:solidFill>
              <a:effectLst/>
              <a:latin typeface="Poppins"/>
            </a:endParaRPr>
          </a:p>
        </p:txBody>
      </p:sp>
      <p:pic>
        <p:nvPicPr>
          <p:cNvPr id="6" name="Graphic 5" descr="Classroom">
            <a:extLst>
              <a:ext uri="{FF2B5EF4-FFF2-40B4-BE49-F238E27FC236}">
                <a16:creationId xmlns:a16="http://schemas.microsoft.com/office/drawing/2014/main" id="{0BB591E8-6449-47EC-940B-77CF605ABE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03554" y="6236701"/>
            <a:ext cx="494494" cy="494494"/>
          </a:xfrm>
          <a:prstGeom prst="rect">
            <a:avLst/>
          </a:prstGeom>
        </p:spPr>
      </p:pic>
      <p:pic>
        <p:nvPicPr>
          <p:cNvPr id="8" name="Graphic 7" descr="Information">
            <a:extLst>
              <a:ext uri="{FF2B5EF4-FFF2-40B4-BE49-F238E27FC236}">
                <a16:creationId xmlns:a16="http://schemas.microsoft.com/office/drawing/2014/main" id="{A98DBFD4-8936-4E4E-88FD-34DA365948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71921" y="6236701"/>
            <a:ext cx="458825" cy="458825"/>
          </a:xfrm>
          <a:prstGeom prst="rect">
            <a:avLst/>
          </a:prstGeom>
        </p:spPr>
      </p:pic>
    </p:spTree>
    <p:extLst>
      <p:ext uri="{BB962C8B-B14F-4D97-AF65-F5344CB8AC3E}">
        <p14:creationId xmlns:p14="http://schemas.microsoft.com/office/powerpoint/2010/main" val="2936519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EE5BD-5CCC-4BF6-A6F5-239DF315EDE5}"/>
              </a:ext>
            </a:extLst>
          </p:cNvPr>
          <p:cNvSpPr txBox="1"/>
          <p:nvPr/>
        </p:nvSpPr>
        <p:spPr>
          <a:xfrm>
            <a:off x="322217" y="1124307"/>
            <a:ext cx="11547566" cy="5262979"/>
          </a:xfrm>
          <a:prstGeom prst="rect">
            <a:avLst/>
          </a:prstGeom>
          <a:noFill/>
          <a:ln>
            <a:solidFill>
              <a:schemeClr val="accent1"/>
            </a:solidFill>
          </a:ln>
        </p:spPr>
        <p:txBody>
          <a:bodyPr wrap="square">
            <a:spAutoFit/>
          </a:bodyPr>
          <a:lstStyle/>
          <a:p>
            <a:r>
              <a:rPr lang="en-GB" sz="2400" dirty="0"/>
              <a:t>One full time fire officer and one full time welfare officer are required by legislation if the factory has </a:t>
            </a:r>
            <a:r>
              <a:rPr lang="en-GB" sz="2400" b="1" dirty="0">
                <a:solidFill>
                  <a:srgbClr val="FF0000"/>
                </a:solidFill>
              </a:rPr>
              <a:t>500</a:t>
            </a:r>
            <a:r>
              <a:rPr lang="en-GB" sz="2400" dirty="0"/>
              <a:t> or more workers </a:t>
            </a:r>
            <a:r>
              <a:rPr lang="en-GB" sz="2400" b="1" dirty="0">
                <a:solidFill>
                  <a:srgbClr val="FF0000"/>
                </a:solidFill>
              </a:rPr>
              <a:t>(Sections 55 (12) &amp; 79 BLR)</a:t>
            </a:r>
            <a:r>
              <a:rPr lang="en-GB" sz="2400" dirty="0"/>
              <a:t>.</a:t>
            </a:r>
          </a:p>
          <a:p>
            <a:endParaRPr lang="en-GB" sz="2400" dirty="0"/>
          </a:p>
          <a:p>
            <a:r>
              <a:rPr lang="en-GB" sz="2400" dirty="0"/>
              <a:t>It is recommended that companies make sure that these persons also cover other OSH issues, and to appoint such persons in smaller factories as well. It is important that these persons have sufficient time available to conduct their tasks and have the appropriate training/qualifications. </a:t>
            </a:r>
          </a:p>
          <a:p>
            <a:endParaRPr lang="en-GB" sz="2400" dirty="0"/>
          </a:p>
          <a:p>
            <a:r>
              <a:rPr lang="en-GB" sz="2400" dirty="0"/>
              <a:t>(Remember the role of the ‘</a:t>
            </a:r>
            <a:r>
              <a:rPr lang="en-GB" sz="2400" b="1" dirty="0">
                <a:solidFill>
                  <a:srgbClr val="FF0000"/>
                </a:solidFill>
              </a:rPr>
              <a:t>competent person</a:t>
            </a:r>
            <a:r>
              <a:rPr lang="en-GB" sz="2400" dirty="0"/>
              <a:t>’).</a:t>
            </a:r>
          </a:p>
          <a:p>
            <a:endParaRPr lang="en-GB" sz="2400" dirty="0"/>
          </a:p>
          <a:p>
            <a:r>
              <a:rPr lang="en-GB" sz="2400" dirty="0"/>
              <a:t>The fire and welfare officers alone cannot ensure a safe work environment. </a:t>
            </a:r>
          </a:p>
          <a:p>
            <a:endParaRPr lang="en-GB" sz="2400" dirty="0"/>
          </a:p>
          <a:p>
            <a:r>
              <a:rPr lang="en-GB" sz="2400" dirty="0"/>
              <a:t>They need the support of top management, other managers and supervisors. </a:t>
            </a:r>
          </a:p>
          <a:p>
            <a:endParaRPr lang="en-GB" sz="2400" dirty="0"/>
          </a:p>
        </p:txBody>
      </p:sp>
      <p:sp>
        <p:nvSpPr>
          <p:cNvPr id="4" name="TextBox 3">
            <a:extLst>
              <a:ext uri="{FF2B5EF4-FFF2-40B4-BE49-F238E27FC236}">
                <a16:creationId xmlns:a16="http://schemas.microsoft.com/office/drawing/2014/main" id="{61F21EF9-D858-4757-A151-69B1CC652475}"/>
              </a:ext>
            </a:extLst>
          </p:cNvPr>
          <p:cNvSpPr txBox="1"/>
          <p:nvPr/>
        </p:nvSpPr>
        <p:spPr>
          <a:xfrm>
            <a:off x="661851" y="391886"/>
            <a:ext cx="10572206" cy="523220"/>
          </a:xfrm>
          <a:prstGeom prst="rect">
            <a:avLst/>
          </a:prstGeom>
          <a:solidFill>
            <a:schemeClr val="accent1"/>
          </a:solidFill>
        </p:spPr>
        <p:txBody>
          <a:bodyPr wrap="square" rtlCol="0">
            <a:spAutoFit/>
          </a:bodyPr>
          <a:lstStyle/>
          <a:p>
            <a:pPr algn="ctr" fontAlgn="base"/>
            <a:r>
              <a:rPr lang="en-GB" sz="2800" b="1" dirty="0">
                <a:solidFill>
                  <a:schemeClr val="bg1"/>
                </a:solidFill>
                <a:latin typeface="inherit"/>
              </a:rPr>
              <a:t>R</a:t>
            </a:r>
            <a:r>
              <a:rPr lang="en-GB" sz="2800" b="1" i="0" dirty="0">
                <a:solidFill>
                  <a:schemeClr val="bg1"/>
                </a:solidFill>
                <a:effectLst/>
                <a:latin typeface="inherit"/>
              </a:rPr>
              <a:t>isk </a:t>
            </a:r>
            <a:r>
              <a:rPr lang="en-GB" sz="2800" b="1" dirty="0">
                <a:solidFill>
                  <a:schemeClr val="bg1"/>
                </a:solidFill>
                <a:latin typeface="inherit"/>
              </a:rPr>
              <a:t>A</a:t>
            </a:r>
            <a:r>
              <a:rPr lang="en-GB" sz="2800" b="1" i="0" dirty="0">
                <a:solidFill>
                  <a:schemeClr val="bg1"/>
                </a:solidFill>
                <a:effectLst/>
                <a:latin typeface="inherit"/>
              </a:rPr>
              <a:t>ssessments are a link to other legal &amp; employer obligations  </a:t>
            </a:r>
            <a:endParaRPr lang="en-GB" sz="2800" b="1" i="0" dirty="0">
              <a:solidFill>
                <a:schemeClr val="bg1"/>
              </a:solidFill>
              <a:effectLst/>
              <a:latin typeface="Poppins"/>
            </a:endParaRPr>
          </a:p>
        </p:txBody>
      </p:sp>
      <p:pic>
        <p:nvPicPr>
          <p:cNvPr id="2" name="Graphic 1" descr="Classroom">
            <a:extLst>
              <a:ext uri="{FF2B5EF4-FFF2-40B4-BE49-F238E27FC236}">
                <a16:creationId xmlns:a16="http://schemas.microsoft.com/office/drawing/2014/main" id="{E1886B30-6730-47E9-A347-8A34BBF75F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3175" y="6308976"/>
            <a:ext cx="458826" cy="458826"/>
          </a:xfrm>
          <a:prstGeom prst="rect">
            <a:avLst/>
          </a:prstGeom>
        </p:spPr>
      </p:pic>
      <p:pic>
        <p:nvPicPr>
          <p:cNvPr id="7" name="Graphic 6" descr="Information">
            <a:extLst>
              <a:ext uri="{FF2B5EF4-FFF2-40B4-BE49-F238E27FC236}">
                <a16:creationId xmlns:a16="http://schemas.microsoft.com/office/drawing/2014/main" id="{80387212-1A31-4E99-9472-A4682889F4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93842" y="6290725"/>
            <a:ext cx="458825" cy="458825"/>
          </a:xfrm>
          <a:prstGeom prst="rect">
            <a:avLst/>
          </a:prstGeom>
        </p:spPr>
      </p:pic>
    </p:spTree>
    <p:extLst>
      <p:ext uri="{BB962C8B-B14F-4D97-AF65-F5344CB8AC3E}">
        <p14:creationId xmlns:p14="http://schemas.microsoft.com/office/powerpoint/2010/main" val="420412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F3A4E3-08BE-4E22-9BFC-A3680CC1C884}"/>
              </a:ext>
            </a:extLst>
          </p:cNvPr>
          <p:cNvSpPr txBox="1"/>
          <p:nvPr/>
        </p:nvSpPr>
        <p:spPr>
          <a:xfrm>
            <a:off x="269963" y="843677"/>
            <a:ext cx="11643361" cy="4339650"/>
          </a:xfrm>
          <a:prstGeom prst="rect">
            <a:avLst/>
          </a:prstGeom>
          <a:noFill/>
        </p:spPr>
        <p:txBody>
          <a:bodyPr wrap="square">
            <a:spAutoFit/>
          </a:bodyPr>
          <a:lstStyle/>
          <a:p>
            <a:pPr algn="l" fontAlgn="base"/>
            <a:r>
              <a:rPr lang="en-GB" sz="2400" b="0" i="0" dirty="0">
                <a:solidFill>
                  <a:srgbClr val="222222"/>
                </a:solidFill>
                <a:effectLst/>
                <a:latin typeface="Open Sans"/>
              </a:rPr>
              <a:t>It involves:</a:t>
            </a:r>
          </a:p>
          <a:p>
            <a:pPr algn="l" fontAlgn="base">
              <a:buFont typeface="+mj-lt"/>
              <a:buAutoNum type="arabicPeriod"/>
            </a:pPr>
            <a:r>
              <a:rPr lang="en-GB" sz="2800" b="1" i="0" dirty="0">
                <a:solidFill>
                  <a:srgbClr val="222222"/>
                </a:solidFill>
                <a:effectLst/>
                <a:latin typeface="inherit"/>
              </a:rPr>
              <a:t> </a:t>
            </a:r>
            <a:r>
              <a:rPr lang="en-GB" sz="2800" b="1" i="0" dirty="0">
                <a:solidFill>
                  <a:srgbClr val="FF0000"/>
                </a:solidFill>
                <a:effectLst/>
                <a:latin typeface="inherit"/>
              </a:rPr>
              <a:t>Identifying</a:t>
            </a:r>
            <a:r>
              <a:rPr lang="en-GB" sz="2800" b="0" i="0" dirty="0">
                <a:solidFill>
                  <a:srgbClr val="222222"/>
                </a:solidFill>
                <a:effectLst/>
                <a:latin typeface="inherit"/>
              </a:rPr>
              <a:t> potential hazards</a:t>
            </a:r>
            <a:br>
              <a:rPr lang="en-GB" sz="1400" b="0" i="0" dirty="0">
                <a:solidFill>
                  <a:srgbClr val="222222"/>
                </a:solidFill>
                <a:effectLst/>
                <a:latin typeface="inherit"/>
              </a:rPr>
            </a:br>
            <a:endParaRPr lang="en-GB" sz="2800" b="0" i="0" dirty="0">
              <a:solidFill>
                <a:srgbClr val="222222"/>
              </a:solidFill>
              <a:effectLst/>
              <a:latin typeface="inherit"/>
            </a:endParaRPr>
          </a:p>
          <a:p>
            <a:pPr algn="l" fontAlgn="base">
              <a:buFont typeface="+mj-lt"/>
              <a:buAutoNum type="arabicPeriod"/>
            </a:pPr>
            <a:r>
              <a:rPr lang="en-GB" sz="2800" b="0" i="0" dirty="0">
                <a:solidFill>
                  <a:srgbClr val="222222"/>
                </a:solidFill>
                <a:effectLst/>
                <a:latin typeface="inherit"/>
              </a:rPr>
              <a:t> Identifying </a:t>
            </a:r>
            <a:r>
              <a:rPr lang="en-GB" sz="2800" b="1" i="0" dirty="0">
                <a:solidFill>
                  <a:srgbClr val="FF0000"/>
                </a:solidFill>
                <a:effectLst/>
                <a:latin typeface="inherit"/>
              </a:rPr>
              <a:t>who</a:t>
            </a:r>
            <a:r>
              <a:rPr lang="en-GB" sz="2800" b="0" i="0" dirty="0">
                <a:solidFill>
                  <a:srgbClr val="222222"/>
                </a:solidFill>
                <a:effectLst/>
                <a:latin typeface="inherit"/>
              </a:rPr>
              <a:t> might be harmed by those hazards</a:t>
            </a:r>
            <a:br>
              <a:rPr lang="en-GB" sz="2800" b="0" i="0" dirty="0">
                <a:solidFill>
                  <a:srgbClr val="222222"/>
                </a:solidFill>
                <a:effectLst/>
                <a:latin typeface="inherit"/>
              </a:rPr>
            </a:br>
            <a:endParaRPr lang="en-GB" sz="2800" b="0" i="0" dirty="0">
              <a:solidFill>
                <a:srgbClr val="222222"/>
              </a:solidFill>
              <a:effectLst/>
              <a:latin typeface="inherit"/>
            </a:endParaRPr>
          </a:p>
          <a:p>
            <a:pPr algn="l" fontAlgn="base">
              <a:buFont typeface="+mj-lt"/>
              <a:buAutoNum type="arabicPeriod"/>
            </a:pPr>
            <a:r>
              <a:rPr lang="en-GB" sz="2800" b="1" i="0" dirty="0">
                <a:solidFill>
                  <a:srgbClr val="222222"/>
                </a:solidFill>
                <a:effectLst/>
                <a:latin typeface="inherit"/>
              </a:rPr>
              <a:t> </a:t>
            </a:r>
            <a:r>
              <a:rPr lang="en-GB" sz="2800" b="1" i="0" dirty="0">
                <a:solidFill>
                  <a:srgbClr val="FF0000"/>
                </a:solidFill>
                <a:effectLst/>
                <a:latin typeface="inherit"/>
              </a:rPr>
              <a:t>Evaluating</a:t>
            </a:r>
            <a:r>
              <a:rPr lang="en-GB" sz="2800" b="1" i="0" dirty="0">
                <a:solidFill>
                  <a:srgbClr val="222222"/>
                </a:solidFill>
                <a:effectLst/>
                <a:latin typeface="inherit"/>
              </a:rPr>
              <a:t> </a:t>
            </a:r>
            <a:r>
              <a:rPr lang="en-GB" sz="2800" b="0" i="0" dirty="0">
                <a:solidFill>
                  <a:srgbClr val="222222"/>
                </a:solidFill>
                <a:effectLst/>
                <a:latin typeface="inherit"/>
              </a:rPr>
              <a:t>risk (severity and likelihood) and establishing suitable precautions</a:t>
            </a:r>
            <a:br>
              <a:rPr lang="en-GB" sz="2800" b="0" i="0" dirty="0">
                <a:solidFill>
                  <a:srgbClr val="222222"/>
                </a:solidFill>
                <a:effectLst/>
                <a:latin typeface="inherit"/>
              </a:rPr>
            </a:br>
            <a:endParaRPr lang="en-GB" sz="2800" b="0" i="0" dirty="0">
              <a:solidFill>
                <a:srgbClr val="222222"/>
              </a:solidFill>
              <a:effectLst/>
              <a:latin typeface="inherit"/>
            </a:endParaRPr>
          </a:p>
          <a:p>
            <a:pPr algn="l" fontAlgn="base">
              <a:buFont typeface="+mj-lt"/>
              <a:buAutoNum type="arabicPeriod"/>
            </a:pPr>
            <a:r>
              <a:rPr lang="en-GB" sz="2800" b="0" i="0" dirty="0">
                <a:solidFill>
                  <a:srgbClr val="222222"/>
                </a:solidFill>
                <a:effectLst/>
                <a:latin typeface="inherit"/>
              </a:rPr>
              <a:t> Implementing </a:t>
            </a:r>
            <a:r>
              <a:rPr lang="en-GB" sz="2800" b="1" i="0" dirty="0">
                <a:solidFill>
                  <a:srgbClr val="FF0000"/>
                </a:solidFill>
                <a:effectLst/>
                <a:latin typeface="inherit"/>
              </a:rPr>
              <a:t>controls</a:t>
            </a:r>
            <a:r>
              <a:rPr lang="en-GB" sz="2800" b="0" i="0" dirty="0">
                <a:solidFill>
                  <a:srgbClr val="222222"/>
                </a:solidFill>
                <a:effectLst/>
                <a:latin typeface="inherit"/>
              </a:rPr>
              <a:t> and </a:t>
            </a:r>
            <a:r>
              <a:rPr lang="en-GB" sz="2800" b="1" i="0" dirty="0">
                <a:solidFill>
                  <a:srgbClr val="FF0000"/>
                </a:solidFill>
                <a:effectLst/>
                <a:latin typeface="inherit"/>
              </a:rPr>
              <a:t>recording</a:t>
            </a:r>
            <a:r>
              <a:rPr lang="en-GB" sz="2800" b="0" i="0" dirty="0">
                <a:solidFill>
                  <a:srgbClr val="FF0000"/>
                </a:solidFill>
                <a:effectLst/>
                <a:latin typeface="inherit"/>
              </a:rPr>
              <a:t> </a:t>
            </a:r>
            <a:r>
              <a:rPr lang="en-GB" sz="2800" b="0" i="0" dirty="0">
                <a:solidFill>
                  <a:srgbClr val="222222"/>
                </a:solidFill>
                <a:effectLst/>
                <a:latin typeface="inherit"/>
              </a:rPr>
              <a:t>your findings</a:t>
            </a:r>
            <a:br>
              <a:rPr lang="en-GB" sz="2800" b="0" i="0" dirty="0">
                <a:solidFill>
                  <a:srgbClr val="222222"/>
                </a:solidFill>
                <a:effectLst/>
                <a:latin typeface="inherit"/>
              </a:rPr>
            </a:br>
            <a:endParaRPr lang="en-GB" sz="2800" b="0" i="0" dirty="0">
              <a:solidFill>
                <a:srgbClr val="222222"/>
              </a:solidFill>
              <a:effectLst/>
              <a:latin typeface="inherit"/>
            </a:endParaRPr>
          </a:p>
          <a:p>
            <a:pPr algn="l" fontAlgn="base">
              <a:buFont typeface="+mj-lt"/>
              <a:buAutoNum type="arabicPeriod"/>
            </a:pPr>
            <a:r>
              <a:rPr lang="en-GB" sz="2800" b="1" i="0" dirty="0">
                <a:solidFill>
                  <a:srgbClr val="222222"/>
                </a:solidFill>
                <a:effectLst/>
                <a:latin typeface="inherit"/>
              </a:rPr>
              <a:t> </a:t>
            </a:r>
            <a:r>
              <a:rPr lang="en-GB" sz="2800" b="1" i="0" dirty="0">
                <a:solidFill>
                  <a:srgbClr val="FF0000"/>
                </a:solidFill>
                <a:effectLst/>
                <a:latin typeface="inherit"/>
              </a:rPr>
              <a:t>Reviewing</a:t>
            </a:r>
            <a:r>
              <a:rPr lang="en-GB" sz="2800" b="1" i="0" dirty="0">
                <a:solidFill>
                  <a:srgbClr val="222222"/>
                </a:solidFill>
                <a:effectLst/>
                <a:latin typeface="inherit"/>
              </a:rPr>
              <a:t> </a:t>
            </a:r>
            <a:r>
              <a:rPr lang="en-GB" sz="2800" b="0" i="0" dirty="0">
                <a:solidFill>
                  <a:srgbClr val="222222"/>
                </a:solidFill>
                <a:effectLst/>
                <a:latin typeface="inherit"/>
              </a:rPr>
              <a:t>your assessment and re-assessing if necessary.</a:t>
            </a:r>
          </a:p>
        </p:txBody>
      </p:sp>
      <p:sp>
        <p:nvSpPr>
          <p:cNvPr id="6" name="TextBox 5">
            <a:extLst>
              <a:ext uri="{FF2B5EF4-FFF2-40B4-BE49-F238E27FC236}">
                <a16:creationId xmlns:a16="http://schemas.microsoft.com/office/drawing/2014/main" id="{4C168595-4B7D-4407-A42E-0537D3FDF5A7}"/>
              </a:ext>
            </a:extLst>
          </p:cNvPr>
          <p:cNvSpPr txBox="1"/>
          <p:nvPr/>
        </p:nvSpPr>
        <p:spPr>
          <a:xfrm>
            <a:off x="269965" y="217714"/>
            <a:ext cx="11643361" cy="523220"/>
          </a:xfrm>
          <a:prstGeom prst="rect">
            <a:avLst/>
          </a:prstGeom>
          <a:solidFill>
            <a:schemeClr val="accent1"/>
          </a:solidFill>
        </p:spPr>
        <p:txBody>
          <a:bodyPr wrap="square" rtlCol="0">
            <a:spAutoFit/>
          </a:bodyPr>
          <a:lstStyle/>
          <a:p>
            <a:pPr algn="ctr" fontAlgn="base"/>
            <a:r>
              <a:rPr lang="en-GB" sz="2800" b="1" i="0" dirty="0">
                <a:solidFill>
                  <a:schemeClr val="bg1"/>
                </a:solidFill>
                <a:effectLst/>
                <a:latin typeface="inherit"/>
              </a:rPr>
              <a:t>How to carry out a risk assessment?</a:t>
            </a:r>
            <a:endParaRPr lang="en-GB" sz="2800" b="1" i="0" dirty="0">
              <a:solidFill>
                <a:schemeClr val="bg1"/>
              </a:solidFill>
              <a:effectLst/>
              <a:latin typeface="Poppins"/>
            </a:endParaRPr>
          </a:p>
        </p:txBody>
      </p:sp>
      <p:pic>
        <p:nvPicPr>
          <p:cNvPr id="8" name="Graphic 7" descr="Classroom">
            <a:extLst>
              <a:ext uri="{FF2B5EF4-FFF2-40B4-BE49-F238E27FC236}">
                <a16:creationId xmlns:a16="http://schemas.microsoft.com/office/drawing/2014/main" id="{0C011675-061D-4D8E-B025-09C2AB6DB9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2309" y="6333619"/>
            <a:ext cx="418636" cy="418636"/>
          </a:xfrm>
          <a:prstGeom prst="rect">
            <a:avLst/>
          </a:prstGeom>
        </p:spPr>
      </p:pic>
      <p:pic>
        <p:nvPicPr>
          <p:cNvPr id="10" name="Graphic 9" descr="Information">
            <a:extLst>
              <a:ext uri="{FF2B5EF4-FFF2-40B4-BE49-F238E27FC236}">
                <a16:creationId xmlns:a16="http://schemas.microsoft.com/office/drawing/2014/main" id="{4805608F-6B83-4778-9026-21507BCEFE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64360" y="6308740"/>
            <a:ext cx="418636" cy="418636"/>
          </a:xfrm>
          <a:prstGeom prst="rect">
            <a:avLst/>
          </a:prstGeom>
        </p:spPr>
      </p:pic>
    </p:spTree>
    <p:extLst>
      <p:ext uri="{BB962C8B-B14F-4D97-AF65-F5344CB8AC3E}">
        <p14:creationId xmlns:p14="http://schemas.microsoft.com/office/powerpoint/2010/main" val="42114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68BB9-037E-4C30-8388-F8454A6DA5CF}"/>
              </a:ext>
            </a:extLst>
          </p:cNvPr>
          <p:cNvSpPr txBox="1"/>
          <p:nvPr/>
        </p:nvSpPr>
        <p:spPr>
          <a:xfrm>
            <a:off x="269965" y="858918"/>
            <a:ext cx="11643361" cy="5632311"/>
          </a:xfrm>
          <a:prstGeom prst="rect">
            <a:avLst/>
          </a:prstGeom>
          <a:noFill/>
          <a:ln>
            <a:solidFill>
              <a:schemeClr val="accent1"/>
            </a:solidFill>
          </a:ln>
        </p:spPr>
        <p:txBody>
          <a:bodyPr wrap="square">
            <a:spAutoFit/>
          </a:bodyPr>
          <a:lstStyle/>
          <a:p>
            <a:pPr algn="l" fontAlgn="base"/>
            <a:r>
              <a:rPr lang="en-GB" sz="2400" b="1" i="0" u="sng" dirty="0">
                <a:solidFill>
                  <a:schemeClr val="accent1"/>
                </a:solidFill>
                <a:effectLst/>
              </a:rPr>
              <a:t>Step 1. Identify potential hazards</a:t>
            </a:r>
            <a:br>
              <a:rPr lang="en-GB" sz="2400" b="1" i="0" u="sng" dirty="0">
                <a:solidFill>
                  <a:schemeClr val="accent1"/>
                </a:solidFill>
                <a:effectLst/>
              </a:rPr>
            </a:br>
            <a:r>
              <a:rPr lang="en-GB" sz="2400" b="0" i="1" dirty="0">
                <a:solidFill>
                  <a:srgbClr val="222222"/>
                </a:solidFill>
                <a:effectLst/>
              </a:rPr>
              <a:t>They may not always be obvious so some simple steps you can take to identify hazards are</a:t>
            </a:r>
            <a:r>
              <a:rPr lang="en-GB" sz="2400" b="0" i="0" dirty="0">
                <a:solidFill>
                  <a:srgbClr val="222222"/>
                </a:solidFill>
                <a:effectLst/>
              </a:rPr>
              <a:t>:</a:t>
            </a:r>
          </a:p>
          <a:p>
            <a:pPr algn="l" fontAlgn="base">
              <a:buClr>
                <a:schemeClr val="accent1"/>
              </a:buClr>
              <a:buFont typeface="Arial" panose="020B0604020202020204" pitchFamily="34" charset="0"/>
              <a:buChar char="•"/>
            </a:pPr>
            <a:r>
              <a:rPr lang="en-GB" sz="2400" b="0" i="0" dirty="0">
                <a:solidFill>
                  <a:srgbClr val="222222"/>
                </a:solidFill>
                <a:effectLst/>
              </a:rPr>
              <a:t> Observation: Walking around your workplace and looking at what activities, tasks, </a:t>
            </a:r>
            <a:br>
              <a:rPr lang="en-GB" sz="2400" b="0" i="0" dirty="0">
                <a:solidFill>
                  <a:srgbClr val="222222"/>
                </a:solidFill>
                <a:effectLst/>
              </a:rPr>
            </a:br>
            <a:r>
              <a:rPr lang="en-GB" sz="2400" b="0" i="0" dirty="0">
                <a:solidFill>
                  <a:srgbClr val="222222"/>
                </a:solidFill>
                <a:effectLst/>
              </a:rPr>
              <a:t>   processes or substances used could harm your employees (or others)</a:t>
            </a:r>
            <a:br>
              <a:rPr lang="en-GB" sz="2400" b="0" i="0" dirty="0">
                <a:solidFill>
                  <a:srgbClr val="222222"/>
                </a:solidFill>
                <a:effectLst/>
              </a:rPr>
            </a:br>
            <a:endParaRPr lang="en-GB" sz="2400" b="0" i="0" dirty="0">
              <a:solidFill>
                <a:srgbClr val="222222"/>
              </a:solidFill>
              <a:effectLst/>
            </a:endParaRPr>
          </a:p>
          <a:p>
            <a:pPr algn="l" fontAlgn="base">
              <a:buClr>
                <a:schemeClr val="accent1"/>
              </a:buClr>
              <a:buFont typeface="Arial" panose="020B0604020202020204" pitchFamily="34" charset="0"/>
              <a:buChar char="•"/>
            </a:pPr>
            <a:r>
              <a:rPr lang="en-GB" sz="2400" b="0" i="0" dirty="0">
                <a:solidFill>
                  <a:srgbClr val="222222"/>
                </a:solidFill>
                <a:effectLst/>
              </a:rPr>
              <a:t> Looking back over past accidents and ill-health records as they may identify less obvious   </a:t>
            </a:r>
            <a:br>
              <a:rPr lang="en-GB" sz="2400" b="0" i="0" dirty="0">
                <a:solidFill>
                  <a:srgbClr val="222222"/>
                </a:solidFill>
                <a:effectLst/>
              </a:rPr>
            </a:br>
            <a:r>
              <a:rPr lang="en-GB" sz="2400" b="0" i="0" dirty="0">
                <a:solidFill>
                  <a:srgbClr val="222222"/>
                </a:solidFill>
                <a:effectLst/>
              </a:rPr>
              <a:t>  hazards</a:t>
            </a:r>
            <a:br>
              <a:rPr lang="en-GB" sz="2400" b="0" i="0" dirty="0">
                <a:solidFill>
                  <a:srgbClr val="222222"/>
                </a:solidFill>
                <a:effectLst/>
              </a:rPr>
            </a:br>
            <a:endParaRPr lang="en-GB" sz="2400" b="0" i="0" dirty="0">
              <a:solidFill>
                <a:srgbClr val="222222"/>
              </a:solidFill>
              <a:effectLst/>
            </a:endParaRPr>
          </a:p>
          <a:p>
            <a:pPr algn="l" fontAlgn="base">
              <a:buClr>
                <a:schemeClr val="accent1"/>
              </a:buClr>
              <a:buFont typeface="Arial" panose="020B0604020202020204" pitchFamily="34" charset="0"/>
              <a:buChar char="•"/>
            </a:pPr>
            <a:r>
              <a:rPr lang="en-GB" sz="2400" b="0" i="0" dirty="0">
                <a:solidFill>
                  <a:srgbClr val="222222"/>
                </a:solidFill>
                <a:effectLst/>
              </a:rPr>
              <a:t> Checking manufacturers’ data sheets, instructions, information and guidance</a:t>
            </a:r>
            <a:br>
              <a:rPr lang="en-GB" sz="2400" b="0" i="0" dirty="0">
                <a:solidFill>
                  <a:srgbClr val="222222"/>
                </a:solidFill>
                <a:effectLst/>
              </a:rPr>
            </a:br>
            <a:endParaRPr lang="en-GB" sz="2400" b="0" i="0" dirty="0">
              <a:solidFill>
                <a:srgbClr val="222222"/>
              </a:solidFill>
              <a:effectLst/>
            </a:endParaRPr>
          </a:p>
          <a:p>
            <a:pPr algn="l" fontAlgn="base">
              <a:buClr>
                <a:schemeClr val="accent1"/>
              </a:buClr>
              <a:buFont typeface="Arial" panose="020B0604020202020204" pitchFamily="34" charset="0"/>
              <a:buChar char="•"/>
            </a:pPr>
            <a:r>
              <a:rPr lang="en-GB" sz="2400" b="0" i="0" dirty="0">
                <a:solidFill>
                  <a:srgbClr val="222222"/>
                </a:solidFill>
                <a:effectLst/>
              </a:rPr>
              <a:t> Consulting with employees (and others) who are carrying out the activities, tasks or   </a:t>
            </a:r>
            <a:br>
              <a:rPr lang="en-GB" sz="2400" b="0" i="0" dirty="0">
                <a:solidFill>
                  <a:srgbClr val="222222"/>
                </a:solidFill>
                <a:effectLst/>
              </a:rPr>
            </a:br>
            <a:r>
              <a:rPr lang="en-GB" sz="2400" b="0" i="0" dirty="0">
                <a:solidFill>
                  <a:srgbClr val="222222"/>
                </a:solidFill>
                <a:effectLst/>
              </a:rPr>
              <a:t>   processes.</a:t>
            </a:r>
            <a:br>
              <a:rPr lang="en-GB" sz="2400" b="0" i="0" dirty="0">
                <a:solidFill>
                  <a:srgbClr val="222222"/>
                </a:solidFill>
                <a:effectLst/>
              </a:rPr>
            </a:br>
            <a:endParaRPr lang="en-GB" sz="2400" b="0" i="0" dirty="0">
              <a:solidFill>
                <a:srgbClr val="222222"/>
              </a:solidFill>
              <a:effectLst/>
            </a:endParaRPr>
          </a:p>
          <a:p>
            <a:pPr algn="l" fontAlgn="base">
              <a:buClr>
                <a:schemeClr val="accent1"/>
              </a:buClr>
              <a:buFont typeface="Arial" panose="020B0604020202020204" pitchFamily="34" charset="0"/>
              <a:buChar char="•"/>
            </a:pPr>
            <a:r>
              <a:rPr lang="en-GB" sz="2400" b="0" i="0" dirty="0">
                <a:solidFill>
                  <a:srgbClr val="222222"/>
                </a:solidFill>
                <a:effectLst/>
              </a:rPr>
              <a:t>  It may be useful to group hazards into five categories, namely </a:t>
            </a:r>
            <a:r>
              <a:rPr lang="en-GB" sz="2400" b="1" i="0" dirty="0">
                <a:solidFill>
                  <a:schemeClr val="accent1"/>
                </a:solidFill>
                <a:effectLst/>
              </a:rPr>
              <a:t>physical</a:t>
            </a:r>
            <a:r>
              <a:rPr lang="en-GB" sz="2400" b="0" i="0" dirty="0">
                <a:solidFill>
                  <a:srgbClr val="222222"/>
                </a:solidFill>
                <a:effectLst/>
              </a:rPr>
              <a:t>, </a:t>
            </a:r>
            <a:r>
              <a:rPr lang="en-GB" sz="2400" b="1" i="0" dirty="0">
                <a:solidFill>
                  <a:srgbClr val="FF0000"/>
                </a:solidFill>
                <a:effectLst/>
              </a:rPr>
              <a:t>chemical</a:t>
            </a:r>
            <a:r>
              <a:rPr lang="en-GB" sz="2400" b="0" i="0" dirty="0">
                <a:solidFill>
                  <a:srgbClr val="222222"/>
                </a:solidFill>
                <a:effectLst/>
              </a:rPr>
              <a:t>, </a:t>
            </a:r>
            <a:br>
              <a:rPr lang="en-GB" sz="2400" b="0" i="0" dirty="0">
                <a:solidFill>
                  <a:srgbClr val="222222"/>
                </a:solidFill>
                <a:effectLst/>
              </a:rPr>
            </a:br>
            <a:r>
              <a:rPr lang="en-GB" sz="2400" b="0" i="0" dirty="0">
                <a:solidFill>
                  <a:srgbClr val="222222"/>
                </a:solidFill>
                <a:effectLst/>
              </a:rPr>
              <a:t>   </a:t>
            </a:r>
            <a:r>
              <a:rPr lang="en-GB" sz="2400" b="1" i="0" dirty="0">
                <a:solidFill>
                  <a:schemeClr val="accent1"/>
                </a:solidFill>
                <a:effectLst/>
              </a:rPr>
              <a:t>biological</a:t>
            </a:r>
            <a:r>
              <a:rPr lang="en-GB" sz="2400" b="0" i="0" dirty="0">
                <a:solidFill>
                  <a:srgbClr val="222222"/>
                </a:solidFill>
                <a:effectLst/>
              </a:rPr>
              <a:t>, </a:t>
            </a:r>
            <a:r>
              <a:rPr lang="en-GB" sz="2400" b="1" i="0" dirty="0">
                <a:solidFill>
                  <a:srgbClr val="FF0000"/>
                </a:solidFill>
                <a:effectLst/>
              </a:rPr>
              <a:t>ergonomic </a:t>
            </a:r>
            <a:r>
              <a:rPr lang="en-GB" sz="2400" b="0" i="0" dirty="0">
                <a:solidFill>
                  <a:srgbClr val="222222"/>
                </a:solidFill>
                <a:effectLst/>
              </a:rPr>
              <a:t>and </a:t>
            </a:r>
            <a:r>
              <a:rPr lang="en-GB" sz="2400" b="1" i="0" dirty="0">
                <a:solidFill>
                  <a:schemeClr val="accent1"/>
                </a:solidFill>
                <a:effectLst/>
              </a:rPr>
              <a:t>psychological</a:t>
            </a:r>
            <a:r>
              <a:rPr lang="en-GB" sz="2400" b="0" i="0" dirty="0">
                <a:solidFill>
                  <a:srgbClr val="222222"/>
                </a:solidFill>
                <a:effectLst/>
              </a:rPr>
              <a:t>.</a:t>
            </a:r>
            <a:r>
              <a:rPr lang="en-GB" sz="2400" b="1" i="0" dirty="0">
                <a:solidFill>
                  <a:srgbClr val="222222"/>
                </a:solidFill>
                <a:effectLst/>
              </a:rPr>
              <a:t> </a:t>
            </a:r>
            <a:endParaRPr lang="en-GB" sz="2400" b="0" i="0" dirty="0">
              <a:solidFill>
                <a:srgbClr val="222222"/>
              </a:solidFill>
              <a:effectLst/>
            </a:endParaRPr>
          </a:p>
        </p:txBody>
      </p:sp>
      <p:sp>
        <p:nvSpPr>
          <p:cNvPr id="5" name="TextBox 4">
            <a:extLst>
              <a:ext uri="{FF2B5EF4-FFF2-40B4-BE49-F238E27FC236}">
                <a16:creationId xmlns:a16="http://schemas.microsoft.com/office/drawing/2014/main" id="{C15740BD-ABA1-4430-A327-D3A50AF2AB81}"/>
              </a:ext>
            </a:extLst>
          </p:cNvPr>
          <p:cNvSpPr txBox="1"/>
          <p:nvPr/>
        </p:nvSpPr>
        <p:spPr>
          <a:xfrm>
            <a:off x="269965" y="217714"/>
            <a:ext cx="11643361" cy="523220"/>
          </a:xfrm>
          <a:prstGeom prst="rect">
            <a:avLst/>
          </a:prstGeom>
          <a:solidFill>
            <a:schemeClr val="accent1"/>
          </a:solidFill>
        </p:spPr>
        <p:txBody>
          <a:bodyPr wrap="square" rtlCol="0">
            <a:spAutoFit/>
          </a:bodyPr>
          <a:lstStyle/>
          <a:p>
            <a:pPr algn="ctr" fontAlgn="base"/>
            <a:r>
              <a:rPr lang="en-GB" sz="2800" b="1" dirty="0">
                <a:solidFill>
                  <a:schemeClr val="bg1"/>
                </a:solidFill>
                <a:latin typeface="inherit"/>
              </a:rPr>
              <a:t>R</a:t>
            </a:r>
            <a:r>
              <a:rPr lang="en-GB" sz="2800" b="1" i="0" dirty="0">
                <a:solidFill>
                  <a:schemeClr val="bg1"/>
                </a:solidFill>
                <a:effectLst/>
                <a:latin typeface="inherit"/>
              </a:rPr>
              <a:t>isk </a:t>
            </a:r>
            <a:r>
              <a:rPr lang="en-GB" sz="2800" b="1" dirty="0">
                <a:solidFill>
                  <a:schemeClr val="bg1"/>
                </a:solidFill>
                <a:latin typeface="inherit"/>
              </a:rPr>
              <a:t>A</a:t>
            </a:r>
            <a:r>
              <a:rPr lang="en-GB" sz="2800" b="1" i="0" dirty="0">
                <a:solidFill>
                  <a:schemeClr val="bg1"/>
                </a:solidFill>
                <a:effectLst/>
                <a:latin typeface="inherit"/>
              </a:rPr>
              <a:t>ssessment</a:t>
            </a:r>
            <a:r>
              <a:rPr lang="en-GB" sz="2800" b="1" dirty="0">
                <a:solidFill>
                  <a:schemeClr val="bg1"/>
                </a:solidFill>
                <a:latin typeface="inherit"/>
              </a:rPr>
              <a:t> – a step by step process </a:t>
            </a:r>
            <a:endParaRPr lang="en-GB" sz="2800" b="1" i="0" dirty="0">
              <a:solidFill>
                <a:schemeClr val="bg1"/>
              </a:solidFill>
              <a:effectLst/>
              <a:latin typeface="Poppins"/>
            </a:endParaRPr>
          </a:p>
        </p:txBody>
      </p:sp>
      <p:pic>
        <p:nvPicPr>
          <p:cNvPr id="2" name="Graphic 1" descr="Classroom">
            <a:extLst>
              <a:ext uri="{FF2B5EF4-FFF2-40B4-BE49-F238E27FC236}">
                <a16:creationId xmlns:a16="http://schemas.microsoft.com/office/drawing/2014/main" id="{D53FCF0B-E7BE-417D-B5E7-9FF4382339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89419" y="6335721"/>
            <a:ext cx="494494" cy="494494"/>
          </a:xfrm>
          <a:prstGeom prst="rect">
            <a:avLst/>
          </a:prstGeom>
        </p:spPr>
      </p:pic>
      <p:pic>
        <p:nvPicPr>
          <p:cNvPr id="7" name="Graphic 6" descr="Information">
            <a:extLst>
              <a:ext uri="{FF2B5EF4-FFF2-40B4-BE49-F238E27FC236}">
                <a16:creationId xmlns:a16="http://schemas.microsoft.com/office/drawing/2014/main" id="{EEBB682B-06B7-438F-B1D4-3BD77EF44C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66495" y="6335721"/>
            <a:ext cx="458825" cy="458825"/>
          </a:xfrm>
          <a:prstGeom prst="rect">
            <a:avLst/>
          </a:prstGeom>
        </p:spPr>
      </p:pic>
    </p:spTree>
    <p:extLst>
      <p:ext uri="{BB962C8B-B14F-4D97-AF65-F5344CB8AC3E}">
        <p14:creationId xmlns:p14="http://schemas.microsoft.com/office/powerpoint/2010/main" val="3610912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68BB9-037E-4C30-8388-F8454A6DA5CF}"/>
              </a:ext>
            </a:extLst>
          </p:cNvPr>
          <p:cNvSpPr txBox="1"/>
          <p:nvPr/>
        </p:nvSpPr>
        <p:spPr>
          <a:xfrm>
            <a:off x="269965" y="858918"/>
            <a:ext cx="11721738" cy="5262979"/>
          </a:xfrm>
          <a:prstGeom prst="rect">
            <a:avLst/>
          </a:prstGeom>
          <a:noFill/>
          <a:ln>
            <a:solidFill>
              <a:schemeClr val="accent1"/>
            </a:solidFill>
          </a:ln>
        </p:spPr>
        <p:txBody>
          <a:bodyPr wrap="square">
            <a:spAutoFit/>
          </a:bodyPr>
          <a:lstStyle/>
          <a:p>
            <a:pPr algn="l" fontAlgn="base"/>
            <a:r>
              <a:rPr lang="en-GB" sz="2400" b="1" i="0" u="sng" dirty="0">
                <a:solidFill>
                  <a:schemeClr val="accent1"/>
                </a:solidFill>
                <a:effectLst/>
              </a:rPr>
              <a:t>Step 2. </a:t>
            </a:r>
            <a:r>
              <a:rPr lang="en-GB" sz="2400" b="1" i="0" u="sng" dirty="0">
                <a:solidFill>
                  <a:schemeClr val="accent1"/>
                </a:solidFill>
                <a:effectLst/>
                <a:latin typeface="inherit"/>
              </a:rPr>
              <a:t>Identify who might be harmed by those hazards</a:t>
            </a:r>
            <a:endParaRPr lang="en-GB" sz="2400" b="0" i="0" u="sng" dirty="0">
              <a:solidFill>
                <a:schemeClr val="accent1"/>
              </a:solidFill>
              <a:effectLst/>
              <a:latin typeface="Open Sans"/>
            </a:endParaRPr>
          </a:p>
          <a:p>
            <a:pPr algn="l" fontAlgn="base"/>
            <a:br>
              <a:rPr lang="en-GB" sz="2400" i="1" dirty="0">
                <a:solidFill>
                  <a:srgbClr val="222222"/>
                </a:solidFill>
                <a:latin typeface="Open Sans"/>
              </a:rPr>
            </a:br>
            <a:r>
              <a:rPr lang="en-GB" sz="2400" i="1" dirty="0">
                <a:solidFill>
                  <a:srgbClr val="222222"/>
                </a:solidFill>
                <a:latin typeface="Open Sans"/>
              </a:rPr>
              <a:t>N</a:t>
            </a:r>
            <a:r>
              <a:rPr lang="en-GB" sz="2400" b="0" i="1" dirty="0">
                <a:solidFill>
                  <a:srgbClr val="222222"/>
                </a:solidFill>
                <a:effectLst/>
                <a:latin typeface="Open Sans"/>
              </a:rPr>
              <a:t>ote how individuals or groups of workers could be affected, be it through direct or indirect contact or by certain types of exposure. (</a:t>
            </a:r>
            <a:r>
              <a:rPr lang="en-GB" sz="2400" i="1" dirty="0">
                <a:solidFill>
                  <a:srgbClr val="222222"/>
                </a:solidFill>
                <a:latin typeface="Open Sans"/>
              </a:rPr>
              <a:t>Remember, some </a:t>
            </a:r>
            <a:r>
              <a:rPr lang="en-GB" sz="2400" b="0" i="1" dirty="0">
                <a:solidFill>
                  <a:srgbClr val="222222"/>
                </a:solidFill>
                <a:effectLst/>
                <a:latin typeface="Open Sans"/>
              </a:rPr>
              <a:t>hazards or injuries may be affected by such </a:t>
            </a:r>
            <a:r>
              <a:rPr lang="en-GB" sz="2400" i="1" dirty="0">
                <a:solidFill>
                  <a:srgbClr val="222222"/>
                </a:solidFill>
                <a:latin typeface="Open Sans"/>
              </a:rPr>
              <a:t>factor</a:t>
            </a:r>
            <a:r>
              <a:rPr lang="en-GB" sz="2400" b="0" i="1" dirty="0">
                <a:solidFill>
                  <a:srgbClr val="222222"/>
                </a:solidFill>
                <a:effectLst/>
                <a:latin typeface="Open Sans"/>
              </a:rPr>
              <a:t>s as time, weight, age, etc).    </a:t>
            </a:r>
          </a:p>
          <a:p>
            <a:pPr algn="l" fontAlgn="base"/>
            <a:endParaRPr lang="en-GB" sz="2400" dirty="0">
              <a:solidFill>
                <a:srgbClr val="222222"/>
              </a:solidFill>
              <a:latin typeface="Open Sans"/>
            </a:endParaRPr>
          </a:p>
          <a:p>
            <a:pPr algn="l" fontAlgn="base"/>
            <a:r>
              <a:rPr lang="en-GB" sz="2400" b="0" i="0" dirty="0">
                <a:solidFill>
                  <a:srgbClr val="222222"/>
                </a:solidFill>
                <a:effectLst/>
                <a:latin typeface="Open Sans"/>
              </a:rPr>
              <a:t>It is not necessary to list people by name, rather by identifying groups </a:t>
            </a:r>
            <a:r>
              <a:rPr lang="en-GB" sz="2400" dirty="0">
                <a:solidFill>
                  <a:srgbClr val="222222"/>
                </a:solidFill>
                <a:latin typeface="Open Sans"/>
              </a:rPr>
              <a:t>e.g.</a:t>
            </a:r>
            <a:br>
              <a:rPr lang="en-GB" sz="2400" b="0" i="0" dirty="0">
                <a:solidFill>
                  <a:srgbClr val="222222"/>
                </a:solidFill>
                <a:effectLst/>
                <a:latin typeface="Open Sans"/>
              </a:rPr>
            </a:br>
            <a:endParaRPr lang="en-GB" sz="2400" b="0" i="0" dirty="0">
              <a:solidFill>
                <a:srgbClr val="222222"/>
              </a:solidFill>
              <a:effectLst/>
              <a:latin typeface="Open Sans"/>
            </a:endParaRPr>
          </a:p>
          <a:p>
            <a:pPr algn="l" fontAlgn="base">
              <a:buClr>
                <a:schemeClr val="accent1"/>
              </a:buClr>
              <a:buFont typeface="Arial" panose="020B0604020202020204" pitchFamily="34" charset="0"/>
              <a:buChar char="•"/>
            </a:pPr>
            <a:r>
              <a:rPr lang="en-GB" sz="2400" b="0" i="0" dirty="0">
                <a:solidFill>
                  <a:srgbClr val="222222"/>
                </a:solidFill>
                <a:effectLst/>
                <a:latin typeface="inherit"/>
              </a:rPr>
              <a:t> Employees</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Contractors</a:t>
            </a:r>
          </a:p>
          <a:p>
            <a:pPr algn="l" fontAlgn="base">
              <a:buClr>
                <a:schemeClr val="accent1"/>
              </a:buClr>
              <a:buFont typeface="Arial" panose="020B0604020202020204" pitchFamily="34" charset="0"/>
              <a:buChar char="•"/>
            </a:pPr>
            <a:r>
              <a:rPr lang="en-GB" sz="2400" dirty="0">
                <a:solidFill>
                  <a:srgbClr val="222222"/>
                </a:solidFill>
                <a:latin typeface="inherit"/>
              </a:rPr>
              <a:t> Members of the public/visitors</a:t>
            </a:r>
            <a:endParaRPr lang="en-GB" sz="2400" b="0" i="0" dirty="0">
              <a:solidFill>
                <a:srgbClr val="222222"/>
              </a:solidFill>
              <a:effectLst/>
              <a:latin typeface="inherit"/>
            </a:endParaRPr>
          </a:p>
          <a:p>
            <a:pPr algn="l" fontAlgn="base"/>
            <a:endParaRPr lang="en-GB" sz="2400" b="0" i="0" dirty="0">
              <a:solidFill>
                <a:srgbClr val="222222"/>
              </a:solidFill>
              <a:effectLst/>
              <a:latin typeface="Open Sans"/>
            </a:endParaRPr>
          </a:p>
          <a:p>
            <a:pPr algn="l" fontAlgn="base"/>
            <a:r>
              <a:rPr lang="en-GB" sz="2400" b="0" i="0" dirty="0">
                <a:solidFill>
                  <a:srgbClr val="222222"/>
                </a:solidFill>
                <a:effectLst/>
                <a:latin typeface="Open Sans"/>
              </a:rPr>
              <a:t>Some hazards may present a higher risk to certain groups including young people, new or expectant mothers, new employees, home workers, and lone workers etc.</a:t>
            </a:r>
          </a:p>
        </p:txBody>
      </p:sp>
      <p:sp>
        <p:nvSpPr>
          <p:cNvPr id="5" name="TextBox 4">
            <a:extLst>
              <a:ext uri="{FF2B5EF4-FFF2-40B4-BE49-F238E27FC236}">
                <a16:creationId xmlns:a16="http://schemas.microsoft.com/office/drawing/2014/main" id="{C15740BD-ABA1-4430-A327-D3A50AF2AB81}"/>
              </a:ext>
            </a:extLst>
          </p:cNvPr>
          <p:cNvSpPr txBox="1"/>
          <p:nvPr/>
        </p:nvSpPr>
        <p:spPr>
          <a:xfrm>
            <a:off x="269965" y="217714"/>
            <a:ext cx="11643361" cy="523220"/>
          </a:xfrm>
          <a:prstGeom prst="rect">
            <a:avLst/>
          </a:prstGeom>
          <a:solidFill>
            <a:schemeClr val="accent1"/>
          </a:solidFill>
        </p:spPr>
        <p:txBody>
          <a:bodyPr wrap="square" rtlCol="0">
            <a:spAutoFit/>
          </a:bodyPr>
          <a:lstStyle/>
          <a:p>
            <a:pPr algn="ctr" fontAlgn="base"/>
            <a:r>
              <a:rPr lang="en-GB" sz="2800" b="1" dirty="0">
                <a:solidFill>
                  <a:schemeClr val="bg1"/>
                </a:solidFill>
                <a:latin typeface="inherit"/>
              </a:rPr>
              <a:t>R</a:t>
            </a:r>
            <a:r>
              <a:rPr lang="en-GB" sz="2800" b="1" i="0" dirty="0">
                <a:solidFill>
                  <a:schemeClr val="bg1"/>
                </a:solidFill>
                <a:effectLst/>
                <a:latin typeface="inherit"/>
              </a:rPr>
              <a:t>isk </a:t>
            </a:r>
            <a:r>
              <a:rPr lang="en-GB" sz="2800" b="1" dirty="0">
                <a:solidFill>
                  <a:schemeClr val="bg1"/>
                </a:solidFill>
                <a:latin typeface="inherit"/>
              </a:rPr>
              <a:t>A</a:t>
            </a:r>
            <a:r>
              <a:rPr lang="en-GB" sz="2800" b="1" i="0" dirty="0">
                <a:solidFill>
                  <a:schemeClr val="bg1"/>
                </a:solidFill>
                <a:effectLst/>
                <a:latin typeface="inherit"/>
              </a:rPr>
              <a:t>ssessment</a:t>
            </a:r>
            <a:r>
              <a:rPr lang="en-GB" sz="2800" b="1" dirty="0">
                <a:solidFill>
                  <a:schemeClr val="bg1"/>
                </a:solidFill>
                <a:latin typeface="inherit"/>
              </a:rPr>
              <a:t> – a step by step process </a:t>
            </a:r>
            <a:endParaRPr lang="en-GB" sz="2800" b="1" i="0" dirty="0">
              <a:solidFill>
                <a:schemeClr val="bg1"/>
              </a:solidFill>
              <a:effectLst/>
              <a:latin typeface="Poppins"/>
            </a:endParaRPr>
          </a:p>
        </p:txBody>
      </p:sp>
      <p:pic>
        <p:nvPicPr>
          <p:cNvPr id="2" name="Graphic 1" descr="Classroom">
            <a:extLst>
              <a:ext uri="{FF2B5EF4-FFF2-40B4-BE49-F238E27FC236}">
                <a16:creationId xmlns:a16="http://schemas.microsoft.com/office/drawing/2014/main" id="{96C48C60-DAB3-4E99-85C1-0BE933508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81542" y="6343065"/>
            <a:ext cx="458825" cy="458825"/>
          </a:xfrm>
          <a:prstGeom prst="rect">
            <a:avLst/>
          </a:prstGeom>
        </p:spPr>
      </p:pic>
      <p:pic>
        <p:nvPicPr>
          <p:cNvPr id="7" name="Graphic 6" descr="Information">
            <a:extLst>
              <a:ext uri="{FF2B5EF4-FFF2-40B4-BE49-F238E27FC236}">
                <a16:creationId xmlns:a16="http://schemas.microsoft.com/office/drawing/2014/main" id="{1675B815-B074-419B-AE1E-763DDEFDD0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40367" y="6333523"/>
            <a:ext cx="441408" cy="441408"/>
          </a:xfrm>
          <a:prstGeom prst="rect">
            <a:avLst/>
          </a:prstGeom>
        </p:spPr>
      </p:pic>
    </p:spTree>
    <p:extLst>
      <p:ext uri="{BB962C8B-B14F-4D97-AF65-F5344CB8AC3E}">
        <p14:creationId xmlns:p14="http://schemas.microsoft.com/office/powerpoint/2010/main" val="232580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68BB9-037E-4C30-8388-F8454A6DA5CF}"/>
              </a:ext>
            </a:extLst>
          </p:cNvPr>
          <p:cNvSpPr txBox="1"/>
          <p:nvPr/>
        </p:nvSpPr>
        <p:spPr>
          <a:xfrm>
            <a:off x="269965" y="858918"/>
            <a:ext cx="11643361" cy="5816977"/>
          </a:xfrm>
          <a:prstGeom prst="rect">
            <a:avLst/>
          </a:prstGeom>
          <a:noFill/>
          <a:ln>
            <a:solidFill>
              <a:schemeClr val="accent1"/>
            </a:solidFill>
          </a:ln>
        </p:spPr>
        <p:txBody>
          <a:bodyPr wrap="square">
            <a:spAutoFit/>
          </a:bodyPr>
          <a:lstStyle/>
          <a:p>
            <a:pPr algn="l" fontAlgn="base"/>
            <a:r>
              <a:rPr lang="en-GB" sz="2400" b="1" i="0" u="sng" dirty="0">
                <a:solidFill>
                  <a:schemeClr val="accent1"/>
                </a:solidFill>
                <a:effectLst/>
              </a:rPr>
              <a:t>Step 3. </a:t>
            </a:r>
            <a:r>
              <a:rPr lang="en-GB" sz="2400" b="1" i="0" u="sng" dirty="0">
                <a:solidFill>
                  <a:schemeClr val="accent1"/>
                </a:solidFill>
                <a:effectLst/>
                <a:latin typeface="inherit"/>
              </a:rPr>
              <a:t>Evaluate risk severity and establish precautions</a:t>
            </a:r>
          </a:p>
          <a:p>
            <a:pPr algn="l" fontAlgn="base"/>
            <a:br>
              <a:rPr lang="en-GB" sz="2000" i="1" dirty="0">
                <a:solidFill>
                  <a:srgbClr val="222222"/>
                </a:solidFill>
                <a:latin typeface="Open Sans"/>
              </a:rPr>
            </a:br>
            <a:r>
              <a:rPr lang="en-GB" sz="2000" i="1" dirty="0">
                <a:solidFill>
                  <a:srgbClr val="222222"/>
                </a:solidFill>
                <a:latin typeface="Open Sans"/>
              </a:rPr>
              <a:t>I</a:t>
            </a:r>
            <a:r>
              <a:rPr lang="en-GB" sz="2000" b="0" i="1" dirty="0">
                <a:solidFill>
                  <a:srgbClr val="222222"/>
                </a:solidFill>
                <a:effectLst/>
                <a:latin typeface="Open Sans"/>
              </a:rPr>
              <a:t>t is important to evaluate the severity the risk may present and establish </a:t>
            </a:r>
            <a:r>
              <a:rPr lang="en-GB" sz="2000" i="1" dirty="0">
                <a:solidFill>
                  <a:srgbClr val="FF0000"/>
                </a:solidFill>
                <a:effectLst/>
                <a:latin typeface="Open Sans"/>
              </a:rPr>
              <a:t>suitable and effective </a:t>
            </a:r>
            <a:r>
              <a:rPr lang="en-GB" sz="2000" b="0" i="1" dirty="0">
                <a:solidFill>
                  <a:srgbClr val="FF0000"/>
                </a:solidFill>
                <a:effectLst/>
                <a:latin typeface="Open Sans"/>
              </a:rPr>
              <a:t>controls</a:t>
            </a:r>
            <a:r>
              <a:rPr lang="en-GB" sz="2000" b="0" i="1" dirty="0">
                <a:solidFill>
                  <a:srgbClr val="222222"/>
                </a:solidFill>
                <a:effectLst/>
                <a:latin typeface="Open Sans"/>
              </a:rPr>
              <a:t> to reduce this level of risk as </a:t>
            </a:r>
            <a:r>
              <a:rPr lang="en-GB" sz="2000" i="1" dirty="0">
                <a:solidFill>
                  <a:srgbClr val="222222"/>
                </a:solidFill>
                <a:effectLst/>
                <a:latin typeface="Open Sans"/>
              </a:rPr>
              <a:t>far as is </a:t>
            </a:r>
            <a:r>
              <a:rPr lang="en-GB" sz="2000" b="1" i="1" dirty="0">
                <a:solidFill>
                  <a:srgbClr val="222222"/>
                </a:solidFill>
                <a:effectLst/>
                <a:latin typeface="Open Sans"/>
              </a:rPr>
              <a:t>‘reasonably practicable’.  </a:t>
            </a:r>
            <a:r>
              <a:rPr lang="en-GB" sz="2000" b="0" i="1" dirty="0">
                <a:solidFill>
                  <a:srgbClr val="222222"/>
                </a:solidFill>
                <a:effectLst/>
                <a:latin typeface="Open Sans"/>
              </a:rPr>
              <a:t>This means that everything possible is done to ensure health and safety considering all relevant factors including:</a:t>
            </a:r>
            <a:br>
              <a:rPr lang="en-GB" sz="2000" b="0" i="1" dirty="0">
                <a:solidFill>
                  <a:srgbClr val="222222"/>
                </a:solidFill>
                <a:effectLst/>
                <a:latin typeface="Open Sans"/>
              </a:rPr>
            </a:br>
            <a:endParaRPr lang="en-GB" sz="2000" b="0" i="1" dirty="0">
              <a:solidFill>
                <a:srgbClr val="222222"/>
              </a:solidFill>
              <a:effectLst/>
              <a:latin typeface="Open Sans"/>
            </a:endParaRPr>
          </a:p>
          <a:p>
            <a:pPr algn="l" fontAlgn="base">
              <a:buClr>
                <a:schemeClr val="accent1"/>
              </a:buClr>
              <a:buFont typeface="Arial" panose="020B0604020202020204" pitchFamily="34" charset="0"/>
              <a:buChar char="•"/>
            </a:pPr>
            <a:r>
              <a:rPr lang="en-GB" sz="2400" b="0" i="0" dirty="0">
                <a:solidFill>
                  <a:srgbClr val="222222"/>
                </a:solidFill>
                <a:effectLst/>
                <a:latin typeface="inherit"/>
              </a:rPr>
              <a:t> </a:t>
            </a:r>
            <a:r>
              <a:rPr lang="en-GB" sz="2400" b="0" i="0" dirty="0">
                <a:solidFill>
                  <a:srgbClr val="FF0000"/>
                </a:solidFill>
                <a:effectLst/>
                <a:latin typeface="inherit"/>
              </a:rPr>
              <a:t>Likelihood</a:t>
            </a:r>
            <a:r>
              <a:rPr lang="en-GB" sz="2400" b="0" i="0" dirty="0">
                <a:solidFill>
                  <a:srgbClr val="222222"/>
                </a:solidFill>
                <a:effectLst/>
                <a:latin typeface="inherit"/>
              </a:rPr>
              <a:t> that harm may occur</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a:t>
            </a:r>
            <a:r>
              <a:rPr lang="en-GB" sz="2400" b="0" i="0" dirty="0">
                <a:solidFill>
                  <a:srgbClr val="FF0000"/>
                </a:solidFill>
                <a:effectLst/>
                <a:latin typeface="inherit"/>
              </a:rPr>
              <a:t>Severity</a:t>
            </a:r>
            <a:r>
              <a:rPr lang="en-GB" sz="2400" b="0" i="0" dirty="0">
                <a:solidFill>
                  <a:srgbClr val="222222"/>
                </a:solidFill>
                <a:effectLst/>
                <a:latin typeface="inherit"/>
              </a:rPr>
              <a:t> of harm that may occur</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Knowledge about </a:t>
            </a:r>
            <a:r>
              <a:rPr lang="en-GB" sz="2400" b="0" i="0" dirty="0">
                <a:solidFill>
                  <a:srgbClr val="FF0000"/>
                </a:solidFill>
                <a:effectLst/>
                <a:latin typeface="inherit"/>
              </a:rPr>
              <a:t>eliminating, reducing or controlling </a:t>
            </a:r>
            <a:r>
              <a:rPr lang="en-GB" sz="2400" b="0" i="0" dirty="0">
                <a:solidFill>
                  <a:srgbClr val="222222"/>
                </a:solidFill>
                <a:effectLst/>
                <a:latin typeface="inherit"/>
              </a:rPr>
              <a:t>hazards and risks</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a:t>
            </a:r>
            <a:r>
              <a:rPr lang="en-GB" sz="2400" b="0" i="0" dirty="0">
                <a:solidFill>
                  <a:srgbClr val="FF0000"/>
                </a:solidFill>
                <a:effectLst/>
                <a:latin typeface="inherit"/>
              </a:rPr>
              <a:t>Availability </a:t>
            </a:r>
            <a:r>
              <a:rPr lang="en-GB" sz="2400" b="0" i="0" dirty="0">
                <a:solidFill>
                  <a:srgbClr val="222222"/>
                </a:solidFill>
                <a:effectLst/>
                <a:latin typeface="inherit"/>
              </a:rPr>
              <a:t>of control measures designed to eliminate, reduce or suitably control the risk</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a:t>
            </a:r>
            <a:r>
              <a:rPr lang="en-GB" sz="2400" b="0" i="0" dirty="0">
                <a:solidFill>
                  <a:srgbClr val="FF0000"/>
                </a:solidFill>
                <a:effectLst/>
                <a:latin typeface="inherit"/>
              </a:rPr>
              <a:t>Costs</a:t>
            </a:r>
            <a:r>
              <a:rPr lang="en-GB" sz="2400" b="0" i="0" dirty="0">
                <a:solidFill>
                  <a:srgbClr val="222222"/>
                </a:solidFill>
                <a:effectLst/>
                <a:latin typeface="inherit"/>
              </a:rPr>
              <a:t> associated with available control measures designed to eliminate, reduce/control risk</a:t>
            </a:r>
            <a:br>
              <a:rPr lang="en-GB" sz="2400" b="0" i="0" dirty="0">
                <a:solidFill>
                  <a:srgbClr val="222222"/>
                </a:solidFill>
                <a:effectLst/>
                <a:latin typeface="inherit"/>
              </a:rPr>
            </a:br>
            <a:endParaRPr lang="en-GB" sz="2400" b="0" i="0" dirty="0">
              <a:solidFill>
                <a:srgbClr val="222222"/>
              </a:solidFill>
              <a:effectLst/>
              <a:latin typeface="inherit"/>
            </a:endParaRPr>
          </a:p>
          <a:p>
            <a:pPr algn="l" fontAlgn="base"/>
            <a:r>
              <a:rPr lang="en-GB" sz="2000" b="0" i="1" dirty="0">
                <a:solidFill>
                  <a:srgbClr val="222222"/>
                </a:solidFill>
                <a:effectLst/>
                <a:latin typeface="Open Sans"/>
              </a:rPr>
              <a:t>Assessing the severity of a risk requires an </a:t>
            </a:r>
            <a:r>
              <a:rPr lang="en-GB" sz="2000" b="0" i="1" dirty="0">
                <a:solidFill>
                  <a:srgbClr val="FF0000"/>
                </a:solidFill>
                <a:effectLst/>
                <a:latin typeface="Open Sans"/>
              </a:rPr>
              <a:t>evaluation of the likelihood of an occurrence and how substantial the consequences that it may cause</a:t>
            </a:r>
            <a:r>
              <a:rPr lang="en-GB" sz="2000" b="0" i="1" dirty="0">
                <a:solidFill>
                  <a:srgbClr val="222222"/>
                </a:solidFill>
                <a:effectLst/>
                <a:latin typeface="Open Sans"/>
              </a:rPr>
              <a:t>. </a:t>
            </a:r>
            <a:r>
              <a:rPr lang="en-GB" sz="2000" i="1" dirty="0">
                <a:solidFill>
                  <a:srgbClr val="222222"/>
                </a:solidFill>
                <a:latin typeface="Open Sans"/>
              </a:rPr>
              <a:t>F</a:t>
            </a:r>
            <a:r>
              <a:rPr lang="en-GB" sz="2000" b="0" i="1" dirty="0">
                <a:solidFill>
                  <a:srgbClr val="222222"/>
                </a:solidFill>
                <a:effectLst/>
                <a:latin typeface="Open Sans"/>
              </a:rPr>
              <a:t>actors affecting this evaluation include the </a:t>
            </a:r>
            <a:r>
              <a:rPr lang="en-GB" sz="2000" b="1" i="1" dirty="0">
                <a:solidFill>
                  <a:srgbClr val="222222"/>
                </a:solidFill>
                <a:effectLst/>
                <a:latin typeface="Open Sans"/>
              </a:rPr>
              <a:t>duration </a:t>
            </a:r>
            <a:r>
              <a:rPr lang="en-GB" sz="2000" b="0" i="1" dirty="0">
                <a:solidFill>
                  <a:srgbClr val="222222"/>
                </a:solidFill>
                <a:effectLst/>
                <a:latin typeface="Open Sans"/>
              </a:rPr>
              <a:t>and </a:t>
            </a:r>
            <a:r>
              <a:rPr lang="en-GB" sz="2000" b="1" i="1" dirty="0">
                <a:solidFill>
                  <a:srgbClr val="222222"/>
                </a:solidFill>
                <a:effectLst/>
                <a:latin typeface="Open Sans"/>
              </a:rPr>
              <a:t>frequency</a:t>
            </a:r>
            <a:r>
              <a:rPr lang="en-GB" sz="2000" b="0" i="1" dirty="0">
                <a:solidFill>
                  <a:srgbClr val="222222"/>
                </a:solidFill>
                <a:effectLst/>
                <a:latin typeface="Open Sans"/>
              </a:rPr>
              <a:t> of exposure, </a:t>
            </a:r>
            <a:r>
              <a:rPr lang="en-GB" sz="2000" b="1" i="1" dirty="0">
                <a:solidFill>
                  <a:srgbClr val="222222"/>
                </a:solidFill>
                <a:effectLst/>
                <a:latin typeface="Open Sans"/>
              </a:rPr>
              <a:t>number</a:t>
            </a:r>
            <a:r>
              <a:rPr lang="en-GB" sz="2000" b="0" i="1" dirty="0">
                <a:solidFill>
                  <a:srgbClr val="222222"/>
                </a:solidFill>
                <a:effectLst/>
                <a:latin typeface="Open Sans"/>
              </a:rPr>
              <a:t> of persons affected, </a:t>
            </a:r>
            <a:r>
              <a:rPr lang="en-GB" sz="2000" b="1" i="1" dirty="0">
                <a:solidFill>
                  <a:srgbClr val="222222"/>
                </a:solidFill>
                <a:effectLst/>
                <a:latin typeface="Open Sans"/>
              </a:rPr>
              <a:t>competence</a:t>
            </a:r>
            <a:r>
              <a:rPr lang="en-GB" sz="2000" b="0" i="1" dirty="0">
                <a:solidFill>
                  <a:srgbClr val="222222"/>
                </a:solidFill>
                <a:effectLst/>
                <a:latin typeface="Open Sans"/>
              </a:rPr>
              <a:t> of those exposed, the </a:t>
            </a:r>
            <a:r>
              <a:rPr lang="en-GB" sz="2000" b="1" i="1" dirty="0">
                <a:solidFill>
                  <a:srgbClr val="222222"/>
                </a:solidFill>
                <a:effectLst/>
                <a:latin typeface="Open Sans"/>
              </a:rPr>
              <a:t>type of equipment</a:t>
            </a:r>
            <a:r>
              <a:rPr lang="en-GB" sz="2000" b="0" i="1" dirty="0">
                <a:solidFill>
                  <a:srgbClr val="222222"/>
                </a:solidFill>
                <a:effectLst/>
                <a:latin typeface="Open Sans"/>
              </a:rPr>
              <a:t> and its </a:t>
            </a:r>
            <a:r>
              <a:rPr lang="en-GB" sz="2000" b="1" i="1" dirty="0">
                <a:solidFill>
                  <a:srgbClr val="222222"/>
                </a:solidFill>
                <a:effectLst/>
                <a:latin typeface="Open Sans"/>
              </a:rPr>
              <a:t>condition</a:t>
            </a:r>
            <a:r>
              <a:rPr lang="en-GB" sz="2000" b="0" i="1" dirty="0">
                <a:solidFill>
                  <a:srgbClr val="222222"/>
                </a:solidFill>
                <a:effectLst/>
                <a:latin typeface="Open Sans"/>
              </a:rPr>
              <a:t>, and </a:t>
            </a:r>
            <a:r>
              <a:rPr lang="en-GB" sz="2000" b="1" i="1" dirty="0">
                <a:solidFill>
                  <a:srgbClr val="222222"/>
                </a:solidFill>
                <a:effectLst/>
                <a:latin typeface="Open Sans"/>
              </a:rPr>
              <a:t>availability </a:t>
            </a:r>
            <a:r>
              <a:rPr lang="en-GB" sz="2000" b="0" i="1" dirty="0">
                <a:solidFill>
                  <a:srgbClr val="222222"/>
                </a:solidFill>
                <a:effectLst/>
                <a:latin typeface="Open Sans"/>
              </a:rPr>
              <a:t>of first-aid provision and/or emergency support.</a:t>
            </a:r>
          </a:p>
          <a:p>
            <a:pPr algn="l" fontAlgn="base"/>
            <a:endParaRPr lang="en-GB" sz="2400" b="0" i="0" u="sng" dirty="0">
              <a:solidFill>
                <a:schemeClr val="accent1"/>
              </a:solidFill>
              <a:effectLst/>
              <a:latin typeface="Open Sans"/>
            </a:endParaRPr>
          </a:p>
        </p:txBody>
      </p:sp>
      <p:sp>
        <p:nvSpPr>
          <p:cNvPr id="5" name="TextBox 4">
            <a:extLst>
              <a:ext uri="{FF2B5EF4-FFF2-40B4-BE49-F238E27FC236}">
                <a16:creationId xmlns:a16="http://schemas.microsoft.com/office/drawing/2014/main" id="{C15740BD-ABA1-4430-A327-D3A50AF2AB81}"/>
              </a:ext>
            </a:extLst>
          </p:cNvPr>
          <p:cNvSpPr txBox="1"/>
          <p:nvPr/>
        </p:nvSpPr>
        <p:spPr>
          <a:xfrm>
            <a:off x="269965" y="217714"/>
            <a:ext cx="11643361" cy="523220"/>
          </a:xfrm>
          <a:prstGeom prst="rect">
            <a:avLst/>
          </a:prstGeom>
          <a:solidFill>
            <a:schemeClr val="accent1"/>
          </a:solidFill>
        </p:spPr>
        <p:txBody>
          <a:bodyPr wrap="square" rtlCol="0">
            <a:spAutoFit/>
          </a:bodyPr>
          <a:lstStyle/>
          <a:p>
            <a:pPr algn="ctr" fontAlgn="base"/>
            <a:r>
              <a:rPr lang="en-GB" sz="2800" b="1" dirty="0">
                <a:solidFill>
                  <a:schemeClr val="bg1"/>
                </a:solidFill>
                <a:latin typeface="inherit"/>
              </a:rPr>
              <a:t>R</a:t>
            </a:r>
            <a:r>
              <a:rPr lang="en-GB" sz="2800" b="1" i="0" dirty="0">
                <a:solidFill>
                  <a:schemeClr val="bg1"/>
                </a:solidFill>
                <a:effectLst/>
                <a:latin typeface="inherit"/>
              </a:rPr>
              <a:t>isk </a:t>
            </a:r>
            <a:r>
              <a:rPr lang="en-GB" sz="2800" b="1" dirty="0">
                <a:solidFill>
                  <a:schemeClr val="bg1"/>
                </a:solidFill>
                <a:latin typeface="inherit"/>
              </a:rPr>
              <a:t>A</a:t>
            </a:r>
            <a:r>
              <a:rPr lang="en-GB" sz="2800" b="1" i="0" dirty="0">
                <a:solidFill>
                  <a:schemeClr val="bg1"/>
                </a:solidFill>
                <a:effectLst/>
                <a:latin typeface="inherit"/>
              </a:rPr>
              <a:t>ssessment</a:t>
            </a:r>
            <a:r>
              <a:rPr lang="en-GB" sz="2800" b="1" dirty="0">
                <a:solidFill>
                  <a:schemeClr val="bg1"/>
                </a:solidFill>
                <a:latin typeface="inherit"/>
              </a:rPr>
              <a:t> – a step by step process </a:t>
            </a:r>
            <a:endParaRPr lang="en-GB" sz="2800" b="1" i="0" dirty="0">
              <a:solidFill>
                <a:schemeClr val="bg1"/>
              </a:solidFill>
              <a:effectLst/>
              <a:latin typeface="Poppins"/>
            </a:endParaRPr>
          </a:p>
        </p:txBody>
      </p:sp>
      <p:pic>
        <p:nvPicPr>
          <p:cNvPr id="2" name="Graphic 1" descr="Classroom">
            <a:extLst>
              <a:ext uri="{FF2B5EF4-FFF2-40B4-BE49-F238E27FC236}">
                <a16:creationId xmlns:a16="http://schemas.microsoft.com/office/drawing/2014/main" id="{96C48C60-DAB3-4E99-85C1-0BE933508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8563" y="6447831"/>
            <a:ext cx="397604" cy="397604"/>
          </a:xfrm>
          <a:prstGeom prst="rect">
            <a:avLst/>
          </a:prstGeom>
        </p:spPr>
      </p:pic>
      <p:pic>
        <p:nvPicPr>
          <p:cNvPr id="7" name="Graphic 6" descr="Information">
            <a:extLst>
              <a:ext uri="{FF2B5EF4-FFF2-40B4-BE49-F238E27FC236}">
                <a16:creationId xmlns:a16="http://schemas.microsoft.com/office/drawing/2014/main" id="{1675B815-B074-419B-AE1E-763DDEFDD0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19006" y="6438032"/>
            <a:ext cx="397605" cy="397605"/>
          </a:xfrm>
          <a:prstGeom prst="rect">
            <a:avLst/>
          </a:prstGeom>
        </p:spPr>
      </p:pic>
    </p:spTree>
    <p:extLst>
      <p:ext uri="{BB962C8B-B14F-4D97-AF65-F5344CB8AC3E}">
        <p14:creationId xmlns:p14="http://schemas.microsoft.com/office/powerpoint/2010/main" val="1645169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lassroom">
            <a:extLst>
              <a:ext uri="{FF2B5EF4-FFF2-40B4-BE49-F238E27FC236}">
                <a16:creationId xmlns:a16="http://schemas.microsoft.com/office/drawing/2014/main" id="{57D78A8E-29DE-4B7D-AAD4-85B4017E22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1625" y="6164542"/>
            <a:ext cx="473280" cy="473280"/>
          </a:xfrm>
          <a:prstGeom prst="rect">
            <a:avLst/>
          </a:prstGeom>
        </p:spPr>
      </p:pic>
      <p:pic>
        <p:nvPicPr>
          <p:cNvPr id="7" name="Graphic 6" descr="Information">
            <a:extLst>
              <a:ext uri="{FF2B5EF4-FFF2-40B4-BE49-F238E27FC236}">
                <a16:creationId xmlns:a16="http://schemas.microsoft.com/office/drawing/2014/main" id="{02DAB470-7251-489F-A2D1-7EE1095F4D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9737" y="6144161"/>
            <a:ext cx="458825" cy="458825"/>
          </a:xfrm>
          <a:prstGeom prst="rect">
            <a:avLst/>
          </a:prstGeom>
        </p:spPr>
      </p:pic>
      <p:sp>
        <p:nvSpPr>
          <p:cNvPr id="2" name="TextBox 1">
            <a:extLst>
              <a:ext uri="{FF2B5EF4-FFF2-40B4-BE49-F238E27FC236}">
                <a16:creationId xmlns:a16="http://schemas.microsoft.com/office/drawing/2014/main" id="{0A2A8C59-3E8D-473D-86C4-BDBAFE373DB3}"/>
              </a:ext>
            </a:extLst>
          </p:cNvPr>
          <p:cNvSpPr txBox="1"/>
          <p:nvPr/>
        </p:nvSpPr>
        <p:spPr>
          <a:xfrm>
            <a:off x="269965" y="133735"/>
            <a:ext cx="11643361" cy="523220"/>
          </a:xfrm>
          <a:prstGeom prst="rect">
            <a:avLst/>
          </a:prstGeom>
          <a:solidFill>
            <a:schemeClr val="accent1"/>
          </a:solidFill>
        </p:spPr>
        <p:txBody>
          <a:bodyPr wrap="square" rtlCol="0">
            <a:spAutoFit/>
          </a:bodyPr>
          <a:lstStyle/>
          <a:p>
            <a:pPr algn="ctr" fontAlgn="base"/>
            <a:r>
              <a:rPr lang="en-GB" sz="2800" b="1" dirty="0">
                <a:solidFill>
                  <a:schemeClr val="bg1"/>
                </a:solidFill>
                <a:latin typeface="inherit"/>
              </a:rPr>
              <a:t>R</a:t>
            </a:r>
            <a:r>
              <a:rPr lang="en-GB" sz="2800" b="1" i="0" dirty="0">
                <a:solidFill>
                  <a:schemeClr val="bg1"/>
                </a:solidFill>
                <a:effectLst/>
                <a:latin typeface="inherit"/>
              </a:rPr>
              <a:t>isk </a:t>
            </a:r>
            <a:r>
              <a:rPr lang="en-GB" sz="2800" b="1" dirty="0">
                <a:solidFill>
                  <a:schemeClr val="bg1"/>
                </a:solidFill>
                <a:latin typeface="inherit"/>
              </a:rPr>
              <a:t>A</a:t>
            </a:r>
            <a:r>
              <a:rPr lang="en-GB" sz="2800" b="1" i="0" dirty="0">
                <a:solidFill>
                  <a:schemeClr val="bg1"/>
                </a:solidFill>
                <a:effectLst/>
                <a:latin typeface="inherit"/>
              </a:rPr>
              <a:t>ssessment: The ‘hierarchy of control measures’.</a:t>
            </a:r>
            <a:r>
              <a:rPr lang="en-GB" sz="2800" b="1" dirty="0">
                <a:solidFill>
                  <a:schemeClr val="bg1"/>
                </a:solidFill>
                <a:latin typeface="inherit"/>
              </a:rPr>
              <a:t> </a:t>
            </a:r>
            <a:endParaRPr lang="en-GB" sz="2800" b="1" i="0" dirty="0">
              <a:solidFill>
                <a:schemeClr val="bg1"/>
              </a:solidFill>
              <a:effectLst/>
              <a:latin typeface="Poppins"/>
            </a:endParaRPr>
          </a:p>
        </p:txBody>
      </p:sp>
      <p:sp>
        <p:nvSpPr>
          <p:cNvPr id="10" name="TextBox 9">
            <a:extLst>
              <a:ext uri="{FF2B5EF4-FFF2-40B4-BE49-F238E27FC236}">
                <a16:creationId xmlns:a16="http://schemas.microsoft.com/office/drawing/2014/main" id="{C0EE0E4F-1F1F-4964-B12C-0038F02BAF4E}"/>
              </a:ext>
            </a:extLst>
          </p:cNvPr>
          <p:cNvSpPr txBox="1"/>
          <p:nvPr/>
        </p:nvSpPr>
        <p:spPr>
          <a:xfrm>
            <a:off x="269964" y="728294"/>
            <a:ext cx="11643361" cy="646331"/>
          </a:xfrm>
          <a:prstGeom prst="rect">
            <a:avLst/>
          </a:prstGeom>
          <a:noFill/>
        </p:spPr>
        <p:txBody>
          <a:bodyPr wrap="square">
            <a:spAutoFit/>
          </a:bodyPr>
          <a:lstStyle/>
          <a:p>
            <a:pPr algn="ctr"/>
            <a:r>
              <a:rPr lang="en-GB" b="1" dirty="0"/>
              <a:t>Risks should be reduced to the lowest reasonably practicable level by taking preventative measures, in order of priority. </a:t>
            </a:r>
          </a:p>
          <a:p>
            <a:pPr algn="ctr"/>
            <a:r>
              <a:rPr lang="en-GB" dirty="0"/>
              <a:t>Consider the headings in the order shown, do not simply jump to the easiest control measure to implement. </a:t>
            </a:r>
          </a:p>
        </p:txBody>
      </p:sp>
      <p:pic>
        <p:nvPicPr>
          <p:cNvPr id="1026" name="Picture 2">
            <a:extLst>
              <a:ext uri="{FF2B5EF4-FFF2-40B4-BE49-F238E27FC236}">
                <a16:creationId xmlns:a16="http://schemas.microsoft.com/office/drawing/2014/main" id="{E286DA81-09BE-4A14-AD22-EC1F62474B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754" y="1413302"/>
            <a:ext cx="8606638" cy="518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603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AD8AC0-4220-CE41-ACED-104E3A94F263}"/>
              </a:ext>
            </a:extLst>
          </p:cNvPr>
          <p:cNvSpPr txBox="1"/>
          <p:nvPr/>
        </p:nvSpPr>
        <p:spPr>
          <a:xfrm>
            <a:off x="3400337" y="306186"/>
            <a:ext cx="5391348" cy="553998"/>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RISK MANAGEMENT STRATEGIES</a:t>
            </a:r>
          </a:p>
        </p:txBody>
      </p:sp>
      <p:sp>
        <p:nvSpPr>
          <p:cNvPr id="3" name="TextBox 2">
            <a:extLst>
              <a:ext uri="{FF2B5EF4-FFF2-40B4-BE49-F238E27FC236}">
                <a16:creationId xmlns:a16="http://schemas.microsoft.com/office/drawing/2014/main" id="{868CAD69-DF8E-3C40-87E8-4D460D36446F}"/>
              </a:ext>
            </a:extLst>
          </p:cNvPr>
          <p:cNvSpPr txBox="1"/>
          <p:nvPr/>
        </p:nvSpPr>
        <p:spPr>
          <a:xfrm>
            <a:off x="4121776" y="787593"/>
            <a:ext cx="3948453" cy="276999"/>
          </a:xfrm>
          <a:prstGeom prst="rect">
            <a:avLst/>
          </a:prstGeom>
          <a:noFill/>
          <a:ln>
            <a:solidFill>
              <a:schemeClr val="tx1"/>
            </a:solidFill>
          </a:ln>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50" normalizeH="0" baseline="0" noProof="0" dirty="0">
                <a:ln>
                  <a:noFill/>
                </a:ln>
                <a:solidFill>
                  <a:srgbClr val="272727"/>
                </a:solidFill>
                <a:effectLst/>
                <a:uLnTx/>
                <a:uFillTx/>
                <a:latin typeface="Poppins Light" pitchFamily="2" charset="77"/>
                <a:ea typeface="+mn-ea"/>
                <a:cs typeface="Poppins Light" pitchFamily="2" charset="77"/>
              </a:rPr>
              <a:t>Understanding how a risk matrix ratings work</a:t>
            </a:r>
          </a:p>
        </p:txBody>
      </p:sp>
      <p:sp>
        <p:nvSpPr>
          <p:cNvPr id="4" name="Rectangle 3">
            <a:extLst>
              <a:ext uri="{FF2B5EF4-FFF2-40B4-BE49-F238E27FC236}">
                <a16:creationId xmlns:a16="http://schemas.microsoft.com/office/drawing/2014/main" id="{5876E5FD-4EF4-5A4A-AE89-6EEFE64E32B1}"/>
              </a:ext>
            </a:extLst>
          </p:cNvPr>
          <p:cNvSpPr/>
          <p:nvPr/>
        </p:nvSpPr>
        <p:spPr>
          <a:xfrm>
            <a:off x="1723821" y="16763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4" name="TextBox 23">
            <a:extLst>
              <a:ext uri="{FF2B5EF4-FFF2-40B4-BE49-F238E27FC236}">
                <a16:creationId xmlns:a16="http://schemas.microsoft.com/office/drawing/2014/main" id="{6C83EC5E-EFC9-4E49-8F28-804F31360DD9}"/>
              </a:ext>
            </a:extLst>
          </p:cNvPr>
          <p:cNvSpPr txBox="1"/>
          <p:nvPr/>
        </p:nvSpPr>
        <p:spPr>
          <a:xfrm>
            <a:off x="2122164" y="1887104"/>
            <a:ext cx="7273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CERTAIN</a:t>
            </a:r>
          </a:p>
        </p:txBody>
      </p:sp>
      <p:sp>
        <p:nvSpPr>
          <p:cNvPr id="27" name="Rectangle 26">
            <a:extLst>
              <a:ext uri="{FF2B5EF4-FFF2-40B4-BE49-F238E27FC236}">
                <a16:creationId xmlns:a16="http://schemas.microsoft.com/office/drawing/2014/main" id="{0388F4F0-2347-F344-954C-D263A13B2040}"/>
              </a:ext>
            </a:extLst>
          </p:cNvPr>
          <p:cNvSpPr/>
          <p:nvPr/>
        </p:nvSpPr>
        <p:spPr>
          <a:xfrm>
            <a:off x="1723821" y="2374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8" name="TextBox 27">
            <a:extLst>
              <a:ext uri="{FF2B5EF4-FFF2-40B4-BE49-F238E27FC236}">
                <a16:creationId xmlns:a16="http://schemas.microsoft.com/office/drawing/2014/main" id="{443C1641-64DD-4743-BE31-5271ED95DAD7}"/>
              </a:ext>
            </a:extLst>
          </p:cNvPr>
          <p:cNvSpPr txBox="1"/>
          <p:nvPr/>
        </p:nvSpPr>
        <p:spPr>
          <a:xfrm>
            <a:off x="2193464" y="2585604"/>
            <a:ext cx="58471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LIKELY</a:t>
            </a:r>
          </a:p>
        </p:txBody>
      </p:sp>
      <p:sp>
        <p:nvSpPr>
          <p:cNvPr id="30" name="Rectangle 29">
            <a:extLst>
              <a:ext uri="{FF2B5EF4-FFF2-40B4-BE49-F238E27FC236}">
                <a16:creationId xmlns:a16="http://schemas.microsoft.com/office/drawing/2014/main" id="{A864CA5F-31F8-5447-AA66-72122328458D}"/>
              </a:ext>
            </a:extLst>
          </p:cNvPr>
          <p:cNvSpPr/>
          <p:nvPr/>
        </p:nvSpPr>
        <p:spPr>
          <a:xfrm>
            <a:off x="1723821" y="30733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1" name="TextBox 30">
            <a:extLst>
              <a:ext uri="{FF2B5EF4-FFF2-40B4-BE49-F238E27FC236}">
                <a16:creationId xmlns:a16="http://schemas.microsoft.com/office/drawing/2014/main" id="{33599E1E-B3AA-DC4F-846A-1DCB248CF24C}"/>
              </a:ext>
            </a:extLst>
          </p:cNvPr>
          <p:cNvSpPr txBox="1"/>
          <p:nvPr/>
        </p:nvSpPr>
        <p:spPr>
          <a:xfrm>
            <a:off x="2093726" y="3284104"/>
            <a:ext cx="784190"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POSSIBLE</a:t>
            </a:r>
          </a:p>
        </p:txBody>
      </p:sp>
      <p:sp>
        <p:nvSpPr>
          <p:cNvPr id="32" name="Rectangle 31">
            <a:extLst>
              <a:ext uri="{FF2B5EF4-FFF2-40B4-BE49-F238E27FC236}">
                <a16:creationId xmlns:a16="http://schemas.microsoft.com/office/drawing/2014/main" id="{B48EAF99-0999-B14A-9D97-60A2F64BC765}"/>
              </a:ext>
            </a:extLst>
          </p:cNvPr>
          <p:cNvSpPr/>
          <p:nvPr/>
        </p:nvSpPr>
        <p:spPr>
          <a:xfrm>
            <a:off x="1723821" y="3771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3" name="TextBox 32">
            <a:extLst>
              <a:ext uri="{FF2B5EF4-FFF2-40B4-BE49-F238E27FC236}">
                <a16:creationId xmlns:a16="http://schemas.microsoft.com/office/drawing/2014/main" id="{F56299D9-77A3-7044-A783-64A96F512642}"/>
              </a:ext>
            </a:extLst>
          </p:cNvPr>
          <p:cNvSpPr txBox="1"/>
          <p:nvPr/>
        </p:nvSpPr>
        <p:spPr>
          <a:xfrm>
            <a:off x="2092477" y="3982604"/>
            <a:ext cx="786690"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UNLIKELY</a:t>
            </a:r>
          </a:p>
        </p:txBody>
      </p:sp>
      <p:sp>
        <p:nvSpPr>
          <p:cNvPr id="34" name="Rectangle 33">
            <a:extLst>
              <a:ext uri="{FF2B5EF4-FFF2-40B4-BE49-F238E27FC236}">
                <a16:creationId xmlns:a16="http://schemas.microsoft.com/office/drawing/2014/main" id="{DB112B99-39AF-5D42-A795-B6D80ABAA191}"/>
              </a:ext>
            </a:extLst>
          </p:cNvPr>
          <p:cNvSpPr/>
          <p:nvPr/>
        </p:nvSpPr>
        <p:spPr>
          <a:xfrm>
            <a:off x="1723821" y="44703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5" name="TextBox 34">
            <a:extLst>
              <a:ext uri="{FF2B5EF4-FFF2-40B4-BE49-F238E27FC236}">
                <a16:creationId xmlns:a16="http://schemas.microsoft.com/office/drawing/2014/main" id="{459B393C-CC5B-3A4F-8330-858FEC7B1F63}"/>
              </a:ext>
            </a:extLst>
          </p:cNvPr>
          <p:cNvSpPr txBox="1"/>
          <p:nvPr/>
        </p:nvSpPr>
        <p:spPr>
          <a:xfrm>
            <a:off x="2222767" y="4681104"/>
            <a:ext cx="526106"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RARE</a:t>
            </a:r>
          </a:p>
        </p:txBody>
      </p:sp>
      <p:sp>
        <p:nvSpPr>
          <p:cNvPr id="36" name="Rectangle 35">
            <a:extLst>
              <a:ext uri="{FF2B5EF4-FFF2-40B4-BE49-F238E27FC236}">
                <a16:creationId xmlns:a16="http://schemas.microsoft.com/office/drawing/2014/main" id="{D7C3F1A8-8752-0E49-894E-2990BB4B1A15}"/>
              </a:ext>
            </a:extLst>
          </p:cNvPr>
          <p:cNvSpPr/>
          <p:nvPr/>
        </p:nvSpPr>
        <p:spPr>
          <a:xfrm>
            <a:off x="3247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7" name="TextBox 36">
            <a:extLst>
              <a:ext uri="{FF2B5EF4-FFF2-40B4-BE49-F238E27FC236}">
                <a16:creationId xmlns:a16="http://schemas.microsoft.com/office/drawing/2014/main" id="{88F1DC82-CBDD-D344-AE08-302CB5963448}"/>
              </a:ext>
            </a:extLst>
          </p:cNvPr>
          <p:cNvSpPr txBox="1"/>
          <p:nvPr/>
        </p:nvSpPr>
        <p:spPr>
          <a:xfrm>
            <a:off x="3436587" y="5379604"/>
            <a:ext cx="1146469"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INSIGNIFICANT</a:t>
            </a:r>
          </a:p>
        </p:txBody>
      </p:sp>
      <p:sp>
        <p:nvSpPr>
          <p:cNvPr id="38" name="Rectangle 37">
            <a:extLst>
              <a:ext uri="{FF2B5EF4-FFF2-40B4-BE49-F238E27FC236}">
                <a16:creationId xmlns:a16="http://schemas.microsoft.com/office/drawing/2014/main" id="{BF3C63F7-0280-BE40-BD19-A4B42413D429}"/>
              </a:ext>
            </a:extLst>
          </p:cNvPr>
          <p:cNvSpPr/>
          <p:nvPr/>
        </p:nvSpPr>
        <p:spPr>
          <a:xfrm>
            <a:off x="4771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TextBox 38">
            <a:extLst>
              <a:ext uri="{FF2B5EF4-FFF2-40B4-BE49-F238E27FC236}">
                <a16:creationId xmlns:a16="http://schemas.microsoft.com/office/drawing/2014/main" id="{7F1BF3CC-731C-2D46-AB64-136B439D0678}"/>
              </a:ext>
            </a:extLst>
          </p:cNvPr>
          <p:cNvSpPr txBox="1"/>
          <p:nvPr/>
        </p:nvSpPr>
        <p:spPr>
          <a:xfrm>
            <a:off x="5207450" y="5379604"/>
            <a:ext cx="652744"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MINOR</a:t>
            </a:r>
          </a:p>
        </p:txBody>
      </p:sp>
      <p:sp>
        <p:nvSpPr>
          <p:cNvPr id="40" name="Rectangle 39">
            <a:extLst>
              <a:ext uri="{FF2B5EF4-FFF2-40B4-BE49-F238E27FC236}">
                <a16:creationId xmlns:a16="http://schemas.microsoft.com/office/drawing/2014/main" id="{113637D9-FA76-E24F-B5AE-A29C390F444B}"/>
              </a:ext>
            </a:extLst>
          </p:cNvPr>
          <p:cNvSpPr/>
          <p:nvPr/>
        </p:nvSpPr>
        <p:spPr>
          <a:xfrm>
            <a:off x="6295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TextBox 40">
            <a:extLst>
              <a:ext uri="{FF2B5EF4-FFF2-40B4-BE49-F238E27FC236}">
                <a16:creationId xmlns:a16="http://schemas.microsoft.com/office/drawing/2014/main" id="{3EF942AD-B22D-6A48-98EF-4239913B3037}"/>
              </a:ext>
            </a:extLst>
          </p:cNvPr>
          <p:cNvSpPr txBox="1"/>
          <p:nvPr/>
        </p:nvSpPr>
        <p:spPr>
          <a:xfrm>
            <a:off x="6555922" y="5379604"/>
            <a:ext cx="100380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SIGNIFICANT</a:t>
            </a:r>
          </a:p>
        </p:txBody>
      </p:sp>
      <p:sp>
        <p:nvSpPr>
          <p:cNvPr id="42" name="Rectangle 41">
            <a:extLst>
              <a:ext uri="{FF2B5EF4-FFF2-40B4-BE49-F238E27FC236}">
                <a16:creationId xmlns:a16="http://schemas.microsoft.com/office/drawing/2014/main" id="{05021684-D7F6-9C4E-9F8B-C95BFCFAD920}"/>
              </a:ext>
            </a:extLst>
          </p:cNvPr>
          <p:cNvSpPr/>
          <p:nvPr/>
        </p:nvSpPr>
        <p:spPr>
          <a:xfrm>
            <a:off x="7819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3" name="TextBox 42">
            <a:extLst>
              <a:ext uri="{FF2B5EF4-FFF2-40B4-BE49-F238E27FC236}">
                <a16:creationId xmlns:a16="http://schemas.microsoft.com/office/drawing/2014/main" id="{45BD5A1F-68C8-E840-8D28-2D81BE95EBA1}"/>
              </a:ext>
            </a:extLst>
          </p:cNvPr>
          <p:cNvSpPr txBox="1"/>
          <p:nvPr/>
        </p:nvSpPr>
        <p:spPr>
          <a:xfrm>
            <a:off x="8253591" y="5379604"/>
            <a:ext cx="656463"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MAJOR</a:t>
            </a:r>
          </a:p>
        </p:txBody>
      </p:sp>
      <p:sp>
        <p:nvSpPr>
          <p:cNvPr id="44" name="Rectangle 43">
            <a:extLst>
              <a:ext uri="{FF2B5EF4-FFF2-40B4-BE49-F238E27FC236}">
                <a16:creationId xmlns:a16="http://schemas.microsoft.com/office/drawing/2014/main" id="{4F6A20EA-6280-FB41-8EAE-31CBD65A15E3}"/>
              </a:ext>
            </a:extLst>
          </p:cNvPr>
          <p:cNvSpPr/>
          <p:nvPr/>
        </p:nvSpPr>
        <p:spPr>
          <a:xfrm>
            <a:off x="9343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TextBox 44">
            <a:extLst>
              <a:ext uri="{FF2B5EF4-FFF2-40B4-BE49-F238E27FC236}">
                <a16:creationId xmlns:a16="http://schemas.microsoft.com/office/drawing/2014/main" id="{E7FD8FEF-7641-744C-8CB7-6B39C914FDB2}"/>
              </a:ext>
            </a:extLst>
          </p:cNvPr>
          <p:cNvSpPr txBox="1"/>
          <p:nvPr/>
        </p:nvSpPr>
        <p:spPr>
          <a:xfrm>
            <a:off x="9533327" y="5379604"/>
            <a:ext cx="1144993"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ato" panose="020F0502020204030203" pitchFamily="34" charset="0"/>
                <a:cs typeface="Poppins" pitchFamily="2" charset="77"/>
              </a:rPr>
              <a:t>CATASTROPHIC</a:t>
            </a:r>
          </a:p>
        </p:txBody>
      </p:sp>
      <p:sp>
        <p:nvSpPr>
          <p:cNvPr id="46" name="Rectangle 45">
            <a:extLst>
              <a:ext uri="{FF2B5EF4-FFF2-40B4-BE49-F238E27FC236}">
                <a16:creationId xmlns:a16="http://schemas.microsoft.com/office/drawing/2014/main" id="{720F74BD-62F7-5A47-82B8-9BEDC024A337}"/>
              </a:ext>
            </a:extLst>
          </p:cNvPr>
          <p:cNvSpPr/>
          <p:nvPr/>
        </p:nvSpPr>
        <p:spPr>
          <a:xfrm>
            <a:off x="3247821" y="1676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7" name="TextBox 46">
            <a:extLst>
              <a:ext uri="{FF2B5EF4-FFF2-40B4-BE49-F238E27FC236}">
                <a16:creationId xmlns:a16="http://schemas.microsoft.com/office/drawing/2014/main" id="{F794D2EA-D882-2F43-A151-835A0CDAD9B4}"/>
              </a:ext>
            </a:extLst>
          </p:cNvPr>
          <p:cNvSpPr txBox="1"/>
          <p:nvPr/>
        </p:nvSpPr>
        <p:spPr>
          <a:xfrm>
            <a:off x="3781233" y="18871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48" name="Rectangle 47">
            <a:extLst>
              <a:ext uri="{FF2B5EF4-FFF2-40B4-BE49-F238E27FC236}">
                <a16:creationId xmlns:a16="http://schemas.microsoft.com/office/drawing/2014/main" id="{5DB168DA-5975-B049-9F79-2C9B76B83E7F}"/>
              </a:ext>
            </a:extLst>
          </p:cNvPr>
          <p:cNvSpPr/>
          <p:nvPr/>
        </p:nvSpPr>
        <p:spPr>
          <a:xfrm>
            <a:off x="3247821" y="23748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Rectangle 49">
            <a:extLst>
              <a:ext uri="{FF2B5EF4-FFF2-40B4-BE49-F238E27FC236}">
                <a16:creationId xmlns:a16="http://schemas.microsoft.com/office/drawing/2014/main" id="{268AE800-A6D4-9D49-8FC9-6B4CA9AB7E5B}"/>
              </a:ext>
            </a:extLst>
          </p:cNvPr>
          <p:cNvSpPr/>
          <p:nvPr/>
        </p:nvSpPr>
        <p:spPr>
          <a:xfrm>
            <a:off x="3247821" y="3073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ectangle 51">
            <a:extLst>
              <a:ext uri="{FF2B5EF4-FFF2-40B4-BE49-F238E27FC236}">
                <a16:creationId xmlns:a16="http://schemas.microsoft.com/office/drawing/2014/main" id="{3573225C-EC1B-1747-92F3-1FBA46B4F98D}"/>
              </a:ext>
            </a:extLst>
          </p:cNvPr>
          <p:cNvSpPr/>
          <p:nvPr/>
        </p:nvSpPr>
        <p:spPr>
          <a:xfrm>
            <a:off x="3247821" y="37718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FDB1B82D-9D37-DE49-9DEA-6C50849BFA5F}"/>
              </a:ext>
            </a:extLst>
          </p:cNvPr>
          <p:cNvSpPr/>
          <p:nvPr/>
        </p:nvSpPr>
        <p:spPr>
          <a:xfrm>
            <a:off x="3247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Rectangle 55">
            <a:extLst>
              <a:ext uri="{FF2B5EF4-FFF2-40B4-BE49-F238E27FC236}">
                <a16:creationId xmlns:a16="http://schemas.microsoft.com/office/drawing/2014/main" id="{7D45C7DB-8204-6E40-AC9F-2D0DB0EAC8AC}"/>
              </a:ext>
            </a:extLst>
          </p:cNvPr>
          <p:cNvSpPr/>
          <p:nvPr/>
        </p:nvSpPr>
        <p:spPr>
          <a:xfrm>
            <a:off x="4771821" y="16763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7" name="TextBox 56">
            <a:extLst>
              <a:ext uri="{FF2B5EF4-FFF2-40B4-BE49-F238E27FC236}">
                <a16:creationId xmlns:a16="http://schemas.microsoft.com/office/drawing/2014/main" id="{DAC1C8C8-4935-0B4B-8C9B-7626CC392F64}"/>
              </a:ext>
            </a:extLst>
          </p:cNvPr>
          <p:cNvSpPr txBox="1"/>
          <p:nvPr/>
        </p:nvSpPr>
        <p:spPr>
          <a:xfrm>
            <a:off x="5110276" y="1887104"/>
            <a:ext cx="84709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Moderate</a:t>
            </a:r>
          </a:p>
        </p:txBody>
      </p:sp>
      <p:sp>
        <p:nvSpPr>
          <p:cNvPr id="58" name="Rectangle 57">
            <a:extLst>
              <a:ext uri="{FF2B5EF4-FFF2-40B4-BE49-F238E27FC236}">
                <a16:creationId xmlns:a16="http://schemas.microsoft.com/office/drawing/2014/main" id="{C5B890E0-7B32-0242-99A9-7B29181FB305}"/>
              </a:ext>
            </a:extLst>
          </p:cNvPr>
          <p:cNvSpPr/>
          <p:nvPr/>
        </p:nvSpPr>
        <p:spPr>
          <a:xfrm>
            <a:off x="4771821" y="23748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9" name="TextBox 58">
            <a:extLst>
              <a:ext uri="{FF2B5EF4-FFF2-40B4-BE49-F238E27FC236}">
                <a16:creationId xmlns:a16="http://schemas.microsoft.com/office/drawing/2014/main" id="{00DB602A-7D1A-EF48-B4B3-864BE96383DD}"/>
              </a:ext>
            </a:extLst>
          </p:cNvPr>
          <p:cNvSpPr txBox="1"/>
          <p:nvPr/>
        </p:nvSpPr>
        <p:spPr>
          <a:xfrm>
            <a:off x="5110275" y="2585604"/>
            <a:ext cx="84709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Moderate</a:t>
            </a:r>
          </a:p>
        </p:txBody>
      </p:sp>
      <p:sp>
        <p:nvSpPr>
          <p:cNvPr id="60" name="Rectangle 59">
            <a:extLst>
              <a:ext uri="{FF2B5EF4-FFF2-40B4-BE49-F238E27FC236}">
                <a16:creationId xmlns:a16="http://schemas.microsoft.com/office/drawing/2014/main" id="{88596C16-4191-C345-A541-E69571362A60}"/>
              </a:ext>
            </a:extLst>
          </p:cNvPr>
          <p:cNvSpPr/>
          <p:nvPr/>
        </p:nvSpPr>
        <p:spPr>
          <a:xfrm>
            <a:off x="4771821" y="30733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1" name="TextBox 60">
            <a:extLst>
              <a:ext uri="{FF2B5EF4-FFF2-40B4-BE49-F238E27FC236}">
                <a16:creationId xmlns:a16="http://schemas.microsoft.com/office/drawing/2014/main" id="{AEAD27CE-EBC2-2842-8AA3-40E9E01B94A9}"/>
              </a:ext>
            </a:extLst>
          </p:cNvPr>
          <p:cNvSpPr txBox="1"/>
          <p:nvPr/>
        </p:nvSpPr>
        <p:spPr>
          <a:xfrm>
            <a:off x="5110275" y="3284104"/>
            <a:ext cx="84709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Moderate</a:t>
            </a:r>
          </a:p>
        </p:txBody>
      </p:sp>
      <p:sp>
        <p:nvSpPr>
          <p:cNvPr id="62" name="Rectangle 61">
            <a:extLst>
              <a:ext uri="{FF2B5EF4-FFF2-40B4-BE49-F238E27FC236}">
                <a16:creationId xmlns:a16="http://schemas.microsoft.com/office/drawing/2014/main" id="{0BBF377E-84D0-3849-BD7C-E09B671253E7}"/>
              </a:ext>
            </a:extLst>
          </p:cNvPr>
          <p:cNvSpPr/>
          <p:nvPr/>
        </p:nvSpPr>
        <p:spPr>
          <a:xfrm>
            <a:off x="4771821" y="37718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4" name="Rectangle 63">
            <a:extLst>
              <a:ext uri="{FF2B5EF4-FFF2-40B4-BE49-F238E27FC236}">
                <a16:creationId xmlns:a16="http://schemas.microsoft.com/office/drawing/2014/main" id="{922A1056-246A-B94F-BC76-77FE633E185F}"/>
              </a:ext>
            </a:extLst>
          </p:cNvPr>
          <p:cNvSpPr/>
          <p:nvPr/>
        </p:nvSpPr>
        <p:spPr>
          <a:xfrm>
            <a:off x="4771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6" name="Rectangle 65">
            <a:extLst>
              <a:ext uri="{FF2B5EF4-FFF2-40B4-BE49-F238E27FC236}">
                <a16:creationId xmlns:a16="http://schemas.microsoft.com/office/drawing/2014/main" id="{C6EB663A-F8D4-0847-8CE3-3E820383939E}"/>
              </a:ext>
            </a:extLst>
          </p:cNvPr>
          <p:cNvSpPr/>
          <p:nvPr/>
        </p:nvSpPr>
        <p:spPr>
          <a:xfrm>
            <a:off x="6295821" y="16763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7" name="TextBox 66">
            <a:extLst>
              <a:ext uri="{FF2B5EF4-FFF2-40B4-BE49-F238E27FC236}">
                <a16:creationId xmlns:a16="http://schemas.microsoft.com/office/drawing/2014/main" id="{F3D14270-0892-704E-8D1F-58372FE6F9EC}"/>
              </a:ext>
            </a:extLst>
          </p:cNvPr>
          <p:cNvSpPr txBox="1"/>
          <p:nvPr/>
        </p:nvSpPr>
        <p:spPr>
          <a:xfrm>
            <a:off x="6803584" y="1887104"/>
            <a:ext cx="508474"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68" name="Rectangle 67">
            <a:extLst>
              <a:ext uri="{FF2B5EF4-FFF2-40B4-BE49-F238E27FC236}">
                <a16:creationId xmlns:a16="http://schemas.microsoft.com/office/drawing/2014/main" id="{875E8EAD-D92E-F048-B3CD-7C9A916E18C1}"/>
              </a:ext>
            </a:extLst>
          </p:cNvPr>
          <p:cNvSpPr/>
          <p:nvPr/>
        </p:nvSpPr>
        <p:spPr>
          <a:xfrm>
            <a:off x="6295821" y="23748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9" name="TextBox 68">
            <a:extLst>
              <a:ext uri="{FF2B5EF4-FFF2-40B4-BE49-F238E27FC236}">
                <a16:creationId xmlns:a16="http://schemas.microsoft.com/office/drawing/2014/main" id="{6787F6F4-0A2B-F140-8B33-67CD78B52AB2}"/>
              </a:ext>
            </a:extLst>
          </p:cNvPr>
          <p:cNvSpPr txBox="1"/>
          <p:nvPr/>
        </p:nvSpPr>
        <p:spPr>
          <a:xfrm>
            <a:off x="6803584" y="2585604"/>
            <a:ext cx="508474"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70" name="Rectangle 69">
            <a:extLst>
              <a:ext uri="{FF2B5EF4-FFF2-40B4-BE49-F238E27FC236}">
                <a16:creationId xmlns:a16="http://schemas.microsoft.com/office/drawing/2014/main" id="{05A5ED19-4321-E14F-AC33-BF3E2FABE96F}"/>
              </a:ext>
            </a:extLst>
          </p:cNvPr>
          <p:cNvSpPr/>
          <p:nvPr/>
        </p:nvSpPr>
        <p:spPr>
          <a:xfrm>
            <a:off x="6295821" y="30733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1" name="TextBox 70">
            <a:extLst>
              <a:ext uri="{FF2B5EF4-FFF2-40B4-BE49-F238E27FC236}">
                <a16:creationId xmlns:a16="http://schemas.microsoft.com/office/drawing/2014/main" id="{3ABA0BE8-BE23-CD4A-88FA-FA2A27D55D8E}"/>
              </a:ext>
            </a:extLst>
          </p:cNvPr>
          <p:cNvSpPr txBox="1"/>
          <p:nvPr/>
        </p:nvSpPr>
        <p:spPr>
          <a:xfrm>
            <a:off x="6634275" y="3284104"/>
            <a:ext cx="84709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Moderate</a:t>
            </a:r>
          </a:p>
        </p:txBody>
      </p:sp>
      <p:sp>
        <p:nvSpPr>
          <p:cNvPr id="72" name="Rectangle 71">
            <a:extLst>
              <a:ext uri="{FF2B5EF4-FFF2-40B4-BE49-F238E27FC236}">
                <a16:creationId xmlns:a16="http://schemas.microsoft.com/office/drawing/2014/main" id="{5A5CB796-2EC2-C047-81DE-1D30AF574189}"/>
              </a:ext>
            </a:extLst>
          </p:cNvPr>
          <p:cNvSpPr/>
          <p:nvPr/>
        </p:nvSpPr>
        <p:spPr>
          <a:xfrm>
            <a:off x="6295821" y="37718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3" name="TextBox 72">
            <a:extLst>
              <a:ext uri="{FF2B5EF4-FFF2-40B4-BE49-F238E27FC236}">
                <a16:creationId xmlns:a16="http://schemas.microsoft.com/office/drawing/2014/main" id="{B17C76BE-0E6D-D84F-A96F-91E3CC1282A9}"/>
              </a:ext>
            </a:extLst>
          </p:cNvPr>
          <p:cNvSpPr txBox="1"/>
          <p:nvPr/>
        </p:nvSpPr>
        <p:spPr>
          <a:xfrm>
            <a:off x="6634275" y="3982604"/>
            <a:ext cx="84709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Moderate</a:t>
            </a:r>
          </a:p>
        </p:txBody>
      </p:sp>
      <p:sp>
        <p:nvSpPr>
          <p:cNvPr id="74" name="Rectangle 73">
            <a:extLst>
              <a:ext uri="{FF2B5EF4-FFF2-40B4-BE49-F238E27FC236}">
                <a16:creationId xmlns:a16="http://schemas.microsoft.com/office/drawing/2014/main" id="{0145D186-FB84-9D4F-B6D1-7D750D8C4758}"/>
              </a:ext>
            </a:extLst>
          </p:cNvPr>
          <p:cNvSpPr/>
          <p:nvPr/>
        </p:nvSpPr>
        <p:spPr>
          <a:xfrm>
            <a:off x="6295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ectangle 75">
            <a:extLst>
              <a:ext uri="{FF2B5EF4-FFF2-40B4-BE49-F238E27FC236}">
                <a16:creationId xmlns:a16="http://schemas.microsoft.com/office/drawing/2014/main" id="{7D5B3A82-CBE9-EF41-967A-712FFFC346EF}"/>
              </a:ext>
            </a:extLst>
          </p:cNvPr>
          <p:cNvSpPr/>
          <p:nvPr/>
        </p:nvSpPr>
        <p:spPr>
          <a:xfrm>
            <a:off x="7819821" y="1676353"/>
            <a:ext cx="1524000" cy="698500"/>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TextBox 76">
            <a:extLst>
              <a:ext uri="{FF2B5EF4-FFF2-40B4-BE49-F238E27FC236}">
                <a16:creationId xmlns:a16="http://schemas.microsoft.com/office/drawing/2014/main" id="{70630029-39D2-1548-9E37-8D6CC266F321}"/>
              </a:ext>
            </a:extLst>
          </p:cNvPr>
          <p:cNvSpPr txBox="1"/>
          <p:nvPr/>
        </p:nvSpPr>
        <p:spPr>
          <a:xfrm>
            <a:off x="8216400" y="1887104"/>
            <a:ext cx="73084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Extreme</a:t>
            </a:r>
          </a:p>
        </p:txBody>
      </p:sp>
      <p:sp>
        <p:nvSpPr>
          <p:cNvPr id="78" name="Rectangle 77">
            <a:extLst>
              <a:ext uri="{FF2B5EF4-FFF2-40B4-BE49-F238E27FC236}">
                <a16:creationId xmlns:a16="http://schemas.microsoft.com/office/drawing/2014/main" id="{5D713228-3DD2-3348-A9C7-E8EA82833940}"/>
              </a:ext>
            </a:extLst>
          </p:cNvPr>
          <p:cNvSpPr/>
          <p:nvPr/>
        </p:nvSpPr>
        <p:spPr>
          <a:xfrm>
            <a:off x="7819821" y="23748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9" name="TextBox 78">
            <a:extLst>
              <a:ext uri="{FF2B5EF4-FFF2-40B4-BE49-F238E27FC236}">
                <a16:creationId xmlns:a16="http://schemas.microsoft.com/office/drawing/2014/main" id="{1E078195-2C92-B94B-A87F-428C5138796E}"/>
              </a:ext>
            </a:extLst>
          </p:cNvPr>
          <p:cNvSpPr txBox="1"/>
          <p:nvPr/>
        </p:nvSpPr>
        <p:spPr>
          <a:xfrm>
            <a:off x="8327584" y="2585604"/>
            <a:ext cx="508474"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80" name="Rectangle 79">
            <a:extLst>
              <a:ext uri="{FF2B5EF4-FFF2-40B4-BE49-F238E27FC236}">
                <a16:creationId xmlns:a16="http://schemas.microsoft.com/office/drawing/2014/main" id="{C33538EA-F7FE-ED4C-8547-A86C8BA01963}"/>
              </a:ext>
            </a:extLst>
          </p:cNvPr>
          <p:cNvSpPr/>
          <p:nvPr/>
        </p:nvSpPr>
        <p:spPr>
          <a:xfrm>
            <a:off x="7819821" y="30733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1" name="TextBox 80">
            <a:extLst>
              <a:ext uri="{FF2B5EF4-FFF2-40B4-BE49-F238E27FC236}">
                <a16:creationId xmlns:a16="http://schemas.microsoft.com/office/drawing/2014/main" id="{A297A083-11A5-874C-ACEA-6D26C664B4DB}"/>
              </a:ext>
            </a:extLst>
          </p:cNvPr>
          <p:cNvSpPr txBox="1"/>
          <p:nvPr/>
        </p:nvSpPr>
        <p:spPr>
          <a:xfrm>
            <a:off x="8327584" y="3284104"/>
            <a:ext cx="508474"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82" name="Rectangle 81">
            <a:extLst>
              <a:ext uri="{FF2B5EF4-FFF2-40B4-BE49-F238E27FC236}">
                <a16:creationId xmlns:a16="http://schemas.microsoft.com/office/drawing/2014/main" id="{BDD1A831-4D0B-1840-B4E0-FD0219682AEE}"/>
              </a:ext>
            </a:extLst>
          </p:cNvPr>
          <p:cNvSpPr/>
          <p:nvPr/>
        </p:nvSpPr>
        <p:spPr>
          <a:xfrm>
            <a:off x="7819821" y="37718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TextBox 82">
            <a:extLst>
              <a:ext uri="{FF2B5EF4-FFF2-40B4-BE49-F238E27FC236}">
                <a16:creationId xmlns:a16="http://schemas.microsoft.com/office/drawing/2014/main" id="{4B7C8D9D-BE58-7341-A719-3A291B09394B}"/>
              </a:ext>
            </a:extLst>
          </p:cNvPr>
          <p:cNvSpPr txBox="1"/>
          <p:nvPr/>
        </p:nvSpPr>
        <p:spPr>
          <a:xfrm>
            <a:off x="8158275" y="3982604"/>
            <a:ext cx="84709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Moderate</a:t>
            </a:r>
          </a:p>
        </p:txBody>
      </p:sp>
      <p:sp>
        <p:nvSpPr>
          <p:cNvPr id="84" name="Rectangle 83">
            <a:extLst>
              <a:ext uri="{FF2B5EF4-FFF2-40B4-BE49-F238E27FC236}">
                <a16:creationId xmlns:a16="http://schemas.microsoft.com/office/drawing/2014/main" id="{62F11162-DB9A-2D4B-84F2-8A1AC019A749}"/>
              </a:ext>
            </a:extLst>
          </p:cNvPr>
          <p:cNvSpPr/>
          <p:nvPr/>
        </p:nvSpPr>
        <p:spPr>
          <a:xfrm>
            <a:off x="7819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6" name="Rectangle 85">
            <a:extLst>
              <a:ext uri="{FF2B5EF4-FFF2-40B4-BE49-F238E27FC236}">
                <a16:creationId xmlns:a16="http://schemas.microsoft.com/office/drawing/2014/main" id="{FAECD974-FED3-5749-8F5D-C0D984690CA6}"/>
              </a:ext>
            </a:extLst>
          </p:cNvPr>
          <p:cNvSpPr/>
          <p:nvPr/>
        </p:nvSpPr>
        <p:spPr>
          <a:xfrm>
            <a:off x="9343821" y="1676353"/>
            <a:ext cx="1524000" cy="698500"/>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7" name="TextBox 86">
            <a:extLst>
              <a:ext uri="{FF2B5EF4-FFF2-40B4-BE49-F238E27FC236}">
                <a16:creationId xmlns:a16="http://schemas.microsoft.com/office/drawing/2014/main" id="{F1DBF9CD-DFA6-174E-BEA7-2183041F136A}"/>
              </a:ext>
            </a:extLst>
          </p:cNvPr>
          <p:cNvSpPr txBox="1"/>
          <p:nvPr/>
        </p:nvSpPr>
        <p:spPr>
          <a:xfrm>
            <a:off x="9740400" y="1887104"/>
            <a:ext cx="73084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Extreme</a:t>
            </a:r>
          </a:p>
        </p:txBody>
      </p:sp>
      <p:sp>
        <p:nvSpPr>
          <p:cNvPr id="88" name="Rectangle 87">
            <a:extLst>
              <a:ext uri="{FF2B5EF4-FFF2-40B4-BE49-F238E27FC236}">
                <a16:creationId xmlns:a16="http://schemas.microsoft.com/office/drawing/2014/main" id="{F8E93B83-408E-D841-86C4-7A29808E5ED2}"/>
              </a:ext>
            </a:extLst>
          </p:cNvPr>
          <p:cNvSpPr/>
          <p:nvPr/>
        </p:nvSpPr>
        <p:spPr>
          <a:xfrm>
            <a:off x="9343821" y="2374853"/>
            <a:ext cx="1524000" cy="698500"/>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9" name="TextBox 88">
            <a:extLst>
              <a:ext uri="{FF2B5EF4-FFF2-40B4-BE49-F238E27FC236}">
                <a16:creationId xmlns:a16="http://schemas.microsoft.com/office/drawing/2014/main" id="{F4A2992C-1DC2-AB40-9FA3-CBDE84B02BDD}"/>
              </a:ext>
            </a:extLst>
          </p:cNvPr>
          <p:cNvSpPr txBox="1"/>
          <p:nvPr/>
        </p:nvSpPr>
        <p:spPr>
          <a:xfrm>
            <a:off x="9740400" y="2585604"/>
            <a:ext cx="73084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Extreme</a:t>
            </a:r>
          </a:p>
        </p:txBody>
      </p:sp>
      <p:sp>
        <p:nvSpPr>
          <p:cNvPr id="90" name="Rectangle 89">
            <a:extLst>
              <a:ext uri="{FF2B5EF4-FFF2-40B4-BE49-F238E27FC236}">
                <a16:creationId xmlns:a16="http://schemas.microsoft.com/office/drawing/2014/main" id="{D2C51D07-2CE6-514E-86DA-3EA3841C5A66}"/>
              </a:ext>
            </a:extLst>
          </p:cNvPr>
          <p:cNvSpPr/>
          <p:nvPr/>
        </p:nvSpPr>
        <p:spPr>
          <a:xfrm>
            <a:off x="9343821" y="30733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1" name="TextBox 90">
            <a:extLst>
              <a:ext uri="{FF2B5EF4-FFF2-40B4-BE49-F238E27FC236}">
                <a16:creationId xmlns:a16="http://schemas.microsoft.com/office/drawing/2014/main" id="{21C34569-670F-1F4D-B828-7942B265833F}"/>
              </a:ext>
            </a:extLst>
          </p:cNvPr>
          <p:cNvSpPr txBox="1"/>
          <p:nvPr/>
        </p:nvSpPr>
        <p:spPr>
          <a:xfrm>
            <a:off x="9851584" y="3284104"/>
            <a:ext cx="508474"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92" name="Rectangle 91">
            <a:extLst>
              <a:ext uri="{FF2B5EF4-FFF2-40B4-BE49-F238E27FC236}">
                <a16:creationId xmlns:a16="http://schemas.microsoft.com/office/drawing/2014/main" id="{D87D638D-5868-6C46-91F8-1A57F617737F}"/>
              </a:ext>
            </a:extLst>
          </p:cNvPr>
          <p:cNvSpPr/>
          <p:nvPr/>
        </p:nvSpPr>
        <p:spPr>
          <a:xfrm>
            <a:off x="9343821" y="37718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3" name="TextBox 92">
            <a:extLst>
              <a:ext uri="{FF2B5EF4-FFF2-40B4-BE49-F238E27FC236}">
                <a16:creationId xmlns:a16="http://schemas.microsoft.com/office/drawing/2014/main" id="{247ADA96-A2D5-9E47-851A-66480AE9A637}"/>
              </a:ext>
            </a:extLst>
          </p:cNvPr>
          <p:cNvSpPr txBox="1"/>
          <p:nvPr/>
        </p:nvSpPr>
        <p:spPr>
          <a:xfrm>
            <a:off x="9682275" y="3982604"/>
            <a:ext cx="847091"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Moderate</a:t>
            </a:r>
          </a:p>
        </p:txBody>
      </p:sp>
      <p:sp>
        <p:nvSpPr>
          <p:cNvPr id="94" name="Rectangle 93">
            <a:extLst>
              <a:ext uri="{FF2B5EF4-FFF2-40B4-BE49-F238E27FC236}">
                <a16:creationId xmlns:a16="http://schemas.microsoft.com/office/drawing/2014/main" id="{51B6BA4A-1BD6-9E41-A6C4-65FAAF4DAB63}"/>
              </a:ext>
            </a:extLst>
          </p:cNvPr>
          <p:cNvSpPr/>
          <p:nvPr/>
        </p:nvSpPr>
        <p:spPr>
          <a:xfrm>
            <a:off x="9343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6" name="TextBox 95">
            <a:extLst>
              <a:ext uri="{FF2B5EF4-FFF2-40B4-BE49-F238E27FC236}">
                <a16:creationId xmlns:a16="http://schemas.microsoft.com/office/drawing/2014/main" id="{EFF9D29F-1951-A84E-A0CA-D9226853A296}"/>
              </a:ext>
            </a:extLst>
          </p:cNvPr>
          <p:cNvSpPr txBox="1"/>
          <p:nvPr/>
        </p:nvSpPr>
        <p:spPr>
          <a:xfrm>
            <a:off x="5625646" y="5986790"/>
            <a:ext cx="2286203" cy="523220"/>
          </a:xfrm>
          <a:prstGeom prst="rect">
            <a:avLst/>
          </a:prstGeom>
          <a:noFill/>
        </p:spPr>
        <p:txBody>
          <a:bodyPr wrap="none" rtlCol="0" anchor="t"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SIGNIFICANCE</a:t>
            </a:r>
          </a:p>
        </p:txBody>
      </p:sp>
      <p:sp>
        <p:nvSpPr>
          <p:cNvPr id="97" name="TextBox 96">
            <a:extLst>
              <a:ext uri="{FF2B5EF4-FFF2-40B4-BE49-F238E27FC236}">
                <a16:creationId xmlns:a16="http://schemas.microsoft.com/office/drawing/2014/main" id="{4BDF0885-2131-6A4B-B168-2B87722ABC7C}"/>
              </a:ext>
            </a:extLst>
          </p:cNvPr>
          <p:cNvSpPr txBox="1"/>
          <p:nvPr/>
        </p:nvSpPr>
        <p:spPr>
          <a:xfrm rot="16200000">
            <a:off x="475549" y="3160992"/>
            <a:ext cx="1989648" cy="523220"/>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oppins" pitchFamily="2" charset="77"/>
                <a:ea typeface="League Spartan" charset="0"/>
                <a:cs typeface="Poppins" pitchFamily="2" charset="77"/>
              </a:rPr>
              <a:t>LIKELIHOOD</a:t>
            </a:r>
          </a:p>
        </p:txBody>
      </p:sp>
      <p:sp>
        <p:nvSpPr>
          <p:cNvPr id="98" name="TextBox 97">
            <a:extLst>
              <a:ext uri="{FF2B5EF4-FFF2-40B4-BE49-F238E27FC236}">
                <a16:creationId xmlns:a16="http://schemas.microsoft.com/office/drawing/2014/main" id="{D7F1F8DC-B99E-274E-9D31-C54B82A37B83}"/>
              </a:ext>
            </a:extLst>
          </p:cNvPr>
          <p:cNvSpPr txBox="1"/>
          <p:nvPr/>
        </p:nvSpPr>
        <p:spPr>
          <a:xfrm>
            <a:off x="3781233" y="25856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99" name="TextBox 98">
            <a:extLst>
              <a:ext uri="{FF2B5EF4-FFF2-40B4-BE49-F238E27FC236}">
                <a16:creationId xmlns:a16="http://schemas.microsoft.com/office/drawing/2014/main" id="{4F0BD997-508D-8448-B764-F14D998A6226}"/>
              </a:ext>
            </a:extLst>
          </p:cNvPr>
          <p:cNvSpPr txBox="1"/>
          <p:nvPr/>
        </p:nvSpPr>
        <p:spPr>
          <a:xfrm>
            <a:off x="3781233" y="32841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00" name="TextBox 99">
            <a:extLst>
              <a:ext uri="{FF2B5EF4-FFF2-40B4-BE49-F238E27FC236}">
                <a16:creationId xmlns:a16="http://schemas.microsoft.com/office/drawing/2014/main" id="{DE283E2F-E404-D74E-9B8D-9A6FCD7C8977}"/>
              </a:ext>
            </a:extLst>
          </p:cNvPr>
          <p:cNvSpPr txBox="1"/>
          <p:nvPr/>
        </p:nvSpPr>
        <p:spPr>
          <a:xfrm>
            <a:off x="3781233" y="39826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01" name="TextBox 100">
            <a:extLst>
              <a:ext uri="{FF2B5EF4-FFF2-40B4-BE49-F238E27FC236}">
                <a16:creationId xmlns:a16="http://schemas.microsoft.com/office/drawing/2014/main" id="{F669E812-1EAC-1241-809A-B0D37F75B8F3}"/>
              </a:ext>
            </a:extLst>
          </p:cNvPr>
          <p:cNvSpPr txBox="1"/>
          <p:nvPr/>
        </p:nvSpPr>
        <p:spPr>
          <a:xfrm>
            <a:off x="3781233" y="46811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02" name="TextBox 101">
            <a:extLst>
              <a:ext uri="{FF2B5EF4-FFF2-40B4-BE49-F238E27FC236}">
                <a16:creationId xmlns:a16="http://schemas.microsoft.com/office/drawing/2014/main" id="{546D1583-020D-0B46-B7E7-02861FD62D1A}"/>
              </a:ext>
            </a:extLst>
          </p:cNvPr>
          <p:cNvSpPr txBox="1"/>
          <p:nvPr/>
        </p:nvSpPr>
        <p:spPr>
          <a:xfrm>
            <a:off x="5305233" y="46811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03" name="TextBox 102">
            <a:extLst>
              <a:ext uri="{FF2B5EF4-FFF2-40B4-BE49-F238E27FC236}">
                <a16:creationId xmlns:a16="http://schemas.microsoft.com/office/drawing/2014/main" id="{ECE6899F-C47A-CF44-94B4-E4FEB83DBEFC}"/>
              </a:ext>
            </a:extLst>
          </p:cNvPr>
          <p:cNvSpPr txBox="1"/>
          <p:nvPr/>
        </p:nvSpPr>
        <p:spPr>
          <a:xfrm>
            <a:off x="5305233" y="39826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04" name="TextBox 103">
            <a:extLst>
              <a:ext uri="{FF2B5EF4-FFF2-40B4-BE49-F238E27FC236}">
                <a16:creationId xmlns:a16="http://schemas.microsoft.com/office/drawing/2014/main" id="{708D181E-E741-FC4D-B2E0-C3FF62BA149E}"/>
              </a:ext>
            </a:extLst>
          </p:cNvPr>
          <p:cNvSpPr txBox="1"/>
          <p:nvPr/>
        </p:nvSpPr>
        <p:spPr>
          <a:xfrm>
            <a:off x="6829233" y="46811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05" name="TextBox 104">
            <a:extLst>
              <a:ext uri="{FF2B5EF4-FFF2-40B4-BE49-F238E27FC236}">
                <a16:creationId xmlns:a16="http://schemas.microsoft.com/office/drawing/2014/main" id="{A1DFA489-78C5-A042-BE85-6BEF9718C586}"/>
              </a:ext>
            </a:extLst>
          </p:cNvPr>
          <p:cNvSpPr txBox="1"/>
          <p:nvPr/>
        </p:nvSpPr>
        <p:spPr>
          <a:xfrm>
            <a:off x="8352769" y="46811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06" name="TextBox 105">
            <a:extLst>
              <a:ext uri="{FF2B5EF4-FFF2-40B4-BE49-F238E27FC236}">
                <a16:creationId xmlns:a16="http://schemas.microsoft.com/office/drawing/2014/main" id="{06DCE356-F489-DE42-A24E-5D2C6603BC08}"/>
              </a:ext>
            </a:extLst>
          </p:cNvPr>
          <p:cNvSpPr txBox="1"/>
          <p:nvPr/>
        </p:nvSpPr>
        <p:spPr>
          <a:xfrm>
            <a:off x="9877233" y="4681104"/>
            <a:ext cx="457177"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5" name="Arrow: Right 4">
            <a:extLst>
              <a:ext uri="{FF2B5EF4-FFF2-40B4-BE49-F238E27FC236}">
                <a16:creationId xmlns:a16="http://schemas.microsoft.com/office/drawing/2014/main" id="{BC18859E-A5EA-41AD-B5D3-FE328BE88BC2}"/>
              </a:ext>
            </a:extLst>
          </p:cNvPr>
          <p:cNvSpPr/>
          <p:nvPr/>
        </p:nvSpPr>
        <p:spPr>
          <a:xfrm>
            <a:off x="8253591" y="6200503"/>
            <a:ext cx="1177792" cy="113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5" name="Arrow: Right 84">
            <a:extLst>
              <a:ext uri="{FF2B5EF4-FFF2-40B4-BE49-F238E27FC236}">
                <a16:creationId xmlns:a16="http://schemas.microsoft.com/office/drawing/2014/main" id="{6020165B-F546-4038-8864-916A72A8F5B6}"/>
              </a:ext>
            </a:extLst>
          </p:cNvPr>
          <p:cNvSpPr/>
          <p:nvPr/>
        </p:nvSpPr>
        <p:spPr>
          <a:xfrm>
            <a:off x="4121776" y="6191794"/>
            <a:ext cx="1177792" cy="113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5" name="Arrow: Right 94">
            <a:extLst>
              <a:ext uri="{FF2B5EF4-FFF2-40B4-BE49-F238E27FC236}">
                <a16:creationId xmlns:a16="http://schemas.microsoft.com/office/drawing/2014/main" id="{388E9383-F51D-4EDA-AE27-6674832A6C7D}"/>
              </a:ext>
            </a:extLst>
          </p:cNvPr>
          <p:cNvSpPr/>
          <p:nvPr/>
        </p:nvSpPr>
        <p:spPr>
          <a:xfrm rot="16200000">
            <a:off x="1121124" y="4730850"/>
            <a:ext cx="698500" cy="150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7" name="Arrow: Right 106">
            <a:extLst>
              <a:ext uri="{FF2B5EF4-FFF2-40B4-BE49-F238E27FC236}">
                <a16:creationId xmlns:a16="http://schemas.microsoft.com/office/drawing/2014/main" id="{A515A568-C598-44A3-8E88-0FE82C448690}"/>
              </a:ext>
            </a:extLst>
          </p:cNvPr>
          <p:cNvSpPr/>
          <p:nvPr/>
        </p:nvSpPr>
        <p:spPr>
          <a:xfrm rot="16200000">
            <a:off x="1104325" y="1993783"/>
            <a:ext cx="698499" cy="116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8" name="Graphic 107" descr="Information">
            <a:extLst>
              <a:ext uri="{FF2B5EF4-FFF2-40B4-BE49-F238E27FC236}">
                <a16:creationId xmlns:a16="http://schemas.microsoft.com/office/drawing/2014/main" id="{07241BF9-0A16-4A6E-A0CE-AA3499031A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7169" y="6252751"/>
            <a:ext cx="397605" cy="397605"/>
          </a:xfrm>
          <a:prstGeom prst="rect">
            <a:avLst/>
          </a:prstGeom>
        </p:spPr>
      </p:pic>
      <p:pic>
        <p:nvPicPr>
          <p:cNvPr id="109" name="Graphic 108" descr="Classroom">
            <a:extLst>
              <a:ext uri="{FF2B5EF4-FFF2-40B4-BE49-F238E27FC236}">
                <a16:creationId xmlns:a16="http://schemas.microsoft.com/office/drawing/2014/main" id="{27961D9D-FB70-493E-88DA-93F44E4470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55415" y="6235687"/>
            <a:ext cx="458825" cy="458825"/>
          </a:xfrm>
          <a:prstGeom prst="rect">
            <a:avLst/>
          </a:prstGeom>
        </p:spPr>
      </p:pic>
    </p:spTree>
    <p:extLst>
      <p:ext uri="{BB962C8B-B14F-4D97-AF65-F5344CB8AC3E}">
        <p14:creationId xmlns:p14="http://schemas.microsoft.com/office/powerpoint/2010/main" val="212092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AD8AC0-4220-CE41-ACED-104E3A94F263}"/>
              </a:ext>
            </a:extLst>
          </p:cNvPr>
          <p:cNvSpPr txBox="1"/>
          <p:nvPr/>
        </p:nvSpPr>
        <p:spPr>
          <a:xfrm>
            <a:off x="3400337" y="306186"/>
            <a:ext cx="5391348" cy="553998"/>
          </a:xfrm>
          <a:prstGeom prst="rect">
            <a:avLst/>
          </a:prstGeom>
          <a:noFill/>
        </p:spPr>
        <p:txBody>
          <a:bodyPr wrap="none" rtlCol="0">
            <a:spAutoFit/>
          </a:bodyPr>
          <a:lstStyle/>
          <a:p>
            <a:pPr algn="ctr" defTabSz="914217"/>
            <a:r>
              <a:rPr lang="en-US" sz="3000" b="1" dirty="0">
                <a:solidFill>
                  <a:srgbClr val="000000"/>
                </a:solidFill>
                <a:latin typeface="Poppins" pitchFamily="2" charset="77"/>
                <a:cs typeface="Poppins" pitchFamily="2" charset="77"/>
              </a:rPr>
              <a:t>RISK MANAGEMENT STRATEGIES</a:t>
            </a:r>
          </a:p>
        </p:txBody>
      </p:sp>
      <p:sp>
        <p:nvSpPr>
          <p:cNvPr id="3" name="TextBox 2">
            <a:extLst>
              <a:ext uri="{FF2B5EF4-FFF2-40B4-BE49-F238E27FC236}">
                <a16:creationId xmlns:a16="http://schemas.microsoft.com/office/drawing/2014/main" id="{868CAD69-DF8E-3C40-87E8-4D460D36446F}"/>
              </a:ext>
            </a:extLst>
          </p:cNvPr>
          <p:cNvSpPr txBox="1"/>
          <p:nvPr/>
        </p:nvSpPr>
        <p:spPr>
          <a:xfrm>
            <a:off x="4121776" y="787593"/>
            <a:ext cx="3948453" cy="276999"/>
          </a:xfrm>
          <a:prstGeom prst="rect">
            <a:avLst/>
          </a:prstGeom>
          <a:noFill/>
          <a:ln>
            <a:solidFill>
              <a:schemeClr val="tx1"/>
            </a:solidFill>
          </a:ln>
        </p:spPr>
        <p:txBody>
          <a:bodyPr wrap="none" rtlCol="0">
            <a:spAutoFit/>
          </a:bodyPr>
          <a:lstStyle/>
          <a:p>
            <a:pPr algn="ctr" defTabSz="914217"/>
            <a:r>
              <a:rPr lang="en-US" sz="1200" b="1" spc="150" dirty="0">
                <a:latin typeface="Poppins Light" pitchFamily="2" charset="77"/>
                <a:cs typeface="Poppins Light" pitchFamily="2" charset="77"/>
              </a:rPr>
              <a:t>Understanding how a risk matrix ratings work</a:t>
            </a:r>
          </a:p>
        </p:txBody>
      </p:sp>
      <p:sp>
        <p:nvSpPr>
          <p:cNvPr id="4" name="Rectangle 3">
            <a:extLst>
              <a:ext uri="{FF2B5EF4-FFF2-40B4-BE49-F238E27FC236}">
                <a16:creationId xmlns:a16="http://schemas.microsoft.com/office/drawing/2014/main" id="{5876E5FD-4EF4-5A4A-AE89-6EEFE64E32B1}"/>
              </a:ext>
            </a:extLst>
          </p:cNvPr>
          <p:cNvSpPr/>
          <p:nvPr/>
        </p:nvSpPr>
        <p:spPr>
          <a:xfrm>
            <a:off x="1723821" y="16763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24" name="TextBox 23">
            <a:extLst>
              <a:ext uri="{FF2B5EF4-FFF2-40B4-BE49-F238E27FC236}">
                <a16:creationId xmlns:a16="http://schemas.microsoft.com/office/drawing/2014/main" id="{6C83EC5E-EFC9-4E49-8F28-804F31360DD9}"/>
              </a:ext>
            </a:extLst>
          </p:cNvPr>
          <p:cNvSpPr txBox="1"/>
          <p:nvPr/>
        </p:nvSpPr>
        <p:spPr>
          <a:xfrm>
            <a:off x="2122164" y="1887104"/>
            <a:ext cx="727315"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CERTAIN</a:t>
            </a:r>
          </a:p>
        </p:txBody>
      </p:sp>
      <p:sp>
        <p:nvSpPr>
          <p:cNvPr id="27" name="Rectangle 26">
            <a:extLst>
              <a:ext uri="{FF2B5EF4-FFF2-40B4-BE49-F238E27FC236}">
                <a16:creationId xmlns:a16="http://schemas.microsoft.com/office/drawing/2014/main" id="{0388F4F0-2347-F344-954C-D263A13B2040}"/>
              </a:ext>
            </a:extLst>
          </p:cNvPr>
          <p:cNvSpPr/>
          <p:nvPr/>
        </p:nvSpPr>
        <p:spPr>
          <a:xfrm>
            <a:off x="1723821" y="2374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28" name="TextBox 27">
            <a:extLst>
              <a:ext uri="{FF2B5EF4-FFF2-40B4-BE49-F238E27FC236}">
                <a16:creationId xmlns:a16="http://schemas.microsoft.com/office/drawing/2014/main" id="{443C1641-64DD-4743-BE31-5271ED95DAD7}"/>
              </a:ext>
            </a:extLst>
          </p:cNvPr>
          <p:cNvSpPr txBox="1"/>
          <p:nvPr/>
        </p:nvSpPr>
        <p:spPr>
          <a:xfrm>
            <a:off x="2193464" y="2585604"/>
            <a:ext cx="584712"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LIKELY</a:t>
            </a:r>
          </a:p>
        </p:txBody>
      </p:sp>
      <p:sp>
        <p:nvSpPr>
          <p:cNvPr id="30" name="Rectangle 29">
            <a:extLst>
              <a:ext uri="{FF2B5EF4-FFF2-40B4-BE49-F238E27FC236}">
                <a16:creationId xmlns:a16="http://schemas.microsoft.com/office/drawing/2014/main" id="{A864CA5F-31F8-5447-AA66-72122328458D}"/>
              </a:ext>
            </a:extLst>
          </p:cNvPr>
          <p:cNvSpPr/>
          <p:nvPr/>
        </p:nvSpPr>
        <p:spPr>
          <a:xfrm>
            <a:off x="1723821" y="30733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31" name="TextBox 30">
            <a:extLst>
              <a:ext uri="{FF2B5EF4-FFF2-40B4-BE49-F238E27FC236}">
                <a16:creationId xmlns:a16="http://schemas.microsoft.com/office/drawing/2014/main" id="{33599E1E-B3AA-DC4F-846A-1DCB248CF24C}"/>
              </a:ext>
            </a:extLst>
          </p:cNvPr>
          <p:cNvSpPr txBox="1"/>
          <p:nvPr/>
        </p:nvSpPr>
        <p:spPr>
          <a:xfrm>
            <a:off x="2093726" y="3284104"/>
            <a:ext cx="784190"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POSSIBLE</a:t>
            </a:r>
          </a:p>
        </p:txBody>
      </p:sp>
      <p:sp>
        <p:nvSpPr>
          <p:cNvPr id="32" name="Rectangle 31">
            <a:extLst>
              <a:ext uri="{FF2B5EF4-FFF2-40B4-BE49-F238E27FC236}">
                <a16:creationId xmlns:a16="http://schemas.microsoft.com/office/drawing/2014/main" id="{B48EAF99-0999-B14A-9D97-60A2F64BC765}"/>
              </a:ext>
            </a:extLst>
          </p:cNvPr>
          <p:cNvSpPr/>
          <p:nvPr/>
        </p:nvSpPr>
        <p:spPr>
          <a:xfrm>
            <a:off x="1723821" y="3771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33" name="TextBox 32">
            <a:extLst>
              <a:ext uri="{FF2B5EF4-FFF2-40B4-BE49-F238E27FC236}">
                <a16:creationId xmlns:a16="http://schemas.microsoft.com/office/drawing/2014/main" id="{F56299D9-77A3-7044-A783-64A96F512642}"/>
              </a:ext>
            </a:extLst>
          </p:cNvPr>
          <p:cNvSpPr txBox="1"/>
          <p:nvPr/>
        </p:nvSpPr>
        <p:spPr>
          <a:xfrm>
            <a:off x="2092477" y="3982604"/>
            <a:ext cx="786690"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UNLIKELY</a:t>
            </a:r>
          </a:p>
        </p:txBody>
      </p:sp>
      <p:sp>
        <p:nvSpPr>
          <p:cNvPr id="34" name="Rectangle 33">
            <a:extLst>
              <a:ext uri="{FF2B5EF4-FFF2-40B4-BE49-F238E27FC236}">
                <a16:creationId xmlns:a16="http://schemas.microsoft.com/office/drawing/2014/main" id="{DB112B99-39AF-5D42-A795-B6D80ABAA191}"/>
              </a:ext>
            </a:extLst>
          </p:cNvPr>
          <p:cNvSpPr/>
          <p:nvPr/>
        </p:nvSpPr>
        <p:spPr>
          <a:xfrm>
            <a:off x="1723821" y="44703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35" name="TextBox 34">
            <a:extLst>
              <a:ext uri="{FF2B5EF4-FFF2-40B4-BE49-F238E27FC236}">
                <a16:creationId xmlns:a16="http://schemas.microsoft.com/office/drawing/2014/main" id="{459B393C-CC5B-3A4F-8330-858FEC7B1F63}"/>
              </a:ext>
            </a:extLst>
          </p:cNvPr>
          <p:cNvSpPr txBox="1"/>
          <p:nvPr/>
        </p:nvSpPr>
        <p:spPr>
          <a:xfrm>
            <a:off x="2222767" y="4681104"/>
            <a:ext cx="526106"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RARE</a:t>
            </a:r>
          </a:p>
        </p:txBody>
      </p:sp>
      <p:sp>
        <p:nvSpPr>
          <p:cNvPr id="36" name="Rectangle 35">
            <a:extLst>
              <a:ext uri="{FF2B5EF4-FFF2-40B4-BE49-F238E27FC236}">
                <a16:creationId xmlns:a16="http://schemas.microsoft.com/office/drawing/2014/main" id="{D7C3F1A8-8752-0E49-894E-2990BB4B1A15}"/>
              </a:ext>
            </a:extLst>
          </p:cNvPr>
          <p:cNvSpPr/>
          <p:nvPr/>
        </p:nvSpPr>
        <p:spPr>
          <a:xfrm>
            <a:off x="3247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37" name="TextBox 36">
            <a:extLst>
              <a:ext uri="{FF2B5EF4-FFF2-40B4-BE49-F238E27FC236}">
                <a16:creationId xmlns:a16="http://schemas.microsoft.com/office/drawing/2014/main" id="{88F1DC82-CBDD-D344-AE08-302CB5963448}"/>
              </a:ext>
            </a:extLst>
          </p:cNvPr>
          <p:cNvSpPr txBox="1"/>
          <p:nvPr/>
        </p:nvSpPr>
        <p:spPr>
          <a:xfrm>
            <a:off x="3436587" y="5379604"/>
            <a:ext cx="1146469"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INSIGNIFICANT</a:t>
            </a:r>
          </a:p>
        </p:txBody>
      </p:sp>
      <p:sp>
        <p:nvSpPr>
          <p:cNvPr id="38" name="Rectangle 37">
            <a:extLst>
              <a:ext uri="{FF2B5EF4-FFF2-40B4-BE49-F238E27FC236}">
                <a16:creationId xmlns:a16="http://schemas.microsoft.com/office/drawing/2014/main" id="{BF3C63F7-0280-BE40-BD19-A4B42413D429}"/>
              </a:ext>
            </a:extLst>
          </p:cNvPr>
          <p:cNvSpPr/>
          <p:nvPr/>
        </p:nvSpPr>
        <p:spPr>
          <a:xfrm>
            <a:off x="4771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39" name="TextBox 38">
            <a:extLst>
              <a:ext uri="{FF2B5EF4-FFF2-40B4-BE49-F238E27FC236}">
                <a16:creationId xmlns:a16="http://schemas.microsoft.com/office/drawing/2014/main" id="{7F1BF3CC-731C-2D46-AB64-136B439D0678}"/>
              </a:ext>
            </a:extLst>
          </p:cNvPr>
          <p:cNvSpPr txBox="1"/>
          <p:nvPr/>
        </p:nvSpPr>
        <p:spPr>
          <a:xfrm>
            <a:off x="5207450" y="5379604"/>
            <a:ext cx="652744"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MINOR</a:t>
            </a:r>
          </a:p>
        </p:txBody>
      </p:sp>
      <p:sp>
        <p:nvSpPr>
          <p:cNvPr id="40" name="Rectangle 39">
            <a:extLst>
              <a:ext uri="{FF2B5EF4-FFF2-40B4-BE49-F238E27FC236}">
                <a16:creationId xmlns:a16="http://schemas.microsoft.com/office/drawing/2014/main" id="{113637D9-FA76-E24F-B5AE-A29C390F444B}"/>
              </a:ext>
            </a:extLst>
          </p:cNvPr>
          <p:cNvSpPr/>
          <p:nvPr/>
        </p:nvSpPr>
        <p:spPr>
          <a:xfrm>
            <a:off x="6295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41" name="TextBox 40">
            <a:extLst>
              <a:ext uri="{FF2B5EF4-FFF2-40B4-BE49-F238E27FC236}">
                <a16:creationId xmlns:a16="http://schemas.microsoft.com/office/drawing/2014/main" id="{3EF942AD-B22D-6A48-98EF-4239913B3037}"/>
              </a:ext>
            </a:extLst>
          </p:cNvPr>
          <p:cNvSpPr txBox="1"/>
          <p:nvPr/>
        </p:nvSpPr>
        <p:spPr>
          <a:xfrm>
            <a:off x="6555922" y="5379604"/>
            <a:ext cx="1003801"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SIGNIFICANT</a:t>
            </a:r>
          </a:p>
        </p:txBody>
      </p:sp>
      <p:sp>
        <p:nvSpPr>
          <p:cNvPr id="42" name="Rectangle 41">
            <a:extLst>
              <a:ext uri="{FF2B5EF4-FFF2-40B4-BE49-F238E27FC236}">
                <a16:creationId xmlns:a16="http://schemas.microsoft.com/office/drawing/2014/main" id="{05021684-D7F6-9C4E-9F8B-C95BFCFAD920}"/>
              </a:ext>
            </a:extLst>
          </p:cNvPr>
          <p:cNvSpPr/>
          <p:nvPr/>
        </p:nvSpPr>
        <p:spPr>
          <a:xfrm>
            <a:off x="7819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43" name="TextBox 42">
            <a:extLst>
              <a:ext uri="{FF2B5EF4-FFF2-40B4-BE49-F238E27FC236}">
                <a16:creationId xmlns:a16="http://schemas.microsoft.com/office/drawing/2014/main" id="{45BD5A1F-68C8-E840-8D28-2D81BE95EBA1}"/>
              </a:ext>
            </a:extLst>
          </p:cNvPr>
          <p:cNvSpPr txBox="1"/>
          <p:nvPr/>
        </p:nvSpPr>
        <p:spPr>
          <a:xfrm>
            <a:off x="8253591" y="5379604"/>
            <a:ext cx="656463"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MAJOR</a:t>
            </a:r>
          </a:p>
        </p:txBody>
      </p:sp>
      <p:sp>
        <p:nvSpPr>
          <p:cNvPr id="44" name="Rectangle 43">
            <a:extLst>
              <a:ext uri="{FF2B5EF4-FFF2-40B4-BE49-F238E27FC236}">
                <a16:creationId xmlns:a16="http://schemas.microsoft.com/office/drawing/2014/main" id="{4F6A20EA-6280-FB41-8EAE-31CBD65A15E3}"/>
              </a:ext>
            </a:extLst>
          </p:cNvPr>
          <p:cNvSpPr/>
          <p:nvPr/>
        </p:nvSpPr>
        <p:spPr>
          <a:xfrm>
            <a:off x="9343821" y="5168853"/>
            <a:ext cx="1524000" cy="698500"/>
          </a:xfrm>
          <a:prstGeom prst="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45" name="TextBox 44">
            <a:extLst>
              <a:ext uri="{FF2B5EF4-FFF2-40B4-BE49-F238E27FC236}">
                <a16:creationId xmlns:a16="http://schemas.microsoft.com/office/drawing/2014/main" id="{E7FD8FEF-7641-744C-8CB7-6B39C914FDB2}"/>
              </a:ext>
            </a:extLst>
          </p:cNvPr>
          <p:cNvSpPr txBox="1"/>
          <p:nvPr/>
        </p:nvSpPr>
        <p:spPr>
          <a:xfrm>
            <a:off x="9533327" y="5379604"/>
            <a:ext cx="1144993" cy="276999"/>
          </a:xfrm>
          <a:prstGeom prst="rect">
            <a:avLst/>
          </a:prstGeom>
          <a:noFill/>
        </p:spPr>
        <p:txBody>
          <a:bodyPr wrap="none" rtlCol="0" anchor="ctr" anchorCtr="0">
            <a:spAutoFit/>
          </a:bodyPr>
          <a:lstStyle/>
          <a:p>
            <a:pPr algn="ctr" defTabSz="914217"/>
            <a:r>
              <a:rPr lang="en-US" sz="1200" b="1" dirty="0">
                <a:solidFill>
                  <a:srgbClr val="FFFFFF"/>
                </a:solidFill>
                <a:latin typeface="Poppins" pitchFamily="2" charset="77"/>
                <a:ea typeface="Lato" panose="020F0502020204030203" pitchFamily="34" charset="0"/>
                <a:cs typeface="Poppins" pitchFamily="2" charset="77"/>
              </a:rPr>
              <a:t>CATASTROPHIC</a:t>
            </a:r>
          </a:p>
        </p:txBody>
      </p:sp>
      <p:sp>
        <p:nvSpPr>
          <p:cNvPr id="46" name="Rectangle 45">
            <a:extLst>
              <a:ext uri="{FF2B5EF4-FFF2-40B4-BE49-F238E27FC236}">
                <a16:creationId xmlns:a16="http://schemas.microsoft.com/office/drawing/2014/main" id="{720F74BD-62F7-5A47-82B8-9BEDC024A337}"/>
              </a:ext>
            </a:extLst>
          </p:cNvPr>
          <p:cNvSpPr/>
          <p:nvPr/>
        </p:nvSpPr>
        <p:spPr>
          <a:xfrm>
            <a:off x="3247821" y="1676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47" name="TextBox 46">
            <a:extLst>
              <a:ext uri="{FF2B5EF4-FFF2-40B4-BE49-F238E27FC236}">
                <a16:creationId xmlns:a16="http://schemas.microsoft.com/office/drawing/2014/main" id="{F794D2EA-D882-2F43-A151-835A0CDAD9B4}"/>
              </a:ext>
            </a:extLst>
          </p:cNvPr>
          <p:cNvSpPr txBox="1"/>
          <p:nvPr/>
        </p:nvSpPr>
        <p:spPr>
          <a:xfrm>
            <a:off x="3781233" y="18871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48" name="Rectangle 47">
            <a:extLst>
              <a:ext uri="{FF2B5EF4-FFF2-40B4-BE49-F238E27FC236}">
                <a16:creationId xmlns:a16="http://schemas.microsoft.com/office/drawing/2014/main" id="{5DB168DA-5975-B049-9F79-2C9B76B83E7F}"/>
              </a:ext>
            </a:extLst>
          </p:cNvPr>
          <p:cNvSpPr/>
          <p:nvPr/>
        </p:nvSpPr>
        <p:spPr>
          <a:xfrm>
            <a:off x="3247821" y="23748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50" name="Rectangle 49">
            <a:extLst>
              <a:ext uri="{FF2B5EF4-FFF2-40B4-BE49-F238E27FC236}">
                <a16:creationId xmlns:a16="http://schemas.microsoft.com/office/drawing/2014/main" id="{268AE800-A6D4-9D49-8FC9-6B4CA9AB7E5B}"/>
              </a:ext>
            </a:extLst>
          </p:cNvPr>
          <p:cNvSpPr/>
          <p:nvPr/>
        </p:nvSpPr>
        <p:spPr>
          <a:xfrm>
            <a:off x="3247821" y="3073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52" name="Rectangle 51">
            <a:extLst>
              <a:ext uri="{FF2B5EF4-FFF2-40B4-BE49-F238E27FC236}">
                <a16:creationId xmlns:a16="http://schemas.microsoft.com/office/drawing/2014/main" id="{3573225C-EC1B-1747-92F3-1FBA46B4F98D}"/>
              </a:ext>
            </a:extLst>
          </p:cNvPr>
          <p:cNvSpPr/>
          <p:nvPr/>
        </p:nvSpPr>
        <p:spPr>
          <a:xfrm>
            <a:off x="3247821" y="37718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54" name="Rectangle 53">
            <a:extLst>
              <a:ext uri="{FF2B5EF4-FFF2-40B4-BE49-F238E27FC236}">
                <a16:creationId xmlns:a16="http://schemas.microsoft.com/office/drawing/2014/main" id="{FDB1B82D-9D37-DE49-9DEA-6C50849BFA5F}"/>
              </a:ext>
            </a:extLst>
          </p:cNvPr>
          <p:cNvSpPr/>
          <p:nvPr/>
        </p:nvSpPr>
        <p:spPr>
          <a:xfrm>
            <a:off x="3247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56" name="Rectangle 55">
            <a:extLst>
              <a:ext uri="{FF2B5EF4-FFF2-40B4-BE49-F238E27FC236}">
                <a16:creationId xmlns:a16="http://schemas.microsoft.com/office/drawing/2014/main" id="{7D45C7DB-8204-6E40-AC9F-2D0DB0EAC8AC}"/>
              </a:ext>
            </a:extLst>
          </p:cNvPr>
          <p:cNvSpPr/>
          <p:nvPr/>
        </p:nvSpPr>
        <p:spPr>
          <a:xfrm>
            <a:off x="4771821" y="16763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57" name="TextBox 56">
            <a:extLst>
              <a:ext uri="{FF2B5EF4-FFF2-40B4-BE49-F238E27FC236}">
                <a16:creationId xmlns:a16="http://schemas.microsoft.com/office/drawing/2014/main" id="{DAC1C8C8-4935-0B4B-8C9B-7626CC392F64}"/>
              </a:ext>
            </a:extLst>
          </p:cNvPr>
          <p:cNvSpPr txBox="1"/>
          <p:nvPr/>
        </p:nvSpPr>
        <p:spPr>
          <a:xfrm>
            <a:off x="5110276" y="1887104"/>
            <a:ext cx="84709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Moderate</a:t>
            </a:r>
          </a:p>
        </p:txBody>
      </p:sp>
      <p:sp>
        <p:nvSpPr>
          <p:cNvPr id="58" name="Rectangle 57">
            <a:extLst>
              <a:ext uri="{FF2B5EF4-FFF2-40B4-BE49-F238E27FC236}">
                <a16:creationId xmlns:a16="http://schemas.microsoft.com/office/drawing/2014/main" id="{C5B890E0-7B32-0242-99A9-7B29181FB305}"/>
              </a:ext>
            </a:extLst>
          </p:cNvPr>
          <p:cNvSpPr/>
          <p:nvPr/>
        </p:nvSpPr>
        <p:spPr>
          <a:xfrm>
            <a:off x="4771821" y="23748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59" name="TextBox 58">
            <a:extLst>
              <a:ext uri="{FF2B5EF4-FFF2-40B4-BE49-F238E27FC236}">
                <a16:creationId xmlns:a16="http://schemas.microsoft.com/office/drawing/2014/main" id="{00DB602A-7D1A-EF48-B4B3-864BE96383DD}"/>
              </a:ext>
            </a:extLst>
          </p:cNvPr>
          <p:cNvSpPr txBox="1"/>
          <p:nvPr/>
        </p:nvSpPr>
        <p:spPr>
          <a:xfrm>
            <a:off x="5110275" y="2585604"/>
            <a:ext cx="84709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Moderate</a:t>
            </a:r>
          </a:p>
        </p:txBody>
      </p:sp>
      <p:sp>
        <p:nvSpPr>
          <p:cNvPr id="60" name="Rectangle 59">
            <a:extLst>
              <a:ext uri="{FF2B5EF4-FFF2-40B4-BE49-F238E27FC236}">
                <a16:creationId xmlns:a16="http://schemas.microsoft.com/office/drawing/2014/main" id="{88596C16-4191-C345-A541-E69571362A60}"/>
              </a:ext>
            </a:extLst>
          </p:cNvPr>
          <p:cNvSpPr/>
          <p:nvPr/>
        </p:nvSpPr>
        <p:spPr>
          <a:xfrm>
            <a:off x="4771821" y="30733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61" name="TextBox 60">
            <a:extLst>
              <a:ext uri="{FF2B5EF4-FFF2-40B4-BE49-F238E27FC236}">
                <a16:creationId xmlns:a16="http://schemas.microsoft.com/office/drawing/2014/main" id="{AEAD27CE-EBC2-2842-8AA3-40E9E01B94A9}"/>
              </a:ext>
            </a:extLst>
          </p:cNvPr>
          <p:cNvSpPr txBox="1"/>
          <p:nvPr/>
        </p:nvSpPr>
        <p:spPr>
          <a:xfrm>
            <a:off x="5110275" y="3284104"/>
            <a:ext cx="84709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Moderate</a:t>
            </a:r>
          </a:p>
        </p:txBody>
      </p:sp>
      <p:sp>
        <p:nvSpPr>
          <p:cNvPr id="62" name="Rectangle 61">
            <a:extLst>
              <a:ext uri="{FF2B5EF4-FFF2-40B4-BE49-F238E27FC236}">
                <a16:creationId xmlns:a16="http://schemas.microsoft.com/office/drawing/2014/main" id="{0BBF377E-84D0-3849-BD7C-E09B671253E7}"/>
              </a:ext>
            </a:extLst>
          </p:cNvPr>
          <p:cNvSpPr/>
          <p:nvPr/>
        </p:nvSpPr>
        <p:spPr>
          <a:xfrm>
            <a:off x="4771821" y="37718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64" name="Rectangle 63">
            <a:extLst>
              <a:ext uri="{FF2B5EF4-FFF2-40B4-BE49-F238E27FC236}">
                <a16:creationId xmlns:a16="http://schemas.microsoft.com/office/drawing/2014/main" id="{922A1056-246A-B94F-BC76-77FE633E185F}"/>
              </a:ext>
            </a:extLst>
          </p:cNvPr>
          <p:cNvSpPr/>
          <p:nvPr/>
        </p:nvSpPr>
        <p:spPr>
          <a:xfrm>
            <a:off x="4771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66" name="Rectangle 65">
            <a:extLst>
              <a:ext uri="{FF2B5EF4-FFF2-40B4-BE49-F238E27FC236}">
                <a16:creationId xmlns:a16="http://schemas.microsoft.com/office/drawing/2014/main" id="{C6EB663A-F8D4-0847-8CE3-3E820383939E}"/>
              </a:ext>
            </a:extLst>
          </p:cNvPr>
          <p:cNvSpPr/>
          <p:nvPr/>
        </p:nvSpPr>
        <p:spPr>
          <a:xfrm>
            <a:off x="6295821" y="16763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67" name="TextBox 66">
            <a:extLst>
              <a:ext uri="{FF2B5EF4-FFF2-40B4-BE49-F238E27FC236}">
                <a16:creationId xmlns:a16="http://schemas.microsoft.com/office/drawing/2014/main" id="{F3D14270-0892-704E-8D1F-58372FE6F9EC}"/>
              </a:ext>
            </a:extLst>
          </p:cNvPr>
          <p:cNvSpPr txBox="1"/>
          <p:nvPr/>
        </p:nvSpPr>
        <p:spPr>
          <a:xfrm>
            <a:off x="6803584" y="1887104"/>
            <a:ext cx="508474"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High</a:t>
            </a:r>
          </a:p>
        </p:txBody>
      </p:sp>
      <p:sp>
        <p:nvSpPr>
          <p:cNvPr id="68" name="Rectangle 67">
            <a:extLst>
              <a:ext uri="{FF2B5EF4-FFF2-40B4-BE49-F238E27FC236}">
                <a16:creationId xmlns:a16="http://schemas.microsoft.com/office/drawing/2014/main" id="{875E8EAD-D92E-F048-B3CD-7C9A916E18C1}"/>
              </a:ext>
            </a:extLst>
          </p:cNvPr>
          <p:cNvSpPr/>
          <p:nvPr/>
        </p:nvSpPr>
        <p:spPr>
          <a:xfrm>
            <a:off x="6295821" y="23748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69" name="TextBox 68">
            <a:extLst>
              <a:ext uri="{FF2B5EF4-FFF2-40B4-BE49-F238E27FC236}">
                <a16:creationId xmlns:a16="http://schemas.microsoft.com/office/drawing/2014/main" id="{6787F6F4-0A2B-F140-8B33-67CD78B52AB2}"/>
              </a:ext>
            </a:extLst>
          </p:cNvPr>
          <p:cNvSpPr txBox="1"/>
          <p:nvPr/>
        </p:nvSpPr>
        <p:spPr>
          <a:xfrm>
            <a:off x="6803584" y="2585604"/>
            <a:ext cx="508474"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High</a:t>
            </a:r>
          </a:p>
        </p:txBody>
      </p:sp>
      <p:sp>
        <p:nvSpPr>
          <p:cNvPr id="70" name="Rectangle 69">
            <a:extLst>
              <a:ext uri="{FF2B5EF4-FFF2-40B4-BE49-F238E27FC236}">
                <a16:creationId xmlns:a16="http://schemas.microsoft.com/office/drawing/2014/main" id="{05A5ED19-4321-E14F-AC33-BF3E2FABE96F}"/>
              </a:ext>
            </a:extLst>
          </p:cNvPr>
          <p:cNvSpPr/>
          <p:nvPr/>
        </p:nvSpPr>
        <p:spPr>
          <a:xfrm>
            <a:off x="6295821" y="30733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71" name="TextBox 70">
            <a:extLst>
              <a:ext uri="{FF2B5EF4-FFF2-40B4-BE49-F238E27FC236}">
                <a16:creationId xmlns:a16="http://schemas.microsoft.com/office/drawing/2014/main" id="{3ABA0BE8-BE23-CD4A-88FA-FA2A27D55D8E}"/>
              </a:ext>
            </a:extLst>
          </p:cNvPr>
          <p:cNvSpPr txBox="1"/>
          <p:nvPr/>
        </p:nvSpPr>
        <p:spPr>
          <a:xfrm>
            <a:off x="6634275" y="3284104"/>
            <a:ext cx="84709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Moderate</a:t>
            </a:r>
          </a:p>
        </p:txBody>
      </p:sp>
      <p:sp>
        <p:nvSpPr>
          <p:cNvPr id="72" name="Rectangle 71">
            <a:extLst>
              <a:ext uri="{FF2B5EF4-FFF2-40B4-BE49-F238E27FC236}">
                <a16:creationId xmlns:a16="http://schemas.microsoft.com/office/drawing/2014/main" id="{5A5CB796-2EC2-C047-81DE-1D30AF574189}"/>
              </a:ext>
            </a:extLst>
          </p:cNvPr>
          <p:cNvSpPr/>
          <p:nvPr/>
        </p:nvSpPr>
        <p:spPr>
          <a:xfrm>
            <a:off x="6295821" y="37718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73" name="TextBox 72">
            <a:extLst>
              <a:ext uri="{FF2B5EF4-FFF2-40B4-BE49-F238E27FC236}">
                <a16:creationId xmlns:a16="http://schemas.microsoft.com/office/drawing/2014/main" id="{B17C76BE-0E6D-D84F-A96F-91E3CC1282A9}"/>
              </a:ext>
            </a:extLst>
          </p:cNvPr>
          <p:cNvSpPr txBox="1"/>
          <p:nvPr/>
        </p:nvSpPr>
        <p:spPr>
          <a:xfrm>
            <a:off x="6634275" y="3982604"/>
            <a:ext cx="84709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Moderate</a:t>
            </a:r>
          </a:p>
        </p:txBody>
      </p:sp>
      <p:sp>
        <p:nvSpPr>
          <p:cNvPr id="74" name="Rectangle 73">
            <a:extLst>
              <a:ext uri="{FF2B5EF4-FFF2-40B4-BE49-F238E27FC236}">
                <a16:creationId xmlns:a16="http://schemas.microsoft.com/office/drawing/2014/main" id="{0145D186-FB84-9D4F-B6D1-7D750D8C4758}"/>
              </a:ext>
            </a:extLst>
          </p:cNvPr>
          <p:cNvSpPr/>
          <p:nvPr/>
        </p:nvSpPr>
        <p:spPr>
          <a:xfrm>
            <a:off x="6295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76" name="Rectangle 75">
            <a:extLst>
              <a:ext uri="{FF2B5EF4-FFF2-40B4-BE49-F238E27FC236}">
                <a16:creationId xmlns:a16="http://schemas.microsoft.com/office/drawing/2014/main" id="{7D5B3A82-CBE9-EF41-967A-712FFFC346EF}"/>
              </a:ext>
            </a:extLst>
          </p:cNvPr>
          <p:cNvSpPr/>
          <p:nvPr/>
        </p:nvSpPr>
        <p:spPr>
          <a:xfrm>
            <a:off x="7819821" y="1676353"/>
            <a:ext cx="1524000" cy="698500"/>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77" name="TextBox 76">
            <a:extLst>
              <a:ext uri="{FF2B5EF4-FFF2-40B4-BE49-F238E27FC236}">
                <a16:creationId xmlns:a16="http://schemas.microsoft.com/office/drawing/2014/main" id="{70630029-39D2-1548-9E37-8D6CC266F321}"/>
              </a:ext>
            </a:extLst>
          </p:cNvPr>
          <p:cNvSpPr txBox="1"/>
          <p:nvPr/>
        </p:nvSpPr>
        <p:spPr>
          <a:xfrm>
            <a:off x="8216400" y="1887104"/>
            <a:ext cx="73084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Extreme</a:t>
            </a:r>
          </a:p>
        </p:txBody>
      </p:sp>
      <p:sp>
        <p:nvSpPr>
          <p:cNvPr id="78" name="Rectangle 77">
            <a:extLst>
              <a:ext uri="{FF2B5EF4-FFF2-40B4-BE49-F238E27FC236}">
                <a16:creationId xmlns:a16="http://schemas.microsoft.com/office/drawing/2014/main" id="{5D713228-3DD2-3348-A9C7-E8EA82833940}"/>
              </a:ext>
            </a:extLst>
          </p:cNvPr>
          <p:cNvSpPr/>
          <p:nvPr/>
        </p:nvSpPr>
        <p:spPr>
          <a:xfrm>
            <a:off x="7819821" y="23748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79" name="TextBox 78">
            <a:extLst>
              <a:ext uri="{FF2B5EF4-FFF2-40B4-BE49-F238E27FC236}">
                <a16:creationId xmlns:a16="http://schemas.microsoft.com/office/drawing/2014/main" id="{1E078195-2C92-B94B-A87F-428C5138796E}"/>
              </a:ext>
            </a:extLst>
          </p:cNvPr>
          <p:cNvSpPr txBox="1"/>
          <p:nvPr/>
        </p:nvSpPr>
        <p:spPr>
          <a:xfrm>
            <a:off x="8327584" y="2585604"/>
            <a:ext cx="508474"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High</a:t>
            </a:r>
          </a:p>
        </p:txBody>
      </p:sp>
      <p:sp>
        <p:nvSpPr>
          <p:cNvPr id="80" name="Rectangle 79">
            <a:extLst>
              <a:ext uri="{FF2B5EF4-FFF2-40B4-BE49-F238E27FC236}">
                <a16:creationId xmlns:a16="http://schemas.microsoft.com/office/drawing/2014/main" id="{C33538EA-F7FE-ED4C-8547-A86C8BA01963}"/>
              </a:ext>
            </a:extLst>
          </p:cNvPr>
          <p:cNvSpPr/>
          <p:nvPr/>
        </p:nvSpPr>
        <p:spPr>
          <a:xfrm>
            <a:off x="7819821" y="30733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81" name="TextBox 80">
            <a:extLst>
              <a:ext uri="{FF2B5EF4-FFF2-40B4-BE49-F238E27FC236}">
                <a16:creationId xmlns:a16="http://schemas.microsoft.com/office/drawing/2014/main" id="{A297A083-11A5-874C-ACEA-6D26C664B4DB}"/>
              </a:ext>
            </a:extLst>
          </p:cNvPr>
          <p:cNvSpPr txBox="1"/>
          <p:nvPr/>
        </p:nvSpPr>
        <p:spPr>
          <a:xfrm>
            <a:off x="8327584" y="3284104"/>
            <a:ext cx="508474"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High</a:t>
            </a:r>
          </a:p>
        </p:txBody>
      </p:sp>
      <p:sp>
        <p:nvSpPr>
          <p:cNvPr id="82" name="Rectangle 81">
            <a:extLst>
              <a:ext uri="{FF2B5EF4-FFF2-40B4-BE49-F238E27FC236}">
                <a16:creationId xmlns:a16="http://schemas.microsoft.com/office/drawing/2014/main" id="{BDD1A831-4D0B-1840-B4E0-FD0219682AEE}"/>
              </a:ext>
            </a:extLst>
          </p:cNvPr>
          <p:cNvSpPr/>
          <p:nvPr/>
        </p:nvSpPr>
        <p:spPr>
          <a:xfrm>
            <a:off x="7819821" y="37718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83" name="TextBox 82">
            <a:extLst>
              <a:ext uri="{FF2B5EF4-FFF2-40B4-BE49-F238E27FC236}">
                <a16:creationId xmlns:a16="http://schemas.microsoft.com/office/drawing/2014/main" id="{4B7C8D9D-BE58-7341-A719-3A291B09394B}"/>
              </a:ext>
            </a:extLst>
          </p:cNvPr>
          <p:cNvSpPr txBox="1"/>
          <p:nvPr/>
        </p:nvSpPr>
        <p:spPr>
          <a:xfrm>
            <a:off x="8158275" y="3982604"/>
            <a:ext cx="84709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Moderate</a:t>
            </a:r>
          </a:p>
        </p:txBody>
      </p:sp>
      <p:sp>
        <p:nvSpPr>
          <p:cNvPr id="84" name="Rectangle 83">
            <a:extLst>
              <a:ext uri="{FF2B5EF4-FFF2-40B4-BE49-F238E27FC236}">
                <a16:creationId xmlns:a16="http://schemas.microsoft.com/office/drawing/2014/main" id="{62F11162-DB9A-2D4B-84F2-8A1AC019A749}"/>
              </a:ext>
            </a:extLst>
          </p:cNvPr>
          <p:cNvSpPr/>
          <p:nvPr/>
        </p:nvSpPr>
        <p:spPr>
          <a:xfrm>
            <a:off x="7819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86" name="Rectangle 85">
            <a:extLst>
              <a:ext uri="{FF2B5EF4-FFF2-40B4-BE49-F238E27FC236}">
                <a16:creationId xmlns:a16="http://schemas.microsoft.com/office/drawing/2014/main" id="{FAECD974-FED3-5749-8F5D-C0D984690CA6}"/>
              </a:ext>
            </a:extLst>
          </p:cNvPr>
          <p:cNvSpPr/>
          <p:nvPr/>
        </p:nvSpPr>
        <p:spPr>
          <a:xfrm>
            <a:off x="9343821" y="1676353"/>
            <a:ext cx="1524000" cy="698500"/>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87" name="TextBox 86">
            <a:extLst>
              <a:ext uri="{FF2B5EF4-FFF2-40B4-BE49-F238E27FC236}">
                <a16:creationId xmlns:a16="http://schemas.microsoft.com/office/drawing/2014/main" id="{F1DBF9CD-DFA6-174E-BEA7-2183041F136A}"/>
              </a:ext>
            </a:extLst>
          </p:cNvPr>
          <p:cNvSpPr txBox="1"/>
          <p:nvPr/>
        </p:nvSpPr>
        <p:spPr>
          <a:xfrm>
            <a:off x="9740400" y="1887104"/>
            <a:ext cx="73084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Extreme</a:t>
            </a:r>
          </a:p>
        </p:txBody>
      </p:sp>
      <p:sp>
        <p:nvSpPr>
          <p:cNvPr id="88" name="Rectangle 87">
            <a:extLst>
              <a:ext uri="{FF2B5EF4-FFF2-40B4-BE49-F238E27FC236}">
                <a16:creationId xmlns:a16="http://schemas.microsoft.com/office/drawing/2014/main" id="{F8E93B83-408E-D841-86C4-7A29808E5ED2}"/>
              </a:ext>
            </a:extLst>
          </p:cNvPr>
          <p:cNvSpPr/>
          <p:nvPr/>
        </p:nvSpPr>
        <p:spPr>
          <a:xfrm>
            <a:off x="9343821" y="2374853"/>
            <a:ext cx="1524000" cy="698500"/>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89" name="TextBox 88">
            <a:extLst>
              <a:ext uri="{FF2B5EF4-FFF2-40B4-BE49-F238E27FC236}">
                <a16:creationId xmlns:a16="http://schemas.microsoft.com/office/drawing/2014/main" id="{F4A2992C-1DC2-AB40-9FA3-CBDE84B02BDD}"/>
              </a:ext>
            </a:extLst>
          </p:cNvPr>
          <p:cNvSpPr txBox="1"/>
          <p:nvPr/>
        </p:nvSpPr>
        <p:spPr>
          <a:xfrm>
            <a:off x="9740400" y="2585604"/>
            <a:ext cx="73084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Extreme</a:t>
            </a:r>
          </a:p>
        </p:txBody>
      </p:sp>
      <p:sp>
        <p:nvSpPr>
          <p:cNvPr id="90" name="Rectangle 89">
            <a:extLst>
              <a:ext uri="{FF2B5EF4-FFF2-40B4-BE49-F238E27FC236}">
                <a16:creationId xmlns:a16="http://schemas.microsoft.com/office/drawing/2014/main" id="{D2C51D07-2CE6-514E-86DA-3EA3841C5A66}"/>
              </a:ext>
            </a:extLst>
          </p:cNvPr>
          <p:cNvSpPr/>
          <p:nvPr/>
        </p:nvSpPr>
        <p:spPr>
          <a:xfrm>
            <a:off x="9343821" y="3073353"/>
            <a:ext cx="1524000" cy="69850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91" name="TextBox 90">
            <a:extLst>
              <a:ext uri="{FF2B5EF4-FFF2-40B4-BE49-F238E27FC236}">
                <a16:creationId xmlns:a16="http://schemas.microsoft.com/office/drawing/2014/main" id="{21C34569-670F-1F4D-B828-7942B265833F}"/>
              </a:ext>
            </a:extLst>
          </p:cNvPr>
          <p:cNvSpPr txBox="1"/>
          <p:nvPr/>
        </p:nvSpPr>
        <p:spPr>
          <a:xfrm>
            <a:off x="9851584" y="3284104"/>
            <a:ext cx="508474"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High</a:t>
            </a:r>
          </a:p>
        </p:txBody>
      </p:sp>
      <p:sp>
        <p:nvSpPr>
          <p:cNvPr id="92" name="Rectangle 91">
            <a:extLst>
              <a:ext uri="{FF2B5EF4-FFF2-40B4-BE49-F238E27FC236}">
                <a16:creationId xmlns:a16="http://schemas.microsoft.com/office/drawing/2014/main" id="{D87D638D-5868-6C46-91F8-1A57F617737F}"/>
              </a:ext>
            </a:extLst>
          </p:cNvPr>
          <p:cNvSpPr/>
          <p:nvPr/>
        </p:nvSpPr>
        <p:spPr>
          <a:xfrm>
            <a:off x="9343821" y="3771853"/>
            <a:ext cx="1524000" cy="698500"/>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93" name="TextBox 92">
            <a:extLst>
              <a:ext uri="{FF2B5EF4-FFF2-40B4-BE49-F238E27FC236}">
                <a16:creationId xmlns:a16="http://schemas.microsoft.com/office/drawing/2014/main" id="{247ADA96-A2D5-9E47-851A-66480AE9A637}"/>
              </a:ext>
            </a:extLst>
          </p:cNvPr>
          <p:cNvSpPr txBox="1"/>
          <p:nvPr/>
        </p:nvSpPr>
        <p:spPr>
          <a:xfrm>
            <a:off x="9682275" y="3982604"/>
            <a:ext cx="847091"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Moderate</a:t>
            </a:r>
          </a:p>
        </p:txBody>
      </p:sp>
      <p:sp>
        <p:nvSpPr>
          <p:cNvPr id="94" name="Rectangle 93">
            <a:extLst>
              <a:ext uri="{FF2B5EF4-FFF2-40B4-BE49-F238E27FC236}">
                <a16:creationId xmlns:a16="http://schemas.microsoft.com/office/drawing/2014/main" id="{51B6BA4A-1BD6-9E41-A6C4-65FAAF4DAB63}"/>
              </a:ext>
            </a:extLst>
          </p:cNvPr>
          <p:cNvSpPr/>
          <p:nvPr/>
        </p:nvSpPr>
        <p:spPr>
          <a:xfrm>
            <a:off x="9343821" y="4470353"/>
            <a:ext cx="1524000" cy="69850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217"/>
            <a:endParaRPr lang="en-US" dirty="0">
              <a:solidFill>
                <a:srgbClr val="FFFFFF"/>
              </a:solidFill>
              <a:latin typeface="Lato Light" panose="020F0502020204030203" pitchFamily="34" charset="0"/>
            </a:endParaRPr>
          </a:p>
        </p:txBody>
      </p:sp>
      <p:sp>
        <p:nvSpPr>
          <p:cNvPr id="96" name="TextBox 95">
            <a:extLst>
              <a:ext uri="{FF2B5EF4-FFF2-40B4-BE49-F238E27FC236}">
                <a16:creationId xmlns:a16="http://schemas.microsoft.com/office/drawing/2014/main" id="{EFF9D29F-1951-A84E-A0CA-D9226853A296}"/>
              </a:ext>
            </a:extLst>
          </p:cNvPr>
          <p:cNvSpPr txBox="1"/>
          <p:nvPr/>
        </p:nvSpPr>
        <p:spPr>
          <a:xfrm>
            <a:off x="5625646" y="5986790"/>
            <a:ext cx="2286203" cy="523220"/>
          </a:xfrm>
          <a:prstGeom prst="rect">
            <a:avLst/>
          </a:prstGeom>
          <a:noFill/>
        </p:spPr>
        <p:txBody>
          <a:bodyPr wrap="none" rtlCol="0" anchor="t" anchorCtr="0">
            <a:spAutoFit/>
          </a:bodyPr>
          <a:lstStyle/>
          <a:p>
            <a:pPr algn="ctr" defTabSz="914217"/>
            <a:r>
              <a:rPr lang="en-US" sz="2800" b="1" dirty="0">
                <a:solidFill>
                  <a:srgbClr val="000000"/>
                </a:solidFill>
                <a:latin typeface="Poppins" pitchFamily="2" charset="77"/>
                <a:ea typeface="League Spartan" charset="0"/>
                <a:cs typeface="Poppins" pitchFamily="2" charset="77"/>
              </a:rPr>
              <a:t>SIGNIFICANCE</a:t>
            </a:r>
          </a:p>
        </p:txBody>
      </p:sp>
      <p:sp>
        <p:nvSpPr>
          <p:cNvPr id="97" name="TextBox 96">
            <a:extLst>
              <a:ext uri="{FF2B5EF4-FFF2-40B4-BE49-F238E27FC236}">
                <a16:creationId xmlns:a16="http://schemas.microsoft.com/office/drawing/2014/main" id="{4BDF0885-2131-6A4B-B168-2B87722ABC7C}"/>
              </a:ext>
            </a:extLst>
          </p:cNvPr>
          <p:cNvSpPr txBox="1"/>
          <p:nvPr/>
        </p:nvSpPr>
        <p:spPr>
          <a:xfrm rot="16200000">
            <a:off x="475549" y="3160992"/>
            <a:ext cx="1989648" cy="523220"/>
          </a:xfrm>
          <a:prstGeom prst="rect">
            <a:avLst/>
          </a:prstGeom>
          <a:noFill/>
        </p:spPr>
        <p:txBody>
          <a:bodyPr wrap="none" rtlCol="0" anchor="b" anchorCtr="0">
            <a:spAutoFit/>
          </a:bodyPr>
          <a:lstStyle/>
          <a:p>
            <a:pPr algn="ctr" defTabSz="914217"/>
            <a:r>
              <a:rPr lang="en-US" sz="2800" b="1" dirty="0">
                <a:solidFill>
                  <a:srgbClr val="000000"/>
                </a:solidFill>
                <a:latin typeface="Poppins" pitchFamily="2" charset="77"/>
                <a:ea typeface="League Spartan" charset="0"/>
                <a:cs typeface="Poppins" pitchFamily="2" charset="77"/>
              </a:rPr>
              <a:t>LIKELIHOOD</a:t>
            </a:r>
          </a:p>
        </p:txBody>
      </p:sp>
      <p:sp>
        <p:nvSpPr>
          <p:cNvPr id="98" name="TextBox 97">
            <a:extLst>
              <a:ext uri="{FF2B5EF4-FFF2-40B4-BE49-F238E27FC236}">
                <a16:creationId xmlns:a16="http://schemas.microsoft.com/office/drawing/2014/main" id="{D7F1F8DC-B99E-274E-9D31-C54B82A37B83}"/>
              </a:ext>
            </a:extLst>
          </p:cNvPr>
          <p:cNvSpPr txBox="1"/>
          <p:nvPr/>
        </p:nvSpPr>
        <p:spPr>
          <a:xfrm>
            <a:off x="3781233" y="25856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99" name="TextBox 98">
            <a:extLst>
              <a:ext uri="{FF2B5EF4-FFF2-40B4-BE49-F238E27FC236}">
                <a16:creationId xmlns:a16="http://schemas.microsoft.com/office/drawing/2014/main" id="{4F0BD997-508D-8448-B764-F14D998A6226}"/>
              </a:ext>
            </a:extLst>
          </p:cNvPr>
          <p:cNvSpPr txBox="1"/>
          <p:nvPr/>
        </p:nvSpPr>
        <p:spPr>
          <a:xfrm>
            <a:off x="3781233" y="32841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100" name="TextBox 99">
            <a:extLst>
              <a:ext uri="{FF2B5EF4-FFF2-40B4-BE49-F238E27FC236}">
                <a16:creationId xmlns:a16="http://schemas.microsoft.com/office/drawing/2014/main" id="{DE283E2F-E404-D74E-9B8D-9A6FCD7C8977}"/>
              </a:ext>
            </a:extLst>
          </p:cNvPr>
          <p:cNvSpPr txBox="1"/>
          <p:nvPr/>
        </p:nvSpPr>
        <p:spPr>
          <a:xfrm>
            <a:off x="3781233" y="39826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101" name="TextBox 100">
            <a:extLst>
              <a:ext uri="{FF2B5EF4-FFF2-40B4-BE49-F238E27FC236}">
                <a16:creationId xmlns:a16="http://schemas.microsoft.com/office/drawing/2014/main" id="{F669E812-1EAC-1241-809A-B0D37F75B8F3}"/>
              </a:ext>
            </a:extLst>
          </p:cNvPr>
          <p:cNvSpPr txBox="1"/>
          <p:nvPr/>
        </p:nvSpPr>
        <p:spPr>
          <a:xfrm>
            <a:off x="3781233" y="46811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102" name="TextBox 101">
            <a:extLst>
              <a:ext uri="{FF2B5EF4-FFF2-40B4-BE49-F238E27FC236}">
                <a16:creationId xmlns:a16="http://schemas.microsoft.com/office/drawing/2014/main" id="{546D1583-020D-0B46-B7E7-02861FD62D1A}"/>
              </a:ext>
            </a:extLst>
          </p:cNvPr>
          <p:cNvSpPr txBox="1"/>
          <p:nvPr/>
        </p:nvSpPr>
        <p:spPr>
          <a:xfrm>
            <a:off x="5305233" y="46811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103" name="TextBox 102">
            <a:extLst>
              <a:ext uri="{FF2B5EF4-FFF2-40B4-BE49-F238E27FC236}">
                <a16:creationId xmlns:a16="http://schemas.microsoft.com/office/drawing/2014/main" id="{ECE6899F-C47A-CF44-94B4-E4FEB83DBEFC}"/>
              </a:ext>
            </a:extLst>
          </p:cNvPr>
          <p:cNvSpPr txBox="1"/>
          <p:nvPr/>
        </p:nvSpPr>
        <p:spPr>
          <a:xfrm>
            <a:off x="5305233" y="39826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104" name="TextBox 103">
            <a:extLst>
              <a:ext uri="{FF2B5EF4-FFF2-40B4-BE49-F238E27FC236}">
                <a16:creationId xmlns:a16="http://schemas.microsoft.com/office/drawing/2014/main" id="{708D181E-E741-FC4D-B2E0-C3FF62BA149E}"/>
              </a:ext>
            </a:extLst>
          </p:cNvPr>
          <p:cNvSpPr txBox="1"/>
          <p:nvPr/>
        </p:nvSpPr>
        <p:spPr>
          <a:xfrm>
            <a:off x="6829233" y="46811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105" name="TextBox 104">
            <a:extLst>
              <a:ext uri="{FF2B5EF4-FFF2-40B4-BE49-F238E27FC236}">
                <a16:creationId xmlns:a16="http://schemas.microsoft.com/office/drawing/2014/main" id="{A1DFA489-78C5-A042-BE85-6BEF9718C586}"/>
              </a:ext>
            </a:extLst>
          </p:cNvPr>
          <p:cNvSpPr txBox="1"/>
          <p:nvPr/>
        </p:nvSpPr>
        <p:spPr>
          <a:xfrm>
            <a:off x="8352769" y="46811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106" name="TextBox 105">
            <a:extLst>
              <a:ext uri="{FF2B5EF4-FFF2-40B4-BE49-F238E27FC236}">
                <a16:creationId xmlns:a16="http://schemas.microsoft.com/office/drawing/2014/main" id="{06DCE356-F489-DE42-A24E-5D2C6603BC08}"/>
              </a:ext>
            </a:extLst>
          </p:cNvPr>
          <p:cNvSpPr txBox="1"/>
          <p:nvPr/>
        </p:nvSpPr>
        <p:spPr>
          <a:xfrm>
            <a:off x="9877233" y="4681104"/>
            <a:ext cx="457177" cy="276999"/>
          </a:xfrm>
          <a:prstGeom prst="rect">
            <a:avLst/>
          </a:prstGeom>
          <a:noFill/>
        </p:spPr>
        <p:txBody>
          <a:bodyPr wrap="none" rtlCol="0" anchor="ctr" anchorCtr="0">
            <a:spAutoFit/>
          </a:bodyPr>
          <a:lstStyle/>
          <a:p>
            <a:pPr algn="ctr" defTabSz="914217"/>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Low</a:t>
            </a:r>
          </a:p>
        </p:txBody>
      </p:sp>
      <p:sp>
        <p:nvSpPr>
          <p:cNvPr id="5" name="Arrow: Right 4">
            <a:extLst>
              <a:ext uri="{FF2B5EF4-FFF2-40B4-BE49-F238E27FC236}">
                <a16:creationId xmlns:a16="http://schemas.microsoft.com/office/drawing/2014/main" id="{BC18859E-A5EA-41AD-B5D3-FE328BE88BC2}"/>
              </a:ext>
            </a:extLst>
          </p:cNvPr>
          <p:cNvSpPr/>
          <p:nvPr/>
        </p:nvSpPr>
        <p:spPr>
          <a:xfrm>
            <a:off x="8253591" y="6200503"/>
            <a:ext cx="1177792" cy="113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Arrow: Right 84">
            <a:extLst>
              <a:ext uri="{FF2B5EF4-FFF2-40B4-BE49-F238E27FC236}">
                <a16:creationId xmlns:a16="http://schemas.microsoft.com/office/drawing/2014/main" id="{6020165B-F546-4038-8864-916A72A8F5B6}"/>
              </a:ext>
            </a:extLst>
          </p:cNvPr>
          <p:cNvSpPr/>
          <p:nvPr/>
        </p:nvSpPr>
        <p:spPr>
          <a:xfrm>
            <a:off x="4121776" y="6191794"/>
            <a:ext cx="1177792" cy="113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Arrow: Right 94">
            <a:extLst>
              <a:ext uri="{FF2B5EF4-FFF2-40B4-BE49-F238E27FC236}">
                <a16:creationId xmlns:a16="http://schemas.microsoft.com/office/drawing/2014/main" id="{388E9383-F51D-4EDA-AE27-6674832A6C7D}"/>
              </a:ext>
            </a:extLst>
          </p:cNvPr>
          <p:cNvSpPr/>
          <p:nvPr/>
        </p:nvSpPr>
        <p:spPr>
          <a:xfrm rot="16200000">
            <a:off x="1121124" y="4730850"/>
            <a:ext cx="698500" cy="150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Arrow: Right 106">
            <a:extLst>
              <a:ext uri="{FF2B5EF4-FFF2-40B4-BE49-F238E27FC236}">
                <a16:creationId xmlns:a16="http://schemas.microsoft.com/office/drawing/2014/main" id="{A515A568-C598-44A3-8E88-0FE82C448690}"/>
              </a:ext>
            </a:extLst>
          </p:cNvPr>
          <p:cNvSpPr/>
          <p:nvPr/>
        </p:nvSpPr>
        <p:spPr>
          <a:xfrm rot="16200000">
            <a:off x="1104325" y="1993783"/>
            <a:ext cx="698499" cy="116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8" name="Graphic 107" descr="Classroom">
            <a:extLst>
              <a:ext uri="{FF2B5EF4-FFF2-40B4-BE49-F238E27FC236}">
                <a16:creationId xmlns:a16="http://schemas.microsoft.com/office/drawing/2014/main" id="{BD105759-6756-487D-A69E-E358F282B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4124" y="6270169"/>
            <a:ext cx="458825" cy="458825"/>
          </a:xfrm>
          <a:prstGeom prst="rect">
            <a:avLst/>
          </a:prstGeom>
        </p:spPr>
      </p:pic>
      <p:pic>
        <p:nvPicPr>
          <p:cNvPr id="109" name="Graphic 108" descr="Information">
            <a:extLst>
              <a:ext uri="{FF2B5EF4-FFF2-40B4-BE49-F238E27FC236}">
                <a16:creationId xmlns:a16="http://schemas.microsoft.com/office/drawing/2014/main" id="{F9C3601F-356C-4BA5-936C-F4FBD30170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19956" y="6254470"/>
            <a:ext cx="458825" cy="458825"/>
          </a:xfrm>
          <a:prstGeom prst="rect">
            <a:avLst/>
          </a:prstGeom>
        </p:spPr>
      </p:pic>
    </p:spTree>
    <p:extLst>
      <p:ext uri="{BB962C8B-B14F-4D97-AF65-F5344CB8AC3E}">
        <p14:creationId xmlns:p14="http://schemas.microsoft.com/office/powerpoint/2010/main" val="79802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LO100: ILO unveils new visual identity to celebrate its 100th anniversary">
            <a:extLst>
              <a:ext uri="{FF2B5EF4-FFF2-40B4-BE49-F238E27FC236}">
                <a16:creationId xmlns:a16="http://schemas.microsoft.com/office/drawing/2014/main" id="{295DCE93-3CB8-4AF9-A479-79E67BCF8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521" y="61370"/>
            <a:ext cx="2091450" cy="1175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1AF270-AF6B-4850-AF91-066010B76C77}"/>
              </a:ext>
            </a:extLst>
          </p:cNvPr>
          <p:cNvSpPr txBox="1"/>
          <p:nvPr/>
        </p:nvSpPr>
        <p:spPr>
          <a:xfrm>
            <a:off x="365760" y="1342476"/>
            <a:ext cx="11512731" cy="4524315"/>
          </a:xfrm>
          <a:prstGeom prst="rect">
            <a:avLst/>
          </a:prstGeom>
          <a:noFill/>
          <a:ln>
            <a:solidFill>
              <a:schemeClr val="accent2"/>
            </a:solidFill>
          </a:ln>
        </p:spPr>
        <p:txBody>
          <a:bodyPr wrap="square">
            <a:spAutoFit/>
          </a:bodyPr>
          <a:lstStyle/>
          <a:p>
            <a:r>
              <a:rPr lang="en-GB" sz="2400" b="0" i="0" u="sng" dirty="0">
                <a:solidFill>
                  <a:srgbClr val="230050"/>
                </a:solidFill>
                <a:effectLst/>
                <a:latin typeface="Noto Sans" panose="020B0502040504020204" pitchFamily="34"/>
              </a:rPr>
              <a:t>Every day</a:t>
            </a:r>
            <a:r>
              <a:rPr lang="en-GB" sz="2400" b="0" i="0" dirty="0">
                <a:solidFill>
                  <a:srgbClr val="230050"/>
                </a:solidFill>
                <a:effectLst/>
                <a:latin typeface="Noto Sans" panose="020B0502040504020204" pitchFamily="34"/>
              </a:rPr>
              <a:t>, people die as a result of occupational accidents or work-related diseases – more than </a:t>
            </a:r>
            <a:r>
              <a:rPr lang="en-GB" sz="2400" b="1" i="0" u="sng" dirty="0">
                <a:solidFill>
                  <a:srgbClr val="FF0000"/>
                </a:solidFill>
                <a:effectLst/>
                <a:latin typeface="Noto Sans" panose="020B0502040504020204" pitchFamily="34"/>
              </a:rPr>
              <a:t>2.78 million </a:t>
            </a:r>
            <a:r>
              <a:rPr lang="en-GB" sz="2400" b="0" i="0" dirty="0">
                <a:solidFill>
                  <a:srgbClr val="230050"/>
                </a:solidFill>
                <a:effectLst/>
                <a:latin typeface="Noto Sans" panose="020B0502040504020204" pitchFamily="34"/>
              </a:rPr>
              <a:t>deaths world-wide per year.</a:t>
            </a:r>
          </a:p>
          <a:p>
            <a:endParaRPr lang="en-GB" sz="2400" dirty="0">
              <a:solidFill>
                <a:srgbClr val="230050"/>
              </a:solidFill>
              <a:latin typeface="Noto Sans" panose="020B0502040504020204" pitchFamily="34"/>
            </a:endParaRPr>
          </a:p>
          <a:p>
            <a:r>
              <a:rPr lang="en-GB" sz="2400" b="1" i="0" dirty="0">
                <a:solidFill>
                  <a:srgbClr val="FF0000"/>
                </a:solidFill>
                <a:effectLst/>
                <a:latin typeface="Noto Sans" panose="020B0502040504020204" pitchFamily="34"/>
              </a:rPr>
              <a:t>Every 15 seconds</a:t>
            </a:r>
            <a:r>
              <a:rPr lang="en-GB" sz="2400" b="0" i="0" dirty="0">
                <a:solidFill>
                  <a:srgbClr val="230050"/>
                </a:solidFill>
                <a:effectLst/>
                <a:latin typeface="Noto Sans" panose="020B0502040504020204" pitchFamily="34"/>
              </a:rPr>
              <a:t>, a worker dies from a  work-related accident or disease</a:t>
            </a:r>
          </a:p>
          <a:p>
            <a:endParaRPr lang="en-GB" sz="2400" dirty="0">
              <a:solidFill>
                <a:srgbClr val="230050"/>
              </a:solidFill>
              <a:latin typeface="Noto Sans" panose="020B0502040504020204" pitchFamily="34"/>
            </a:endParaRPr>
          </a:p>
          <a:p>
            <a:r>
              <a:rPr lang="en-GB" sz="2400" b="1" i="0" dirty="0">
                <a:solidFill>
                  <a:srgbClr val="FF0000"/>
                </a:solidFill>
                <a:effectLst/>
                <a:latin typeface="Noto Sans" panose="020B0502040504020204" pitchFamily="34"/>
              </a:rPr>
              <a:t>Every 15 seconds</a:t>
            </a:r>
            <a:r>
              <a:rPr lang="en-GB" sz="2400" b="0" i="0" dirty="0">
                <a:solidFill>
                  <a:srgbClr val="230050"/>
                </a:solidFill>
                <a:effectLst/>
                <a:latin typeface="Noto Sans" panose="020B0502040504020204" pitchFamily="34"/>
              </a:rPr>
              <a:t>, </a:t>
            </a:r>
            <a:r>
              <a:rPr lang="en-GB" sz="2400" b="1" i="0" u="sng" dirty="0">
                <a:solidFill>
                  <a:srgbClr val="FF0000"/>
                </a:solidFill>
                <a:effectLst/>
                <a:latin typeface="Noto Sans" panose="020B0502040504020204" pitchFamily="34"/>
              </a:rPr>
              <a:t>160</a:t>
            </a:r>
            <a:r>
              <a:rPr lang="en-GB" sz="2400" b="0" i="0" dirty="0">
                <a:solidFill>
                  <a:srgbClr val="230050"/>
                </a:solidFill>
                <a:effectLst/>
                <a:latin typeface="Noto Sans" panose="020B0502040504020204" pitchFamily="34"/>
              </a:rPr>
              <a:t> workers have a work-related accident</a:t>
            </a:r>
            <a:br>
              <a:rPr lang="en-GB" sz="2400" b="0" i="0" dirty="0">
                <a:solidFill>
                  <a:srgbClr val="230050"/>
                </a:solidFill>
                <a:effectLst/>
                <a:latin typeface="Noto Sans" panose="020B0502040504020204" pitchFamily="34"/>
              </a:rPr>
            </a:br>
            <a:br>
              <a:rPr lang="en-GB" sz="2400" b="0" i="0" dirty="0">
                <a:solidFill>
                  <a:srgbClr val="230050"/>
                </a:solidFill>
                <a:effectLst/>
                <a:latin typeface="Noto Sans" panose="020B0502040504020204" pitchFamily="34"/>
              </a:rPr>
            </a:br>
            <a:r>
              <a:rPr lang="en-GB" sz="2400" dirty="0">
                <a:solidFill>
                  <a:srgbClr val="230050"/>
                </a:solidFill>
                <a:latin typeface="Noto Sans" panose="020B0502040504020204" pitchFamily="34"/>
              </a:rPr>
              <a:t>T</a:t>
            </a:r>
            <a:r>
              <a:rPr lang="en-GB" sz="2400" b="0" i="0" dirty="0">
                <a:solidFill>
                  <a:srgbClr val="230050"/>
                </a:solidFill>
                <a:effectLst/>
                <a:latin typeface="Noto Sans" panose="020B0502040504020204" pitchFamily="34"/>
              </a:rPr>
              <a:t>here </a:t>
            </a:r>
            <a:r>
              <a:rPr lang="en-GB" sz="2400" b="1" i="0" dirty="0">
                <a:solidFill>
                  <a:srgbClr val="FF0000"/>
                </a:solidFill>
                <a:effectLst/>
                <a:latin typeface="Noto Sans" panose="020B0502040504020204" pitchFamily="34"/>
              </a:rPr>
              <a:t>374 million </a:t>
            </a:r>
            <a:r>
              <a:rPr lang="en-GB" sz="2400" b="0" i="0" dirty="0">
                <a:solidFill>
                  <a:srgbClr val="230050"/>
                </a:solidFill>
                <a:effectLst/>
                <a:latin typeface="Noto Sans" panose="020B0502040504020204" pitchFamily="34"/>
              </a:rPr>
              <a:t>non-fatal work-related injuries each year, resulting in more than </a:t>
            </a:r>
            <a:r>
              <a:rPr lang="en-GB" sz="2400" b="1" i="0" dirty="0">
                <a:solidFill>
                  <a:srgbClr val="FF0000"/>
                </a:solidFill>
                <a:effectLst/>
                <a:latin typeface="Noto Sans" panose="020B0502040504020204" pitchFamily="34"/>
              </a:rPr>
              <a:t>4</a:t>
            </a:r>
            <a:r>
              <a:rPr lang="en-GB" sz="2400" b="0" i="0" dirty="0">
                <a:solidFill>
                  <a:srgbClr val="230050"/>
                </a:solidFill>
                <a:effectLst/>
                <a:latin typeface="Noto Sans" panose="020B0502040504020204" pitchFamily="34"/>
              </a:rPr>
              <a:t> days of absences from work. </a:t>
            </a:r>
            <a:br>
              <a:rPr lang="en-GB" sz="2400" b="0" i="0" dirty="0">
                <a:solidFill>
                  <a:srgbClr val="230050"/>
                </a:solidFill>
                <a:effectLst/>
                <a:latin typeface="Noto Sans" panose="020B0502040504020204" pitchFamily="34"/>
              </a:rPr>
            </a:br>
            <a:br>
              <a:rPr lang="en-GB" sz="2400" b="0" i="0" dirty="0">
                <a:solidFill>
                  <a:srgbClr val="230050"/>
                </a:solidFill>
                <a:effectLst/>
                <a:latin typeface="Noto Sans" panose="020B0502040504020204" pitchFamily="34"/>
              </a:rPr>
            </a:br>
            <a:r>
              <a:rPr lang="en-GB" sz="2400" b="0" i="0" dirty="0">
                <a:solidFill>
                  <a:srgbClr val="230050"/>
                </a:solidFill>
                <a:effectLst/>
                <a:latin typeface="Noto Sans" panose="020B0502040504020204" pitchFamily="34"/>
              </a:rPr>
              <a:t>The human cost is vast and the economic burden of poor </a:t>
            </a:r>
            <a:r>
              <a:rPr lang="en-GB" sz="2400" dirty="0">
                <a:solidFill>
                  <a:srgbClr val="230050"/>
                </a:solidFill>
                <a:latin typeface="Noto Sans" panose="020B0502040504020204" pitchFamily="34"/>
              </a:rPr>
              <a:t>OHS</a:t>
            </a:r>
            <a:r>
              <a:rPr lang="en-GB" sz="2400" b="0" i="0" dirty="0">
                <a:solidFill>
                  <a:srgbClr val="230050"/>
                </a:solidFill>
                <a:effectLst/>
                <a:latin typeface="Noto Sans" panose="020B0502040504020204" pitchFamily="34"/>
              </a:rPr>
              <a:t> practices is estimated at </a:t>
            </a:r>
            <a:r>
              <a:rPr lang="en-GB" sz="2400" b="1" i="0" dirty="0">
                <a:solidFill>
                  <a:srgbClr val="FF0000"/>
                </a:solidFill>
                <a:effectLst/>
                <a:latin typeface="Noto Sans" panose="020B0502040504020204" pitchFamily="34"/>
              </a:rPr>
              <a:t>3.94</a:t>
            </a:r>
            <a:r>
              <a:rPr lang="en-GB" sz="2400" b="0" i="0" dirty="0">
                <a:solidFill>
                  <a:srgbClr val="230050"/>
                </a:solidFill>
                <a:effectLst/>
                <a:latin typeface="Noto Sans" panose="020B0502040504020204" pitchFamily="34"/>
              </a:rPr>
              <a:t> </a:t>
            </a:r>
            <a:r>
              <a:rPr lang="en-GB" sz="2400" dirty="0">
                <a:solidFill>
                  <a:srgbClr val="230050"/>
                </a:solidFill>
                <a:latin typeface="Noto Sans" panose="020B0502040504020204" pitchFamily="34"/>
              </a:rPr>
              <a:t>% </a:t>
            </a:r>
            <a:r>
              <a:rPr lang="en-GB" sz="2400" b="0" i="0" dirty="0">
                <a:solidFill>
                  <a:srgbClr val="230050"/>
                </a:solidFill>
                <a:effectLst/>
                <a:latin typeface="Noto Sans" panose="020B0502040504020204" pitchFamily="34"/>
              </a:rPr>
              <a:t>of global Gross Domestic Product (GDP) each year.</a:t>
            </a:r>
            <a:endParaRPr lang="en-GB" sz="2400" dirty="0"/>
          </a:p>
        </p:txBody>
      </p:sp>
      <p:sp>
        <p:nvSpPr>
          <p:cNvPr id="5" name="TextBox 4">
            <a:extLst>
              <a:ext uri="{FF2B5EF4-FFF2-40B4-BE49-F238E27FC236}">
                <a16:creationId xmlns:a16="http://schemas.microsoft.com/office/drawing/2014/main" id="{57E51AB7-F0D7-4833-9279-DBE6A3E5B929}"/>
              </a:ext>
            </a:extLst>
          </p:cNvPr>
          <p:cNvSpPr txBox="1"/>
          <p:nvPr/>
        </p:nvSpPr>
        <p:spPr>
          <a:xfrm>
            <a:off x="365760" y="191766"/>
            <a:ext cx="6139543" cy="523220"/>
          </a:xfrm>
          <a:prstGeom prst="rect">
            <a:avLst/>
          </a:prstGeom>
          <a:solidFill>
            <a:schemeClr val="accent2"/>
          </a:solidFill>
        </p:spPr>
        <p:txBody>
          <a:bodyPr wrap="square" rtlCol="0">
            <a:spAutoFit/>
          </a:bodyPr>
          <a:lstStyle/>
          <a:p>
            <a:r>
              <a:rPr lang="en-GB" sz="2800" b="1" dirty="0">
                <a:solidFill>
                  <a:schemeClr val="bg1"/>
                </a:solidFill>
              </a:rPr>
              <a:t>Putting our training  in to perspective…</a:t>
            </a:r>
          </a:p>
        </p:txBody>
      </p:sp>
      <p:pic>
        <p:nvPicPr>
          <p:cNvPr id="7" name="Graphic 6" descr="Classroom">
            <a:extLst>
              <a:ext uri="{FF2B5EF4-FFF2-40B4-BE49-F238E27FC236}">
                <a16:creationId xmlns:a16="http://schemas.microsoft.com/office/drawing/2014/main" id="{EBCC6C5D-A250-452D-8C3E-8E0C4E9421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9187" y="6182623"/>
            <a:ext cx="587881" cy="587881"/>
          </a:xfrm>
          <a:prstGeom prst="rect">
            <a:avLst/>
          </a:prstGeom>
        </p:spPr>
      </p:pic>
    </p:spTree>
    <p:extLst>
      <p:ext uri="{BB962C8B-B14F-4D97-AF65-F5344CB8AC3E}">
        <p14:creationId xmlns:p14="http://schemas.microsoft.com/office/powerpoint/2010/main" val="192018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48F63-1D2D-504C-A243-422ABDAC7ED0}"/>
              </a:ext>
            </a:extLst>
          </p:cNvPr>
          <p:cNvSpPr txBox="1"/>
          <p:nvPr/>
        </p:nvSpPr>
        <p:spPr>
          <a:xfrm>
            <a:off x="3742578" y="306186"/>
            <a:ext cx="4706866" cy="553998"/>
          </a:xfrm>
          <a:prstGeom prst="rect">
            <a:avLst/>
          </a:prstGeom>
          <a:noFill/>
        </p:spPr>
        <p:txBody>
          <a:bodyPr wrap="none" rtlCol="0">
            <a:spAutoFit/>
          </a:bodyPr>
          <a:lstStyle/>
          <a:p>
            <a:pPr algn="ctr" defTabSz="914217"/>
            <a:r>
              <a:rPr lang="en-US" sz="3000" b="1" dirty="0">
                <a:solidFill>
                  <a:srgbClr val="000000"/>
                </a:solidFill>
                <a:latin typeface="Poppins" pitchFamily="2" charset="77"/>
                <a:cs typeface="Poppins" pitchFamily="2" charset="77"/>
              </a:rPr>
              <a:t>RISK MANAGEMENT MODEL</a:t>
            </a:r>
          </a:p>
        </p:txBody>
      </p:sp>
      <p:sp>
        <p:nvSpPr>
          <p:cNvPr id="3" name="TextBox 2">
            <a:extLst>
              <a:ext uri="{FF2B5EF4-FFF2-40B4-BE49-F238E27FC236}">
                <a16:creationId xmlns:a16="http://schemas.microsoft.com/office/drawing/2014/main" id="{98BF3AD6-AC50-8547-BEDB-F8C5C46677A7}"/>
              </a:ext>
            </a:extLst>
          </p:cNvPr>
          <p:cNvSpPr txBox="1"/>
          <p:nvPr/>
        </p:nvSpPr>
        <p:spPr>
          <a:xfrm>
            <a:off x="4627426" y="787593"/>
            <a:ext cx="2937151" cy="276999"/>
          </a:xfrm>
          <a:prstGeom prst="rect">
            <a:avLst/>
          </a:prstGeom>
          <a:noFill/>
        </p:spPr>
        <p:txBody>
          <a:bodyPr wrap="none" rtlCol="0">
            <a:spAutoFit/>
          </a:bodyPr>
          <a:lstStyle/>
          <a:p>
            <a:pPr algn="ctr" defTabSz="914217"/>
            <a:r>
              <a:rPr lang="en-US" sz="1200" b="1" spc="150" dirty="0">
                <a:solidFill>
                  <a:srgbClr val="FFFFFF">
                    <a:lumMod val="65000"/>
                  </a:srgbClr>
                </a:solidFill>
                <a:latin typeface="Poppins Light" pitchFamily="2" charset="77"/>
                <a:cs typeface="Poppins Light" pitchFamily="2" charset="77"/>
              </a:rPr>
              <a:t>Another example of a Risk Matrix</a:t>
            </a:r>
          </a:p>
        </p:txBody>
      </p:sp>
      <p:sp>
        <p:nvSpPr>
          <p:cNvPr id="4" name="Rectangle 3">
            <a:extLst>
              <a:ext uri="{FF2B5EF4-FFF2-40B4-BE49-F238E27FC236}">
                <a16:creationId xmlns:a16="http://schemas.microsoft.com/office/drawing/2014/main" id="{088C9273-A4B9-A04A-9905-F02D8119C967}"/>
              </a:ext>
            </a:extLst>
          </p:cNvPr>
          <p:cNvSpPr/>
          <p:nvPr/>
        </p:nvSpPr>
        <p:spPr>
          <a:xfrm>
            <a:off x="3317027" y="1608756"/>
            <a:ext cx="2079523" cy="1275736"/>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5" name="Rectangle 4">
            <a:extLst>
              <a:ext uri="{FF2B5EF4-FFF2-40B4-BE49-F238E27FC236}">
                <a16:creationId xmlns:a16="http://schemas.microsoft.com/office/drawing/2014/main" id="{454C9612-7B0A-7D4E-9571-AB8D6EE86974}"/>
              </a:ext>
            </a:extLst>
          </p:cNvPr>
          <p:cNvSpPr/>
          <p:nvPr/>
        </p:nvSpPr>
        <p:spPr>
          <a:xfrm>
            <a:off x="5396550" y="1608756"/>
            <a:ext cx="2079523" cy="1275736"/>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6" name="Rectangle 5">
            <a:extLst>
              <a:ext uri="{FF2B5EF4-FFF2-40B4-BE49-F238E27FC236}">
                <a16:creationId xmlns:a16="http://schemas.microsoft.com/office/drawing/2014/main" id="{723C30EC-6262-844F-B21A-9D759F7EB942}"/>
              </a:ext>
            </a:extLst>
          </p:cNvPr>
          <p:cNvSpPr/>
          <p:nvPr/>
        </p:nvSpPr>
        <p:spPr>
          <a:xfrm>
            <a:off x="7476072" y="1608756"/>
            <a:ext cx="2079523" cy="1275736"/>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7" name="Rectangle 6">
            <a:extLst>
              <a:ext uri="{FF2B5EF4-FFF2-40B4-BE49-F238E27FC236}">
                <a16:creationId xmlns:a16="http://schemas.microsoft.com/office/drawing/2014/main" id="{F36F859F-21D5-E24C-B78C-05F06EC92BD2}"/>
              </a:ext>
            </a:extLst>
          </p:cNvPr>
          <p:cNvSpPr/>
          <p:nvPr/>
        </p:nvSpPr>
        <p:spPr>
          <a:xfrm>
            <a:off x="3317027" y="2884492"/>
            <a:ext cx="2079523" cy="1275736"/>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8" name="Rectangle 7">
            <a:extLst>
              <a:ext uri="{FF2B5EF4-FFF2-40B4-BE49-F238E27FC236}">
                <a16:creationId xmlns:a16="http://schemas.microsoft.com/office/drawing/2014/main" id="{F056957B-3A97-0F40-86D6-9EA64B3F2274}"/>
              </a:ext>
            </a:extLst>
          </p:cNvPr>
          <p:cNvSpPr/>
          <p:nvPr/>
        </p:nvSpPr>
        <p:spPr>
          <a:xfrm>
            <a:off x="5396550" y="2884492"/>
            <a:ext cx="2079523" cy="1275736"/>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9" name="Rectangle 8">
            <a:extLst>
              <a:ext uri="{FF2B5EF4-FFF2-40B4-BE49-F238E27FC236}">
                <a16:creationId xmlns:a16="http://schemas.microsoft.com/office/drawing/2014/main" id="{CF47918E-B685-4F4C-AA17-59B30F0F6C65}"/>
              </a:ext>
            </a:extLst>
          </p:cNvPr>
          <p:cNvSpPr/>
          <p:nvPr/>
        </p:nvSpPr>
        <p:spPr>
          <a:xfrm>
            <a:off x="7476072" y="2884492"/>
            <a:ext cx="2079523" cy="1275736"/>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0" name="Rectangle 9">
            <a:extLst>
              <a:ext uri="{FF2B5EF4-FFF2-40B4-BE49-F238E27FC236}">
                <a16:creationId xmlns:a16="http://schemas.microsoft.com/office/drawing/2014/main" id="{593630ED-D746-C840-B92E-FA4EA9FA7C60}"/>
              </a:ext>
            </a:extLst>
          </p:cNvPr>
          <p:cNvSpPr/>
          <p:nvPr/>
        </p:nvSpPr>
        <p:spPr>
          <a:xfrm>
            <a:off x="3317027" y="4160227"/>
            <a:ext cx="2079523" cy="1275736"/>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1" name="Rectangle 10">
            <a:extLst>
              <a:ext uri="{FF2B5EF4-FFF2-40B4-BE49-F238E27FC236}">
                <a16:creationId xmlns:a16="http://schemas.microsoft.com/office/drawing/2014/main" id="{E36D8361-CC8B-A647-8CA8-0699D99E7F1C}"/>
              </a:ext>
            </a:extLst>
          </p:cNvPr>
          <p:cNvSpPr/>
          <p:nvPr/>
        </p:nvSpPr>
        <p:spPr>
          <a:xfrm>
            <a:off x="5396550" y="4160227"/>
            <a:ext cx="2079523" cy="1275736"/>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2" name="Rectangle 11">
            <a:extLst>
              <a:ext uri="{FF2B5EF4-FFF2-40B4-BE49-F238E27FC236}">
                <a16:creationId xmlns:a16="http://schemas.microsoft.com/office/drawing/2014/main" id="{6FEF9EC6-6634-2744-9B75-0B4E46AE1CD6}"/>
              </a:ext>
            </a:extLst>
          </p:cNvPr>
          <p:cNvSpPr/>
          <p:nvPr/>
        </p:nvSpPr>
        <p:spPr>
          <a:xfrm>
            <a:off x="7476072" y="4160227"/>
            <a:ext cx="2079523" cy="1275736"/>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4" name="Right Arrow 13">
            <a:extLst>
              <a:ext uri="{FF2B5EF4-FFF2-40B4-BE49-F238E27FC236}">
                <a16:creationId xmlns:a16="http://schemas.microsoft.com/office/drawing/2014/main" id="{FBA70BB4-3393-AA44-9E1D-0F02DB8B2D1D}"/>
              </a:ext>
            </a:extLst>
          </p:cNvPr>
          <p:cNvSpPr/>
          <p:nvPr/>
        </p:nvSpPr>
        <p:spPr>
          <a:xfrm>
            <a:off x="2679868" y="5691585"/>
            <a:ext cx="7233733" cy="378823"/>
          </a:xfrm>
          <a:prstGeom prst="rightArrow">
            <a:avLst>
              <a:gd name="adj1" fmla="val 100000"/>
              <a:gd name="adj2" fmla="val 672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5" name="Right Arrow 14">
            <a:extLst>
              <a:ext uri="{FF2B5EF4-FFF2-40B4-BE49-F238E27FC236}">
                <a16:creationId xmlns:a16="http://schemas.microsoft.com/office/drawing/2014/main" id="{C8C929A8-DF0B-A34D-8048-34461F1ACA35}"/>
              </a:ext>
            </a:extLst>
          </p:cNvPr>
          <p:cNvSpPr/>
          <p:nvPr/>
        </p:nvSpPr>
        <p:spPr>
          <a:xfrm rot="16200000">
            <a:off x="472578" y="3483641"/>
            <a:ext cx="4794057" cy="379476"/>
          </a:xfrm>
          <a:prstGeom prst="rightArrow">
            <a:avLst>
              <a:gd name="adj1" fmla="val 100000"/>
              <a:gd name="adj2" fmla="val 672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6" name="TextBox 15">
            <a:extLst>
              <a:ext uri="{FF2B5EF4-FFF2-40B4-BE49-F238E27FC236}">
                <a16:creationId xmlns:a16="http://schemas.microsoft.com/office/drawing/2014/main" id="{1360B816-0C07-EC4D-B7AD-59470EB6043C}"/>
              </a:ext>
            </a:extLst>
          </p:cNvPr>
          <p:cNvSpPr txBox="1"/>
          <p:nvPr/>
        </p:nvSpPr>
        <p:spPr>
          <a:xfrm>
            <a:off x="5955249" y="5711894"/>
            <a:ext cx="962123"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MEDIUM</a:t>
            </a:r>
          </a:p>
        </p:txBody>
      </p:sp>
      <p:sp>
        <p:nvSpPr>
          <p:cNvPr id="17" name="TextBox 16">
            <a:extLst>
              <a:ext uri="{FF2B5EF4-FFF2-40B4-BE49-F238E27FC236}">
                <a16:creationId xmlns:a16="http://schemas.microsoft.com/office/drawing/2014/main" id="{DCE0CCD6-1DC1-D344-9B5D-459A1F3EE5B9}"/>
              </a:ext>
            </a:extLst>
          </p:cNvPr>
          <p:cNvSpPr txBox="1"/>
          <p:nvPr/>
        </p:nvSpPr>
        <p:spPr>
          <a:xfrm>
            <a:off x="8200683" y="5711894"/>
            <a:ext cx="630302"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HIGH</a:t>
            </a:r>
          </a:p>
        </p:txBody>
      </p:sp>
      <p:sp>
        <p:nvSpPr>
          <p:cNvPr id="18" name="TextBox 17">
            <a:extLst>
              <a:ext uri="{FF2B5EF4-FFF2-40B4-BE49-F238E27FC236}">
                <a16:creationId xmlns:a16="http://schemas.microsoft.com/office/drawing/2014/main" id="{F21E896B-F506-524F-9784-70D82878B021}"/>
              </a:ext>
            </a:extLst>
          </p:cNvPr>
          <p:cNvSpPr txBox="1"/>
          <p:nvPr/>
        </p:nvSpPr>
        <p:spPr>
          <a:xfrm>
            <a:off x="4061515" y="5711894"/>
            <a:ext cx="590546"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LOW</a:t>
            </a:r>
          </a:p>
        </p:txBody>
      </p:sp>
      <p:sp>
        <p:nvSpPr>
          <p:cNvPr id="21" name="TextBox 20">
            <a:extLst>
              <a:ext uri="{FF2B5EF4-FFF2-40B4-BE49-F238E27FC236}">
                <a16:creationId xmlns:a16="http://schemas.microsoft.com/office/drawing/2014/main" id="{1FAAFE1C-8E94-5449-8F77-688C236120E9}"/>
              </a:ext>
            </a:extLst>
          </p:cNvPr>
          <p:cNvSpPr txBox="1"/>
          <p:nvPr/>
        </p:nvSpPr>
        <p:spPr>
          <a:xfrm rot="16200000">
            <a:off x="2574334" y="4628818"/>
            <a:ext cx="590546"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LOW</a:t>
            </a:r>
          </a:p>
        </p:txBody>
      </p:sp>
      <p:sp>
        <p:nvSpPr>
          <p:cNvPr id="22" name="TextBox 21">
            <a:extLst>
              <a:ext uri="{FF2B5EF4-FFF2-40B4-BE49-F238E27FC236}">
                <a16:creationId xmlns:a16="http://schemas.microsoft.com/office/drawing/2014/main" id="{E1222E0C-64B4-3846-AA5C-27978371047F}"/>
              </a:ext>
            </a:extLst>
          </p:cNvPr>
          <p:cNvSpPr txBox="1"/>
          <p:nvPr/>
        </p:nvSpPr>
        <p:spPr>
          <a:xfrm rot="16200000">
            <a:off x="2388545" y="3353082"/>
            <a:ext cx="962123"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MEDIUM</a:t>
            </a:r>
          </a:p>
        </p:txBody>
      </p:sp>
      <p:sp>
        <p:nvSpPr>
          <p:cNvPr id="23" name="TextBox 22">
            <a:extLst>
              <a:ext uri="{FF2B5EF4-FFF2-40B4-BE49-F238E27FC236}">
                <a16:creationId xmlns:a16="http://schemas.microsoft.com/office/drawing/2014/main" id="{78E7C6F0-A741-3A47-B993-ADC83F43D8B1}"/>
              </a:ext>
            </a:extLst>
          </p:cNvPr>
          <p:cNvSpPr txBox="1"/>
          <p:nvPr/>
        </p:nvSpPr>
        <p:spPr>
          <a:xfrm rot="16200000">
            <a:off x="2554456" y="2077347"/>
            <a:ext cx="630302"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HIGH</a:t>
            </a:r>
          </a:p>
        </p:txBody>
      </p:sp>
      <p:sp>
        <p:nvSpPr>
          <p:cNvPr id="24" name="TextBox 23">
            <a:extLst>
              <a:ext uri="{FF2B5EF4-FFF2-40B4-BE49-F238E27FC236}">
                <a16:creationId xmlns:a16="http://schemas.microsoft.com/office/drawing/2014/main" id="{6E8036CA-F623-304C-91CB-9E4391D4B8D4}"/>
              </a:ext>
            </a:extLst>
          </p:cNvPr>
          <p:cNvSpPr txBox="1"/>
          <p:nvPr/>
        </p:nvSpPr>
        <p:spPr>
          <a:xfrm>
            <a:off x="5827810" y="6153159"/>
            <a:ext cx="1217000" cy="338554"/>
          </a:xfrm>
          <a:prstGeom prst="rect">
            <a:avLst/>
          </a:prstGeom>
          <a:noFill/>
        </p:spPr>
        <p:txBody>
          <a:bodyPr wrap="none" rtlCol="0" anchor="ctr" anchorCtr="0">
            <a:spAutoFit/>
          </a:bodyPr>
          <a:lstStyle/>
          <a:p>
            <a:pPr algn="ctr" defTabSz="914217"/>
            <a:r>
              <a:rPr lang="en-US" sz="1600" b="1" dirty="0">
                <a:solidFill>
                  <a:srgbClr val="000000"/>
                </a:solidFill>
                <a:latin typeface="Poppins" pitchFamily="2" charset="77"/>
                <a:ea typeface="League Spartan" charset="0"/>
                <a:cs typeface="Poppins" pitchFamily="2" charset="77"/>
              </a:rPr>
              <a:t>LIKELIHOOD</a:t>
            </a:r>
          </a:p>
        </p:txBody>
      </p:sp>
      <p:sp>
        <p:nvSpPr>
          <p:cNvPr id="25" name="TextBox 24">
            <a:extLst>
              <a:ext uri="{FF2B5EF4-FFF2-40B4-BE49-F238E27FC236}">
                <a16:creationId xmlns:a16="http://schemas.microsoft.com/office/drawing/2014/main" id="{8F42BD3B-0D5B-884F-A687-3EB08865D466}"/>
              </a:ext>
            </a:extLst>
          </p:cNvPr>
          <p:cNvSpPr txBox="1"/>
          <p:nvPr/>
        </p:nvSpPr>
        <p:spPr>
          <a:xfrm rot="16200000">
            <a:off x="2000887" y="3353082"/>
            <a:ext cx="847411" cy="338554"/>
          </a:xfrm>
          <a:prstGeom prst="rect">
            <a:avLst/>
          </a:prstGeom>
          <a:noFill/>
        </p:spPr>
        <p:txBody>
          <a:bodyPr wrap="none" rtlCol="0" anchor="ctr" anchorCtr="0">
            <a:spAutoFit/>
          </a:bodyPr>
          <a:lstStyle/>
          <a:p>
            <a:pPr algn="ctr" defTabSz="914217"/>
            <a:r>
              <a:rPr lang="en-US" sz="1600" b="1" dirty="0">
                <a:solidFill>
                  <a:srgbClr val="000000"/>
                </a:solidFill>
                <a:latin typeface="Poppins" pitchFamily="2" charset="77"/>
                <a:ea typeface="League Spartan" charset="0"/>
                <a:cs typeface="Poppins" pitchFamily="2" charset="77"/>
              </a:rPr>
              <a:t>IMPACT</a:t>
            </a:r>
          </a:p>
        </p:txBody>
      </p:sp>
      <p:sp>
        <p:nvSpPr>
          <p:cNvPr id="26" name="Subtitle 2">
            <a:extLst>
              <a:ext uri="{FF2B5EF4-FFF2-40B4-BE49-F238E27FC236}">
                <a16:creationId xmlns:a16="http://schemas.microsoft.com/office/drawing/2014/main" id="{E19E8C00-AFE7-174D-8002-87AD4C5DDB17}"/>
              </a:ext>
            </a:extLst>
          </p:cNvPr>
          <p:cNvSpPr txBox="1">
            <a:spLocks/>
          </p:cNvSpPr>
          <p:nvPr/>
        </p:nvSpPr>
        <p:spPr>
          <a:xfrm>
            <a:off x="7873750" y="2004153"/>
            <a:ext cx="1284167"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Intensive management</a:t>
            </a:r>
          </a:p>
        </p:txBody>
      </p:sp>
      <p:sp>
        <p:nvSpPr>
          <p:cNvPr id="27" name="Subtitle 2">
            <a:extLst>
              <a:ext uri="{FF2B5EF4-FFF2-40B4-BE49-F238E27FC236}">
                <a16:creationId xmlns:a16="http://schemas.microsoft.com/office/drawing/2014/main" id="{F4F8B6C3-69A7-F94B-A5B6-5678748A2997}"/>
              </a:ext>
            </a:extLst>
          </p:cNvPr>
          <p:cNvSpPr txBox="1">
            <a:spLocks/>
          </p:cNvSpPr>
          <p:nvPr/>
        </p:nvSpPr>
        <p:spPr>
          <a:xfrm>
            <a:off x="5794226" y="1888737"/>
            <a:ext cx="128416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Requires monitoring and management</a:t>
            </a:r>
          </a:p>
        </p:txBody>
      </p:sp>
      <p:sp>
        <p:nvSpPr>
          <p:cNvPr id="28" name="Subtitle 2">
            <a:extLst>
              <a:ext uri="{FF2B5EF4-FFF2-40B4-BE49-F238E27FC236}">
                <a16:creationId xmlns:a16="http://schemas.microsoft.com/office/drawing/2014/main" id="{018CCA8E-28D2-9941-A7A5-D4AF5092068A}"/>
              </a:ext>
            </a:extLst>
          </p:cNvPr>
          <p:cNvSpPr txBox="1">
            <a:spLocks/>
          </p:cNvSpPr>
          <p:nvPr/>
        </p:nvSpPr>
        <p:spPr>
          <a:xfrm>
            <a:off x="3714705" y="2004153"/>
            <a:ext cx="1284167"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Close monitoring required</a:t>
            </a:r>
          </a:p>
        </p:txBody>
      </p:sp>
      <p:sp>
        <p:nvSpPr>
          <p:cNvPr id="29" name="Subtitle 2">
            <a:extLst>
              <a:ext uri="{FF2B5EF4-FFF2-40B4-BE49-F238E27FC236}">
                <a16:creationId xmlns:a16="http://schemas.microsoft.com/office/drawing/2014/main" id="{F4422759-58E5-CD40-9331-C6EC30EF695B}"/>
              </a:ext>
            </a:extLst>
          </p:cNvPr>
          <p:cNvSpPr txBox="1">
            <a:spLocks/>
          </p:cNvSpPr>
          <p:nvPr/>
        </p:nvSpPr>
        <p:spPr>
          <a:xfrm>
            <a:off x="7873750" y="3279888"/>
            <a:ext cx="1284167"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Management required</a:t>
            </a:r>
          </a:p>
        </p:txBody>
      </p:sp>
      <p:sp>
        <p:nvSpPr>
          <p:cNvPr id="30" name="Subtitle 2">
            <a:extLst>
              <a:ext uri="{FF2B5EF4-FFF2-40B4-BE49-F238E27FC236}">
                <a16:creationId xmlns:a16="http://schemas.microsoft.com/office/drawing/2014/main" id="{3584AF87-D2BE-6546-B92F-115339597BE4}"/>
              </a:ext>
            </a:extLst>
          </p:cNvPr>
          <p:cNvSpPr txBox="1">
            <a:spLocks/>
          </p:cNvSpPr>
          <p:nvPr/>
        </p:nvSpPr>
        <p:spPr>
          <a:xfrm>
            <a:off x="5794226" y="3279888"/>
            <a:ext cx="1284167"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Management recommended</a:t>
            </a:r>
          </a:p>
        </p:txBody>
      </p:sp>
      <p:sp>
        <p:nvSpPr>
          <p:cNvPr id="31" name="Subtitle 2">
            <a:extLst>
              <a:ext uri="{FF2B5EF4-FFF2-40B4-BE49-F238E27FC236}">
                <a16:creationId xmlns:a16="http://schemas.microsoft.com/office/drawing/2014/main" id="{94EA448F-9459-614D-ACB7-5EFEE0E1F2C8}"/>
              </a:ext>
            </a:extLst>
          </p:cNvPr>
          <p:cNvSpPr txBox="1">
            <a:spLocks/>
          </p:cNvSpPr>
          <p:nvPr/>
        </p:nvSpPr>
        <p:spPr>
          <a:xfrm>
            <a:off x="3714705" y="3049056"/>
            <a:ext cx="1284167" cy="94660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Risk may be accepted, but requires monitoring</a:t>
            </a:r>
          </a:p>
        </p:txBody>
      </p:sp>
      <p:sp>
        <p:nvSpPr>
          <p:cNvPr id="32" name="Subtitle 2">
            <a:extLst>
              <a:ext uri="{FF2B5EF4-FFF2-40B4-BE49-F238E27FC236}">
                <a16:creationId xmlns:a16="http://schemas.microsoft.com/office/drawing/2014/main" id="{B73F0CA7-D2B1-6D41-B9B1-82DE5BA6220B}"/>
              </a:ext>
            </a:extLst>
          </p:cNvPr>
          <p:cNvSpPr txBox="1">
            <a:spLocks/>
          </p:cNvSpPr>
          <p:nvPr/>
        </p:nvSpPr>
        <p:spPr>
          <a:xfrm>
            <a:off x="7873750" y="4671039"/>
            <a:ext cx="1284167"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Managed</a:t>
            </a:r>
          </a:p>
        </p:txBody>
      </p:sp>
      <p:sp>
        <p:nvSpPr>
          <p:cNvPr id="33" name="Subtitle 2">
            <a:extLst>
              <a:ext uri="{FF2B5EF4-FFF2-40B4-BE49-F238E27FC236}">
                <a16:creationId xmlns:a16="http://schemas.microsoft.com/office/drawing/2014/main" id="{EB96AEA7-C0F4-AC48-AEAA-1ADF5651F199}"/>
              </a:ext>
            </a:extLst>
          </p:cNvPr>
          <p:cNvSpPr txBox="1">
            <a:spLocks/>
          </p:cNvSpPr>
          <p:nvPr/>
        </p:nvSpPr>
        <p:spPr>
          <a:xfrm>
            <a:off x="5794226" y="4440208"/>
            <a:ext cx="1284167"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Risk acceptable, requires regulation</a:t>
            </a:r>
          </a:p>
        </p:txBody>
      </p:sp>
      <p:sp>
        <p:nvSpPr>
          <p:cNvPr id="34" name="Subtitle 2">
            <a:extLst>
              <a:ext uri="{FF2B5EF4-FFF2-40B4-BE49-F238E27FC236}">
                <a16:creationId xmlns:a16="http://schemas.microsoft.com/office/drawing/2014/main" id="{C1CE5F6B-E35D-1342-9CB2-C8FD446BB2A2}"/>
              </a:ext>
            </a:extLst>
          </p:cNvPr>
          <p:cNvSpPr txBox="1">
            <a:spLocks/>
          </p:cNvSpPr>
          <p:nvPr/>
        </p:nvSpPr>
        <p:spPr>
          <a:xfrm>
            <a:off x="3714705" y="4671039"/>
            <a:ext cx="1284167"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panose="020F0502020204030203" pitchFamily="34" charset="0"/>
                <a:ea typeface="Lato" panose="020F0502020204030203" pitchFamily="34" charset="0"/>
                <a:cs typeface="Lato" panose="020F0502020204030203" pitchFamily="34" charset="0"/>
              </a:rPr>
              <a:t>Acceptable risk</a:t>
            </a:r>
          </a:p>
        </p:txBody>
      </p:sp>
      <p:pic>
        <p:nvPicPr>
          <p:cNvPr id="35" name="Graphic 34" descr="Information">
            <a:extLst>
              <a:ext uri="{FF2B5EF4-FFF2-40B4-BE49-F238E27FC236}">
                <a16:creationId xmlns:a16="http://schemas.microsoft.com/office/drawing/2014/main" id="{00F184EB-8565-4D18-BF58-D9804147A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13906" y="6279718"/>
            <a:ext cx="458825" cy="458825"/>
          </a:xfrm>
          <a:prstGeom prst="rect">
            <a:avLst/>
          </a:prstGeom>
        </p:spPr>
      </p:pic>
      <p:pic>
        <p:nvPicPr>
          <p:cNvPr id="36" name="Graphic 35" descr="Classroom">
            <a:extLst>
              <a:ext uri="{FF2B5EF4-FFF2-40B4-BE49-F238E27FC236}">
                <a16:creationId xmlns:a16="http://schemas.microsoft.com/office/drawing/2014/main" id="{C85C51F4-F462-48DE-B94B-1D13EEAE06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81542" y="6305005"/>
            <a:ext cx="458825" cy="458825"/>
          </a:xfrm>
          <a:prstGeom prst="rect">
            <a:avLst/>
          </a:prstGeom>
        </p:spPr>
      </p:pic>
    </p:spTree>
    <p:extLst>
      <p:ext uri="{BB962C8B-B14F-4D97-AF65-F5344CB8AC3E}">
        <p14:creationId xmlns:p14="http://schemas.microsoft.com/office/powerpoint/2010/main" val="3170164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68BB9-037E-4C30-8388-F8454A6DA5CF}"/>
              </a:ext>
            </a:extLst>
          </p:cNvPr>
          <p:cNvSpPr txBox="1"/>
          <p:nvPr/>
        </p:nvSpPr>
        <p:spPr>
          <a:xfrm>
            <a:off x="269965" y="850209"/>
            <a:ext cx="11686904" cy="5655094"/>
          </a:xfrm>
          <a:prstGeom prst="rect">
            <a:avLst/>
          </a:prstGeom>
          <a:noFill/>
          <a:ln>
            <a:solidFill>
              <a:schemeClr val="accent1"/>
            </a:solidFill>
          </a:ln>
        </p:spPr>
        <p:txBody>
          <a:bodyPr wrap="square">
            <a:spAutoFit/>
          </a:bodyPr>
          <a:lstStyle/>
          <a:p>
            <a:pPr algn="l" fontAlgn="base"/>
            <a:r>
              <a:rPr lang="en-GB" sz="2400" b="1" i="0" u="sng" dirty="0">
                <a:solidFill>
                  <a:schemeClr val="accent1"/>
                </a:solidFill>
                <a:effectLst/>
              </a:rPr>
              <a:t>Step </a:t>
            </a:r>
            <a:r>
              <a:rPr lang="en-GB" sz="2400" b="1" u="sng" dirty="0">
                <a:solidFill>
                  <a:schemeClr val="accent1"/>
                </a:solidFill>
              </a:rPr>
              <a:t>4</a:t>
            </a:r>
            <a:r>
              <a:rPr lang="en-GB" sz="2400" b="1" i="0" u="sng" dirty="0">
                <a:solidFill>
                  <a:schemeClr val="accent1"/>
                </a:solidFill>
                <a:effectLst/>
              </a:rPr>
              <a:t>. </a:t>
            </a:r>
            <a:r>
              <a:rPr lang="en-GB" sz="2400" b="1" i="0" u="sng" dirty="0">
                <a:solidFill>
                  <a:schemeClr val="accent1"/>
                </a:solidFill>
                <a:effectLst/>
                <a:latin typeface="inherit"/>
              </a:rPr>
              <a:t>Evaluate risk severity and establish precautions</a:t>
            </a:r>
          </a:p>
          <a:p>
            <a:pPr algn="l" fontAlgn="base"/>
            <a:br>
              <a:rPr lang="en-GB" sz="2400" dirty="0">
                <a:solidFill>
                  <a:srgbClr val="222222"/>
                </a:solidFill>
                <a:latin typeface="Open Sans"/>
              </a:rPr>
            </a:br>
            <a:r>
              <a:rPr lang="en-GB" sz="2400" dirty="0">
                <a:solidFill>
                  <a:srgbClr val="222222"/>
                </a:solidFill>
                <a:latin typeface="Open Sans"/>
              </a:rPr>
              <a:t>R</a:t>
            </a:r>
            <a:r>
              <a:rPr lang="en-GB" sz="2400" b="0" i="0" dirty="0">
                <a:solidFill>
                  <a:srgbClr val="222222"/>
                </a:solidFill>
                <a:effectLst/>
                <a:latin typeface="Open Sans"/>
              </a:rPr>
              <a:t>isk assessments findings should be kept securely </a:t>
            </a:r>
            <a:r>
              <a:rPr lang="en-GB" sz="2400" dirty="0">
                <a:solidFill>
                  <a:srgbClr val="222222"/>
                </a:solidFill>
                <a:latin typeface="Open Sans"/>
              </a:rPr>
              <a:t>(</a:t>
            </a:r>
            <a:r>
              <a:rPr lang="en-GB" sz="2400" b="1" i="0" dirty="0">
                <a:solidFill>
                  <a:srgbClr val="222222"/>
                </a:solidFill>
                <a:effectLst/>
                <a:latin typeface="Open Sans"/>
              </a:rPr>
              <a:t>electronically or in writing</a:t>
            </a:r>
            <a:r>
              <a:rPr lang="en-GB" sz="2400" b="0" i="0" dirty="0">
                <a:solidFill>
                  <a:srgbClr val="222222"/>
                </a:solidFill>
                <a:effectLst/>
                <a:latin typeface="Open Sans"/>
              </a:rPr>
              <a:t>). Recording findings on a </a:t>
            </a:r>
            <a:r>
              <a:rPr lang="en-GB" sz="2400" b="1" i="0" u="none" strike="noStrike" dirty="0">
                <a:solidFill>
                  <a:srgbClr val="002F5F"/>
                </a:solidFill>
                <a:effectLst/>
                <a:latin typeface="inherit"/>
                <a:hlinkClick r:id="rId3"/>
              </a:rPr>
              <a:t>risk assessment form</a:t>
            </a:r>
            <a:r>
              <a:rPr lang="en-GB" sz="2400" b="0" i="0" dirty="0">
                <a:solidFill>
                  <a:srgbClr val="222222"/>
                </a:solidFill>
                <a:effectLst/>
                <a:latin typeface="Open Sans"/>
                <a:hlinkClick r:id="rId3"/>
              </a:rPr>
              <a:t> </a:t>
            </a:r>
            <a:r>
              <a:rPr lang="en-GB" sz="2400" dirty="0">
                <a:solidFill>
                  <a:srgbClr val="222222"/>
                </a:solidFill>
                <a:latin typeface="Open Sans"/>
              </a:rPr>
              <a:t>helps </a:t>
            </a:r>
            <a:r>
              <a:rPr lang="en-GB" sz="2400" b="0" i="0" dirty="0">
                <a:solidFill>
                  <a:srgbClr val="222222"/>
                </a:solidFill>
                <a:effectLst/>
                <a:latin typeface="Open Sans"/>
              </a:rPr>
              <a:t>keep track of the risks and control measures put in place to reduce the identified risk. </a:t>
            </a:r>
            <a:br>
              <a:rPr lang="en-GB" sz="2400" b="0" i="0" dirty="0">
                <a:solidFill>
                  <a:srgbClr val="222222"/>
                </a:solidFill>
                <a:effectLst/>
                <a:latin typeface="Open Sans"/>
              </a:rPr>
            </a:br>
            <a:br>
              <a:rPr lang="en-GB" sz="2400" b="0" i="0" dirty="0">
                <a:solidFill>
                  <a:srgbClr val="222222"/>
                </a:solidFill>
                <a:effectLst/>
                <a:latin typeface="Open Sans"/>
              </a:rPr>
            </a:br>
            <a:r>
              <a:rPr lang="en-GB" sz="2400" b="0" i="0" dirty="0">
                <a:solidFill>
                  <a:srgbClr val="222222"/>
                </a:solidFill>
                <a:effectLst/>
                <a:latin typeface="Open Sans"/>
              </a:rPr>
              <a:t>The form includes:</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a:t>
            </a:r>
            <a:r>
              <a:rPr lang="en-GB" sz="2400" b="1" i="0" dirty="0">
                <a:solidFill>
                  <a:srgbClr val="222222"/>
                </a:solidFill>
                <a:effectLst/>
                <a:latin typeface="inherit"/>
              </a:rPr>
              <a:t>What</a:t>
            </a:r>
            <a:r>
              <a:rPr lang="en-GB" sz="2400" b="0" i="0" dirty="0">
                <a:solidFill>
                  <a:srgbClr val="222222"/>
                </a:solidFill>
                <a:effectLst/>
                <a:latin typeface="inherit"/>
              </a:rPr>
              <a:t> hazards were found</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a:t>
            </a:r>
            <a:r>
              <a:rPr lang="en-GB" sz="2400" b="1" i="0" dirty="0">
                <a:solidFill>
                  <a:srgbClr val="222222"/>
                </a:solidFill>
                <a:effectLst/>
                <a:latin typeface="inherit"/>
              </a:rPr>
              <a:t>Person(s)</a:t>
            </a:r>
            <a:r>
              <a:rPr lang="en-GB" sz="2400" b="0" i="0" dirty="0">
                <a:solidFill>
                  <a:srgbClr val="222222"/>
                </a:solidFill>
                <a:effectLst/>
                <a:latin typeface="inherit"/>
              </a:rPr>
              <a:t> or groups affected</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The </a:t>
            </a:r>
            <a:r>
              <a:rPr lang="en-GB" sz="2400" b="1" i="0" dirty="0">
                <a:solidFill>
                  <a:srgbClr val="222222"/>
                </a:solidFill>
                <a:effectLst/>
                <a:latin typeface="inherit"/>
              </a:rPr>
              <a:t>controls</a:t>
            </a:r>
            <a:r>
              <a:rPr lang="en-GB" sz="2400" b="0" i="0" dirty="0">
                <a:solidFill>
                  <a:srgbClr val="222222"/>
                </a:solidFill>
                <a:effectLst/>
                <a:latin typeface="inherit"/>
              </a:rPr>
              <a:t> put in place to </a:t>
            </a:r>
            <a:r>
              <a:rPr lang="en-GB" sz="2400" b="1" i="0" dirty="0">
                <a:solidFill>
                  <a:srgbClr val="222222"/>
                </a:solidFill>
                <a:effectLst/>
                <a:latin typeface="inherit"/>
              </a:rPr>
              <a:t>manage risks </a:t>
            </a:r>
            <a:r>
              <a:rPr lang="en-GB" sz="2400" b="0" i="0" dirty="0">
                <a:solidFill>
                  <a:srgbClr val="222222"/>
                </a:solidFill>
                <a:effectLst/>
                <a:latin typeface="inherit"/>
              </a:rPr>
              <a:t>and who is monitoring them</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a:t>
            </a:r>
            <a:r>
              <a:rPr lang="en-GB" sz="2400" b="1" i="0" dirty="0">
                <a:solidFill>
                  <a:srgbClr val="222222"/>
                </a:solidFill>
                <a:effectLst/>
                <a:latin typeface="inherit"/>
              </a:rPr>
              <a:t>Who</a:t>
            </a:r>
            <a:r>
              <a:rPr lang="en-GB" sz="2400" b="0" i="0" dirty="0">
                <a:solidFill>
                  <a:srgbClr val="222222"/>
                </a:solidFill>
                <a:effectLst/>
                <a:latin typeface="inherit"/>
              </a:rPr>
              <a:t> carried out the assessment</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On what </a:t>
            </a:r>
            <a:r>
              <a:rPr lang="en-GB" sz="2400" b="1" i="0" dirty="0">
                <a:solidFill>
                  <a:srgbClr val="222222"/>
                </a:solidFill>
                <a:effectLst/>
                <a:latin typeface="inherit"/>
              </a:rPr>
              <a:t>date</a:t>
            </a:r>
            <a:r>
              <a:rPr lang="en-GB" sz="2400" b="0" i="0" dirty="0">
                <a:solidFill>
                  <a:srgbClr val="222222"/>
                </a:solidFill>
                <a:effectLst/>
                <a:latin typeface="inherit"/>
              </a:rPr>
              <a:t> the assessment was done.</a:t>
            </a:r>
          </a:p>
          <a:p>
            <a:pPr algn="l" fontAlgn="base"/>
            <a:br>
              <a:rPr lang="en-GB" sz="2400" b="0" i="0" dirty="0">
                <a:solidFill>
                  <a:srgbClr val="222222"/>
                </a:solidFill>
                <a:effectLst/>
                <a:latin typeface="Open Sans"/>
              </a:rPr>
            </a:br>
            <a:r>
              <a:rPr lang="en-GB" sz="2400" b="0" i="0" dirty="0">
                <a:solidFill>
                  <a:srgbClr val="222222"/>
                </a:solidFill>
                <a:effectLst/>
                <a:latin typeface="Open Sans"/>
              </a:rPr>
              <a:t>It is sensible to ensure the risk assessment is proportionate to the activity or task being carried out and this can often be a straightforward process for </a:t>
            </a:r>
            <a:r>
              <a:rPr lang="en-GB" sz="2400" b="1" i="0" dirty="0">
                <a:solidFill>
                  <a:srgbClr val="222222"/>
                </a:solidFill>
                <a:effectLst/>
                <a:latin typeface="Open Sans"/>
              </a:rPr>
              <a:t>generic tasks</a:t>
            </a:r>
            <a:r>
              <a:rPr lang="en-GB" sz="2400" b="0" i="0" dirty="0">
                <a:solidFill>
                  <a:srgbClr val="222222"/>
                </a:solidFill>
                <a:effectLst/>
                <a:latin typeface="Open Sans"/>
              </a:rPr>
              <a:t>.</a:t>
            </a:r>
          </a:p>
        </p:txBody>
      </p:sp>
      <p:sp>
        <p:nvSpPr>
          <p:cNvPr id="5" name="TextBox 4">
            <a:extLst>
              <a:ext uri="{FF2B5EF4-FFF2-40B4-BE49-F238E27FC236}">
                <a16:creationId xmlns:a16="http://schemas.microsoft.com/office/drawing/2014/main" id="{C15740BD-ABA1-4430-A327-D3A50AF2AB81}"/>
              </a:ext>
            </a:extLst>
          </p:cNvPr>
          <p:cNvSpPr txBox="1"/>
          <p:nvPr/>
        </p:nvSpPr>
        <p:spPr>
          <a:xfrm>
            <a:off x="269965" y="217714"/>
            <a:ext cx="11643361" cy="523220"/>
          </a:xfrm>
          <a:prstGeom prst="rect">
            <a:avLst/>
          </a:prstGeom>
          <a:solidFill>
            <a:schemeClr val="accent1"/>
          </a:solidFill>
        </p:spPr>
        <p:txBody>
          <a:bodyPr wrap="square" rtlCol="0">
            <a:spAutoFit/>
          </a:bodyPr>
          <a:lstStyle/>
          <a:p>
            <a:pPr algn="ctr" fontAlgn="base"/>
            <a:r>
              <a:rPr lang="en-GB" sz="2800" b="1" dirty="0">
                <a:solidFill>
                  <a:schemeClr val="bg1"/>
                </a:solidFill>
                <a:latin typeface="inherit"/>
              </a:rPr>
              <a:t>R</a:t>
            </a:r>
            <a:r>
              <a:rPr lang="en-GB" sz="2800" b="1" i="0" dirty="0">
                <a:solidFill>
                  <a:schemeClr val="bg1"/>
                </a:solidFill>
                <a:effectLst/>
                <a:latin typeface="inherit"/>
              </a:rPr>
              <a:t>isk </a:t>
            </a:r>
            <a:r>
              <a:rPr lang="en-GB" sz="2800" b="1" dirty="0">
                <a:solidFill>
                  <a:schemeClr val="bg1"/>
                </a:solidFill>
                <a:latin typeface="inherit"/>
              </a:rPr>
              <a:t>A</a:t>
            </a:r>
            <a:r>
              <a:rPr lang="en-GB" sz="2800" b="1" i="0" dirty="0">
                <a:solidFill>
                  <a:schemeClr val="bg1"/>
                </a:solidFill>
                <a:effectLst/>
                <a:latin typeface="inherit"/>
              </a:rPr>
              <a:t>ssessment</a:t>
            </a:r>
            <a:r>
              <a:rPr lang="en-GB" sz="2800" b="1" dirty="0">
                <a:solidFill>
                  <a:schemeClr val="bg1"/>
                </a:solidFill>
                <a:latin typeface="inherit"/>
              </a:rPr>
              <a:t> – a step by step process </a:t>
            </a:r>
            <a:endParaRPr lang="en-GB" sz="2800" b="1" i="0" dirty="0">
              <a:solidFill>
                <a:schemeClr val="bg1"/>
              </a:solidFill>
              <a:effectLst/>
              <a:latin typeface="Poppins"/>
            </a:endParaRPr>
          </a:p>
        </p:txBody>
      </p:sp>
      <p:pic>
        <p:nvPicPr>
          <p:cNvPr id="2" name="Graphic 1" descr="Classroom">
            <a:extLst>
              <a:ext uri="{FF2B5EF4-FFF2-40B4-BE49-F238E27FC236}">
                <a16:creationId xmlns:a16="http://schemas.microsoft.com/office/drawing/2014/main" id="{96C48C60-DAB3-4E99-85C1-0BE933508F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00237" y="6400797"/>
            <a:ext cx="383675" cy="383675"/>
          </a:xfrm>
          <a:prstGeom prst="rect">
            <a:avLst/>
          </a:prstGeom>
        </p:spPr>
      </p:pic>
      <p:pic>
        <p:nvPicPr>
          <p:cNvPr id="7" name="Graphic 6" descr="Information">
            <a:extLst>
              <a:ext uri="{FF2B5EF4-FFF2-40B4-BE49-F238E27FC236}">
                <a16:creationId xmlns:a16="http://schemas.microsoft.com/office/drawing/2014/main" id="{1675B815-B074-419B-AE1E-763DDEFDD0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83913" y="6392089"/>
            <a:ext cx="356715" cy="356715"/>
          </a:xfrm>
          <a:prstGeom prst="rect">
            <a:avLst/>
          </a:prstGeom>
        </p:spPr>
      </p:pic>
    </p:spTree>
    <p:extLst>
      <p:ext uri="{BB962C8B-B14F-4D97-AF65-F5344CB8AC3E}">
        <p14:creationId xmlns:p14="http://schemas.microsoft.com/office/powerpoint/2010/main" val="1778263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68BB9-037E-4C30-8388-F8454A6DA5CF}"/>
              </a:ext>
            </a:extLst>
          </p:cNvPr>
          <p:cNvSpPr txBox="1"/>
          <p:nvPr/>
        </p:nvSpPr>
        <p:spPr>
          <a:xfrm>
            <a:off x="269965" y="858918"/>
            <a:ext cx="11643361" cy="5632311"/>
          </a:xfrm>
          <a:prstGeom prst="rect">
            <a:avLst/>
          </a:prstGeom>
          <a:noFill/>
          <a:ln>
            <a:solidFill>
              <a:schemeClr val="accent1"/>
            </a:solidFill>
          </a:ln>
        </p:spPr>
        <p:txBody>
          <a:bodyPr wrap="square">
            <a:spAutoFit/>
          </a:bodyPr>
          <a:lstStyle/>
          <a:p>
            <a:pPr fontAlgn="base"/>
            <a:r>
              <a:rPr lang="en-GB" sz="2400" b="1" i="0" u="sng" dirty="0">
                <a:solidFill>
                  <a:schemeClr val="accent1"/>
                </a:solidFill>
                <a:effectLst/>
                <a:latin typeface="inherit"/>
              </a:rPr>
              <a:t>Step 5. Review your assessment and reassess if necessary</a:t>
            </a:r>
            <a:endParaRPr lang="en-GB" sz="2400" b="1" i="0" u="sng" dirty="0">
              <a:solidFill>
                <a:schemeClr val="accent1"/>
              </a:solidFill>
              <a:effectLst/>
              <a:latin typeface="Open Sans"/>
            </a:endParaRPr>
          </a:p>
          <a:p>
            <a:pPr algn="l" fontAlgn="base"/>
            <a:endParaRPr lang="en-GB" sz="2400" b="1" i="0" u="sng" dirty="0">
              <a:solidFill>
                <a:schemeClr val="accent1"/>
              </a:solidFill>
              <a:effectLst/>
              <a:latin typeface="inherit"/>
            </a:endParaRPr>
          </a:p>
          <a:p>
            <a:pPr algn="l" fontAlgn="base"/>
            <a:r>
              <a:rPr lang="en-GB" sz="2400" b="0" i="0" dirty="0">
                <a:solidFill>
                  <a:srgbClr val="222222"/>
                </a:solidFill>
                <a:effectLst/>
                <a:latin typeface="Open Sans"/>
              </a:rPr>
              <a:t>Employers should </a:t>
            </a:r>
            <a:r>
              <a:rPr lang="en-GB" sz="2400" b="1" i="0" dirty="0">
                <a:solidFill>
                  <a:srgbClr val="222222"/>
                </a:solidFill>
                <a:effectLst/>
                <a:latin typeface="Open Sans"/>
              </a:rPr>
              <a:t>periodically review </a:t>
            </a:r>
            <a:r>
              <a:rPr lang="en-GB" sz="2400" b="0" i="0" dirty="0">
                <a:solidFill>
                  <a:srgbClr val="222222"/>
                </a:solidFill>
                <a:effectLst/>
                <a:latin typeface="Open Sans"/>
              </a:rPr>
              <a:t>the assessment and if necessary, re-assess any controls in place.</a:t>
            </a:r>
          </a:p>
          <a:p>
            <a:pPr algn="l" fontAlgn="base"/>
            <a:endParaRPr lang="en-GB" sz="2400" b="0" i="0" dirty="0">
              <a:solidFill>
                <a:srgbClr val="222222"/>
              </a:solidFill>
              <a:effectLst/>
              <a:latin typeface="Open Sans"/>
            </a:endParaRPr>
          </a:p>
          <a:p>
            <a:pPr algn="l" fontAlgn="base"/>
            <a:r>
              <a:rPr lang="en-GB" sz="2400" b="0" i="0" dirty="0">
                <a:solidFill>
                  <a:srgbClr val="222222"/>
                </a:solidFill>
                <a:effectLst/>
                <a:latin typeface="Open Sans"/>
              </a:rPr>
              <a:t>A good guide as to when you may need to review your processes are:</a:t>
            </a:r>
          </a:p>
          <a:p>
            <a:pPr algn="l" fontAlgn="base"/>
            <a:endParaRPr lang="en-GB" sz="2400" b="0" i="0" dirty="0">
              <a:solidFill>
                <a:srgbClr val="222222"/>
              </a:solidFill>
              <a:effectLst/>
              <a:latin typeface="Open Sans"/>
            </a:endParaRPr>
          </a:p>
          <a:p>
            <a:pPr algn="l" fontAlgn="base">
              <a:buClr>
                <a:schemeClr val="accent1"/>
              </a:buClr>
              <a:buFont typeface="Arial" panose="020B0604020202020204" pitchFamily="34" charset="0"/>
              <a:buChar char="•"/>
            </a:pPr>
            <a:r>
              <a:rPr lang="en-GB" sz="2400" b="0" i="0" dirty="0">
                <a:solidFill>
                  <a:srgbClr val="222222"/>
                </a:solidFill>
                <a:effectLst/>
                <a:latin typeface="inherit"/>
              </a:rPr>
              <a:t> After any </a:t>
            </a:r>
            <a:r>
              <a:rPr lang="en-GB" sz="2400" b="0" i="0" dirty="0">
                <a:solidFill>
                  <a:srgbClr val="FF0000"/>
                </a:solidFill>
                <a:effectLst/>
                <a:latin typeface="inherit"/>
              </a:rPr>
              <a:t>significant change </a:t>
            </a:r>
            <a:r>
              <a:rPr lang="en-GB" sz="2400" b="0" i="0" dirty="0">
                <a:solidFill>
                  <a:srgbClr val="222222"/>
                </a:solidFill>
                <a:effectLst/>
                <a:latin typeface="inherit"/>
              </a:rPr>
              <a:t>within the workplace or production process in question</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After an </a:t>
            </a:r>
            <a:r>
              <a:rPr lang="en-GB" sz="2400" b="0" i="0" dirty="0">
                <a:solidFill>
                  <a:srgbClr val="FF0000"/>
                </a:solidFill>
                <a:effectLst/>
                <a:latin typeface="inherit"/>
              </a:rPr>
              <a:t>accident or ill-health incident </a:t>
            </a:r>
            <a:r>
              <a:rPr lang="en-GB" sz="2400" b="0" i="0" dirty="0">
                <a:solidFill>
                  <a:srgbClr val="222222"/>
                </a:solidFill>
                <a:effectLst/>
                <a:latin typeface="inherit"/>
              </a:rPr>
              <a:t>has occurred</a:t>
            </a:r>
          </a:p>
          <a:p>
            <a:pPr algn="l" fontAlgn="base">
              <a:buClr>
                <a:schemeClr val="accent1"/>
              </a:buClr>
              <a:buFont typeface="Arial" panose="020B0604020202020204" pitchFamily="34" charset="0"/>
              <a:buChar char="•"/>
            </a:pPr>
            <a:r>
              <a:rPr lang="en-GB" sz="2400" b="0" i="0" dirty="0">
                <a:solidFill>
                  <a:srgbClr val="222222"/>
                </a:solidFill>
                <a:effectLst/>
                <a:latin typeface="inherit"/>
              </a:rPr>
              <a:t> After </a:t>
            </a:r>
            <a:r>
              <a:rPr lang="en-GB" sz="2400" b="0" i="0" dirty="0">
                <a:solidFill>
                  <a:srgbClr val="FF0000"/>
                </a:solidFill>
                <a:effectLst/>
                <a:latin typeface="inherit"/>
              </a:rPr>
              <a:t>near-miss</a:t>
            </a:r>
            <a:r>
              <a:rPr lang="en-GB" sz="2400" b="0" i="0" dirty="0">
                <a:solidFill>
                  <a:srgbClr val="222222"/>
                </a:solidFill>
                <a:effectLst/>
                <a:latin typeface="inherit"/>
              </a:rPr>
              <a:t> incidents have been reported or observed.</a:t>
            </a:r>
          </a:p>
          <a:p>
            <a:pPr algn="l" fontAlgn="base">
              <a:buClr>
                <a:schemeClr val="accent1"/>
              </a:buClr>
              <a:buFont typeface="Arial" panose="020B0604020202020204" pitchFamily="34" charset="0"/>
              <a:buChar char="•"/>
            </a:pPr>
            <a:r>
              <a:rPr lang="en-GB" sz="2400" dirty="0">
                <a:solidFill>
                  <a:srgbClr val="222222"/>
                </a:solidFill>
                <a:latin typeface="inherit"/>
              </a:rPr>
              <a:t> A change of </a:t>
            </a:r>
            <a:r>
              <a:rPr lang="en-GB" sz="2400" dirty="0">
                <a:solidFill>
                  <a:srgbClr val="FF0000"/>
                </a:solidFill>
                <a:latin typeface="inherit"/>
              </a:rPr>
              <a:t>raw materials </a:t>
            </a:r>
            <a:r>
              <a:rPr lang="en-GB" sz="2400" dirty="0">
                <a:solidFill>
                  <a:srgbClr val="222222"/>
                </a:solidFill>
                <a:latin typeface="inherit"/>
              </a:rPr>
              <a:t>or product which may present or new hazards.</a:t>
            </a:r>
          </a:p>
          <a:p>
            <a:pPr algn="l" fontAlgn="base">
              <a:buClr>
                <a:schemeClr val="accent1"/>
              </a:buClr>
            </a:pPr>
            <a:endParaRPr lang="en-GB" sz="2400" b="0" i="0" dirty="0">
              <a:solidFill>
                <a:srgbClr val="222222"/>
              </a:solidFill>
              <a:effectLst/>
              <a:latin typeface="inherit"/>
            </a:endParaRPr>
          </a:p>
          <a:p>
            <a:pPr algn="l" fontAlgn="base">
              <a:buClr>
                <a:schemeClr val="accent1"/>
              </a:buClr>
            </a:pPr>
            <a:r>
              <a:rPr lang="en-GB" sz="2400" dirty="0">
                <a:solidFill>
                  <a:srgbClr val="222222"/>
                </a:solidFill>
                <a:latin typeface="inherit"/>
              </a:rPr>
              <a:t>It may be appropriate for the factory </a:t>
            </a:r>
            <a:r>
              <a:rPr lang="en-GB" sz="2400" u="sng" dirty="0">
                <a:solidFill>
                  <a:srgbClr val="222222"/>
                </a:solidFill>
                <a:latin typeface="inherit"/>
              </a:rPr>
              <a:t>Safety Committee </a:t>
            </a:r>
            <a:r>
              <a:rPr lang="en-GB" sz="2400" dirty="0">
                <a:solidFill>
                  <a:srgbClr val="222222"/>
                </a:solidFill>
                <a:latin typeface="inherit"/>
              </a:rPr>
              <a:t>to review risk assessment as a standing agenda item.</a:t>
            </a:r>
            <a:endParaRPr lang="en-GB" sz="2400" b="0" i="0" dirty="0">
              <a:solidFill>
                <a:srgbClr val="222222"/>
              </a:solidFill>
              <a:effectLst/>
              <a:latin typeface="inherit"/>
            </a:endParaRPr>
          </a:p>
          <a:p>
            <a:pPr algn="l" fontAlgn="base"/>
            <a:endParaRPr lang="en-GB" sz="2400" b="1" i="0" u="sng" dirty="0">
              <a:solidFill>
                <a:schemeClr val="accent1"/>
              </a:solidFill>
              <a:effectLst/>
              <a:latin typeface="inherit"/>
            </a:endParaRPr>
          </a:p>
        </p:txBody>
      </p:sp>
      <p:sp>
        <p:nvSpPr>
          <p:cNvPr id="5" name="TextBox 4">
            <a:extLst>
              <a:ext uri="{FF2B5EF4-FFF2-40B4-BE49-F238E27FC236}">
                <a16:creationId xmlns:a16="http://schemas.microsoft.com/office/drawing/2014/main" id="{C15740BD-ABA1-4430-A327-D3A50AF2AB81}"/>
              </a:ext>
            </a:extLst>
          </p:cNvPr>
          <p:cNvSpPr txBox="1"/>
          <p:nvPr/>
        </p:nvSpPr>
        <p:spPr>
          <a:xfrm>
            <a:off x="269965" y="217714"/>
            <a:ext cx="11643361" cy="523220"/>
          </a:xfrm>
          <a:prstGeom prst="rect">
            <a:avLst/>
          </a:prstGeom>
          <a:solidFill>
            <a:schemeClr val="accent1"/>
          </a:solidFill>
        </p:spPr>
        <p:txBody>
          <a:bodyPr wrap="square" rtlCol="0">
            <a:spAutoFit/>
          </a:bodyPr>
          <a:lstStyle/>
          <a:p>
            <a:pPr algn="ctr" fontAlgn="base"/>
            <a:r>
              <a:rPr lang="en-GB" sz="2800" b="1" dirty="0">
                <a:solidFill>
                  <a:schemeClr val="bg1"/>
                </a:solidFill>
                <a:latin typeface="inherit"/>
              </a:rPr>
              <a:t>R</a:t>
            </a:r>
            <a:r>
              <a:rPr lang="en-GB" sz="2800" b="1" i="0" dirty="0">
                <a:solidFill>
                  <a:schemeClr val="bg1"/>
                </a:solidFill>
                <a:effectLst/>
                <a:latin typeface="inherit"/>
              </a:rPr>
              <a:t>isk </a:t>
            </a:r>
            <a:r>
              <a:rPr lang="en-GB" sz="2800" b="1" dirty="0">
                <a:solidFill>
                  <a:schemeClr val="bg1"/>
                </a:solidFill>
                <a:latin typeface="inherit"/>
              </a:rPr>
              <a:t>A</a:t>
            </a:r>
            <a:r>
              <a:rPr lang="en-GB" sz="2800" b="1" i="0" dirty="0">
                <a:solidFill>
                  <a:schemeClr val="bg1"/>
                </a:solidFill>
                <a:effectLst/>
                <a:latin typeface="inherit"/>
              </a:rPr>
              <a:t>ssessment</a:t>
            </a:r>
            <a:r>
              <a:rPr lang="en-GB" sz="2800" b="1" dirty="0">
                <a:solidFill>
                  <a:schemeClr val="bg1"/>
                </a:solidFill>
                <a:latin typeface="inherit"/>
              </a:rPr>
              <a:t> – a step by step process </a:t>
            </a:r>
            <a:endParaRPr lang="en-GB" sz="2800" b="1" i="0" dirty="0">
              <a:solidFill>
                <a:schemeClr val="bg1"/>
              </a:solidFill>
              <a:effectLst/>
              <a:latin typeface="Poppins"/>
            </a:endParaRPr>
          </a:p>
        </p:txBody>
      </p:sp>
      <p:pic>
        <p:nvPicPr>
          <p:cNvPr id="2" name="Graphic 1" descr="Classroom">
            <a:extLst>
              <a:ext uri="{FF2B5EF4-FFF2-40B4-BE49-F238E27FC236}">
                <a16:creationId xmlns:a16="http://schemas.microsoft.com/office/drawing/2014/main" id="{96C48C60-DAB3-4E99-85C1-0BE933508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5087" y="6308229"/>
            <a:ext cx="458825" cy="458825"/>
          </a:xfrm>
          <a:prstGeom prst="rect">
            <a:avLst/>
          </a:prstGeom>
        </p:spPr>
      </p:pic>
      <p:pic>
        <p:nvPicPr>
          <p:cNvPr id="7" name="Graphic 6" descr="Information">
            <a:extLst>
              <a:ext uri="{FF2B5EF4-FFF2-40B4-BE49-F238E27FC236}">
                <a16:creationId xmlns:a16="http://schemas.microsoft.com/office/drawing/2014/main" id="{1675B815-B074-419B-AE1E-763DDEFDD0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83913" y="6298688"/>
            <a:ext cx="458825" cy="458825"/>
          </a:xfrm>
          <a:prstGeom prst="rect">
            <a:avLst/>
          </a:prstGeom>
        </p:spPr>
      </p:pic>
    </p:spTree>
    <p:extLst>
      <p:ext uri="{BB962C8B-B14F-4D97-AF65-F5344CB8AC3E}">
        <p14:creationId xmlns:p14="http://schemas.microsoft.com/office/powerpoint/2010/main" val="1544391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D68BB9-037E-4C30-8388-F8454A6DA5CF}"/>
              </a:ext>
            </a:extLst>
          </p:cNvPr>
          <p:cNvSpPr txBox="1"/>
          <p:nvPr/>
        </p:nvSpPr>
        <p:spPr>
          <a:xfrm>
            <a:off x="269965" y="858918"/>
            <a:ext cx="11643361" cy="5262979"/>
          </a:xfrm>
          <a:prstGeom prst="rect">
            <a:avLst/>
          </a:prstGeom>
          <a:noFill/>
          <a:ln>
            <a:solidFill>
              <a:schemeClr val="accent1"/>
            </a:solidFill>
          </a:ln>
        </p:spPr>
        <p:txBody>
          <a:bodyPr wrap="square">
            <a:spAutoFit/>
          </a:bodyPr>
          <a:lstStyle/>
          <a:p>
            <a:pPr algn="l" fontAlgn="base"/>
            <a:br>
              <a:rPr lang="en-GB" sz="2400" i="1" dirty="0">
                <a:solidFill>
                  <a:srgbClr val="222222"/>
                </a:solidFill>
                <a:latin typeface="Open Sans"/>
              </a:rPr>
            </a:br>
            <a:r>
              <a:rPr lang="en-GB" sz="2400" i="1" dirty="0">
                <a:solidFill>
                  <a:srgbClr val="222222"/>
                </a:solidFill>
                <a:latin typeface="Open Sans"/>
              </a:rPr>
              <a:t>It is a misconception that risk assessments inherently involve a vast amount of paperwork. It can be as straight forward for many generic tasks or activities.</a:t>
            </a:r>
          </a:p>
          <a:p>
            <a:pPr algn="l" fontAlgn="base"/>
            <a:endParaRPr lang="en-GB" sz="2400" i="1" dirty="0">
              <a:solidFill>
                <a:srgbClr val="222222"/>
              </a:solidFill>
              <a:latin typeface="Open Sans"/>
            </a:endParaRPr>
          </a:p>
          <a:p>
            <a:pPr algn="l" fontAlgn="base"/>
            <a:r>
              <a:rPr lang="en-GB" sz="2400" dirty="0">
                <a:solidFill>
                  <a:srgbClr val="222222"/>
                </a:solidFill>
                <a:latin typeface="Open Sans"/>
              </a:rPr>
              <a:t>Employers should record significant findings including:</a:t>
            </a:r>
          </a:p>
          <a:p>
            <a:pPr algn="l" fontAlgn="base">
              <a:buClr>
                <a:schemeClr val="accent1"/>
              </a:buClr>
              <a:buFont typeface="Arial" panose="020B0604020202020204" pitchFamily="34" charset="0"/>
              <a:buChar char="•"/>
            </a:pPr>
            <a:r>
              <a:rPr lang="en-GB" sz="2400" dirty="0">
                <a:solidFill>
                  <a:srgbClr val="222222"/>
                </a:solidFill>
                <a:latin typeface="Open Sans"/>
              </a:rPr>
              <a:t> Any hazards identified</a:t>
            </a:r>
          </a:p>
          <a:p>
            <a:pPr algn="l" fontAlgn="base">
              <a:buClr>
                <a:schemeClr val="accent1"/>
              </a:buClr>
              <a:buFont typeface="Arial" panose="020B0604020202020204" pitchFamily="34" charset="0"/>
              <a:buChar char="•"/>
            </a:pPr>
            <a:r>
              <a:rPr lang="en-GB" sz="2400" dirty="0">
                <a:solidFill>
                  <a:srgbClr val="222222"/>
                </a:solidFill>
                <a:latin typeface="Open Sans"/>
              </a:rPr>
              <a:t> Controls measures in place, and information on any further control measures </a:t>
            </a:r>
            <a:br>
              <a:rPr lang="en-GB" sz="2400" dirty="0">
                <a:solidFill>
                  <a:srgbClr val="222222"/>
                </a:solidFill>
                <a:latin typeface="Open Sans"/>
              </a:rPr>
            </a:br>
            <a:r>
              <a:rPr lang="en-GB" sz="2400" dirty="0">
                <a:solidFill>
                  <a:srgbClr val="222222"/>
                </a:solidFill>
                <a:latin typeface="Open Sans"/>
              </a:rPr>
              <a:t>  that are required</a:t>
            </a:r>
          </a:p>
          <a:p>
            <a:pPr algn="l" fontAlgn="base">
              <a:buClr>
                <a:schemeClr val="accent1"/>
              </a:buClr>
              <a:buFont typeface="Arial" panose="020B0604020202020204" pitchFamily="34" charset="0"/>
              <a:buChar char="•"/>
            </a:pPr>
            <a:r>
              <a:rPr lang="en-GB" sz="2400" dirty="0">
                <a:solidFill>
                  <a:srgbClr val="222222"/>
                </a:solidFill>
                <a:latin typeface="Open Sans"/>
              </a:rPr>
              <a:t> Any individuals that have been identified as being especially at risk.</a:t>
            </a:r>
            <a:br>
              <a:rPr lang="en-GB" sz="2400" dirty="0">
                <a:solidFill>
                  <a:srgbClr val="222222"/>
                </a:solidFill>
                <a:latin typeface="Open Sans"/>
              </a:rPr>
            </a:br>
            <a:endParaRPr lang="en-GB" sz="2400" dirty="0">
              <a:solidFill>
                <a:srgbClr val="222222"/>
              </a:solidFill>
              <a:latin typeface="Open Sans"/>
            </a:endParaRPr>
          </a:p>
          <a:p>
            <a:pPr algn="l" fontAlgn="base"/>
            <a:r>
              <a:rPr lang="en-GB" sz="2400" dirty="0">
                <a:solidFill>
                  <a:srgbClr val="222222"/>
                </a:solidFill>
                <a:latin typeface="Open Sans"/>
              </a:rPr>
              <a:t>There is no set amount of time that you are required to retain the risk assessment, but </a:t>
            </a:r>
            <a:r>
              <a:rPr lang="en-GB" sz="2400" u="sng" dirty="0">
                <a:solidFill>
                  <a:srgbClr val="222222"/>
                </a:solidFill>
                <a:latin typeface="Open Sans"/>
              </a:rPr>
              <a:t>it is best practice to keep it as long as is considered relevant to a particular task or activity</a:t>
            </a:r>
            <a:r>
              <a:rPr lang="en-GB" sz="2400" dirty="0">
                <a:solidFill>
                  <a:srgbClr val="222222"/>
                </a:solidFill>
                <a:latin typeface="Open Sans"/>
              </a:rPr>
              <a:t>.</a:t>
            </a:r>
          </a:p>
          <a:p>
            <a:pPr algn="l" fontAlgn="base"/>
            <a:endParaRPr lang="en-GB" sz="2400" dirty="0">
              <a:solidFill>
                <a:srgbClr val="222222"/>
              </a:solidFill>
              <a:latin typeface="Open Sans"/>
            </a:endParaRPr>
          </a:p>
        </p:txBody>
      </p:sp>
      <p:sp>
        <p:nvSpPr>
          <p:cNvPr id="5" name="TextBox 4">
            <a:extLst>
              <a:ext uri="{FF2B5EF4-FFF2-40B4-BE49-F238E27FC236}">
                <a16:creationId xmlns:a16="http://schemas.microsoft.com/office/drawing/2014/main" id="{C15740BD-ABA1-4430-A327-D3A50AF2AB81}"/>
              </a:ext>
            </a:extLst>
          </p:cNvPr>
          <p:cNvSpPr txBox="1"/>
          <p:nvPr/>
        </p:nvSpPr>
        <p:spPr>
          <a:xfrm>
            <a:off x="269965" y="217714"/>
            <a:ext cx="11643361" cy="523220"/>
          </a:xfrm>
          <a:prstGeom prst="rect">
            <a:avLst/>
          </a:prstGeom>
          <a:solidFill>
            <a:schemeClr val="accent1"/>
          </a:solidFill>
        </p:spPr>
        <p:txBody>
          <a:bodyPr wrap="square" rtlCol="0">
            <a:spAutoFit/>
          </a:bodyPr>
          <a:lstStyle/>
          <a:p>
            <a:pPr algn="ctr" fontAlgn="base"/>
            <a:r>
              <a:rPr lang="en-GB" sz="2800" b="1" i="0">
                <a:solidFill>
                  <a:schemeClr val="bg1"/>
                </a:solidFill>
                <a:effectLst/>
                <a:latin typeface="inherit"/>
              </a:rPr>
              <a:t>What documentation do you need?</a:t>
            </a:r>
            <a:endParaRPr lang="en-GB" sz="2800" b="0" i="0" dirty="0">
              <a:solidFill>
                <a:schemeClr val="bg1"/>
              </a:solidFill>
              <a:effectLst/>
              <a:latin typeface="Open Sans"/>
            </a:endParaRPr>
          </a:p>
        </p:txBody>
      </p:sp>
      <p:pic>
        <p:nvPicPr>
          <p:cNvPr id="2" name="Graphic 1" descr="Classroom">
            <a:extLst>
              <a:ext uri="{FF2B5EF4-FFF2-40B4-BE49-F238E27FC236}">
                <a16:creationId xmlns:a16="http://schemas.microsoft.com/office/drawing/2014/main" id="{96C48C60-DAB3-4E99-85C1-0BE933508F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7669" y="6308229"/>
            <a:ext cx="458825" cy="458825"/>
          </a:xfrm>
          <a:prstGeom prst="rect">
            <a:avLst/>
          </a:prstGeom>
        </p:spPr>
      </p:pic>
      <p:pic>
        <p:nvPicPr>
          <p:cNvPr id="7" name="Graphic 6" descr="Information">
            <a:extLst>
              <a:ext uri="{FF2B5EF4-FFF2-40B4-BE49-F238E27FC236}">
                <a16:creationId xmlns:a16="http://schemas.microsoft.com/office/drawing/2014/main" id="{1675B815-B074-419B-AE1E-763DDEFDD0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57786" y="6272561"/>
            <a:ext cx="458825" cy="458825"/>
          </a:xfrm>
          <a:prstGeom prst="rect">
            <a:avLst/>
          </a:prstGeom>
        </p:spPr>
      </p:pic>
    </p:spTree>
    <p:extLst>
      <p:ext uri="{BB962C8B-B14F-4D97-AF65-F5344CB8AC3E}">
        <p14:creationId xmlns:p14="http://schemas.microsoft.com/office/powerpoint/2010/main" val="164561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lassroom">
            <a:extLst>
              <a:ext uri="{FF2B5EF4-FFF2-40B4-BE49-F238E27FC236}">
                <a16:creationId xmlns:a16="http://schemas.microsoft.com/office/drawing/2014/main" id="{3ED2D499-31A3-470D-A074-FAC8550251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2416" y="6221333"/>
            <a:ext cx="530164" cy="530164"/>
          </a:xfrm>
          <a:prstGeom prst="rect">
            <a:avLst/>
          </a:prstGeom>
        </p:spPr>
      </p:pic>
      <p:pic>
        <p:nvPicPr>
          <p:cNvPr id="9" name="Graphic 8" descr="Information">
            <a:extLst>
              <a:ext uri="{FF2B5EF4-FFF2-40B4-BE49-F238E27FC236}">
                <a16:creationId xmlns:a16="http://schemas.microsoft.com/office/drawing/2014/main" id="{21BFD922-8B7D-439C-9B40-DB8D9B8275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49995" y="6227402"/>
            <a:ext cx="458825" cy="458825"/>
          </a:xfrm>
          <a:prstGeom prst="rect">
            <a:avLst/>
          </a:prstGeom>
        </p:spPr>
      </p:pic>
      <p:sp>
        <p:nvSpPr>
          <p:cNvPr id="10" name="TextBox 9">
            <a:extLst>
              <a:ext uri="{FF2B5EF4-FFF2-40B4-BE49-F238E27FC236}">
                <a16:creationId xmlns:a16="http://schemas.microsoft.com/office/drawing/2014/main" id="{C4A34730-B16E-4AA5-A7DB-E02D7928BB3F}"/>
              </a:ext>
            </a:extLst>
          </p:cNvPr>
          <p:cNvSpPr txBox="1"/>
          <p:nvPr/>
        </p:nvSpPr>
        <p:spPr>
          <a:xfrm>
            <a:off x="4389120" y="4077549"/>
            <a:ext cx="3056708" cy="923330"/>
          </a:xfrm>
          <a:prstGeom prst="rect">
            <a:avLst/>
          </a:prstGeom>
          <a:noFill/>
        </p:spPr>
        <p:txBody>
          <a:bodyPr wrap="square">
            <a:spAutoFit/>
          </a:bodyPr>
          <a:lstStyle/>
          <a:p>
            <a:endParaRPr lang="en-GB" dirty="0">
              <a:hlinkClick r:id="rId7"/>
            </a:endParaRPr>
          </a:p>
          <a:p>
            <a:r>
              <a:rPr lang="en-GB" dirty="0">
                <a:hlinkClick r:id="rId7"/>
              </a:rPr>
              <a:t>Summary of Trainees Answers</a:t>
            </a:r>
            <a:endParaRPr lang="en-GB" dirty="0"/>
          </a:p>
          <a:p>
            <a:endParaRPr lang="en-GB" dirty="0"/>
          </a:p>
        </p:txBody>
      </p:sp>
      <p:sp>
        <p:nvSpPr>
          <p:cNvPr id="13" name="TextBox 12">
            <a:extLst>
              <a:ext uri="{FF2B5EF4-FFF2-40B4-BE49-F238E27FC236}">
                <a16:creationId xmlns:a16="http://schemas.microsoft.com/office/drawing/2014/main" id="{76A4DD1E-32F6-4511-A708-11A67E27EF54}"/>
              </a:ext>
            </a:extLst>
          </p:cNvPr>
          <p:cNvSpPr txBox="1"/>
          <p:nvPr/>
        </p:nvSpPr>
        <p:spPr>
          <a:xfrm>
            <a:off x="1149531" y="3353729"/>
            <a:ext cx="9466218" cy="1384995"/>
          </a:xfrm>
          <a:prstGeom prst="rect">
            <a:avLst/>
          </a:prstGeom>
          <a:noFill/>
        </p:spPr>
        <p:txBody>
          <a:bodyPr wrap="square">
            <a:spAutoFit/>
          </a:bodyPr>
          <a:lstStyle/>
          <a:p>
            <a:pPr algn="ctr"/>
            <a:r>
              <a:rPr lang="en-GB" sz="2800" b="1" u="sng" dirty="0">
                <a:hlinkClick r:id="rId8" tooltip="Risk Assessment Quiz">
                  <a:extLst>
                    <a:ext uri="{A12FA001-AC4F-418D-AE19-62706E023703}">
                      <ahyp:hlinkClr xmlns:ahyp="http://schemas.microsoft.com/office/drawing/2018/hyperlinkcolor" val="tx"/>
                    </a:ext>
                  </a:extLst>
                </a:hlinkClick>
              </a:rPr>
              <a:t>Copy of quiz questions</a:t>
            </a:r>
            <a:br>
              <a:rPr lang="en-GB" sz="2800" dirty="0">
                <a:solidFill>
                  <a:srgbClr val="0563C1"/>
                </a:solidFill>
                <a:hlinkClick r:id="rId8" tooltip="Risk Assessment Quiz">
                  <a:extLst>
                    <a:ext uri="{A12FA001-AC4F-418D-AE19-62706E023703}">
                      <ahyp:hlinkClr xmlns:ahyp="http://schemas.microsoft.com/office/drawing/2018/hyperlinkcolor" val="tx"/>
                    </a:ext>
                  </a:extLst>
                </a:hlinkClick>
              </a:rPr>
            </a:br>
            <a:r>
              <a:rPr lang="en-GB" sz="2800" dirty="0">
                <a:solidFill>
                  <a:srgbClr val="0563C1"/>
                </a:solidFill>
                <a:hlinkClick r:id="rId8" tooltip="Risk Assessment Quiz">
                  <a:extLst>
                    <a:ext uri="{A12FA001-AC4F-418D-AE19-62706E023703}">
                      <ahyp:hlinkClr xmlns:ahyp="http://schemas.microsoft.com/office/drawing/2018/hyperlinkcolor" val="tx"/>
                    </a:ext>
                  </a:extLst>
                </a:hlinkClick>
              </a:rPr>
              <a:t>Risk Assessment Quiz</a:t>
            </a:r>
            <a:endParaRPr lang="en-GB" sz="2800" dirty="0">
              <a:solidFill>
                <a:srgbClr val="0563C1"/>
              </a:solidFill>
            </a:endParaRPr>
          </a:p>
          <a:p>
            <a:pPr algn="ctr"/>
            <a:endParaRPr lang="en-GB" sz="2800" dirty="0"/>
          </a:p>
        </p:txBody>
      </p:sp>
      <p:sp>
        <p:nvSpPr>
          <p:cNvPr id="14" name="TextBox 13">
            <a:extLst>
              <a:ext uri="{FF2B5EF4-FFF2-40B4-BE49-F238E27FC236}">
                <a16:creationId xmlns:a16="http://schemas.microsoft.com/office/drawing/2014/main" id="{C8CA1CA2-73D2-4851-B3F3-03ECB9A55485}"/>
              </a:ext>
            </a:extLst>
          </p:cNvPr>
          <p:cNvSpPr txBox="1"/>
          <p:nvPr/>
        </p:nvSpPr>
        <p:spPr>
          <a:xfrm>
            <a:off x="1079863" y="461554"/>
            <a:ext cx="9535886" cy="523220"/>
          </a:xfrm>
          <a:prstGeom prst="rect">
            <a:avLst/>
          </a:prstGeom>
          <a:solidFill>
            <a:schemeClr val="accent1"/>
          </a:solidFill>
        </p:spPr>
        <p:txBody>
          <a:bodyPr wrap="square" rtlCol="0">
            <a:spAutoFit/>
          </a:bodyPr>
          <a:lstStyle/>
          <a:p>
            <a:pPr algn="ctr"/>
            <a:r>
              <a:rPr lang="en-GB" sz="2800" b="1" dirty="0">
                <a:solidFill>
                  <a:schemeClr val="bg1"/>
                </a:solidFill>
              </a:rPr>
              <a:t>Risk Assessment Quiz</a:t>
            </a:r>
          </a:p>
        </p:txBody>
      </p:sp>
      <p:sp>
        <p:nvSpPr>
          <p:cNvPr id="15" name="TextBox 14">
            <a:extLst>
              <a:ext uri="{FF2B5EF4-FFF2-40B4-BE49-F238E27FC236}">
                <a16:creationId xmlns:a16="http://schemas.microsoft.com/office/drawing/2014/main" id="{F9C0163E-987E-41FE-B5AD-22D4C7A837EF}"/>
              </a:ext>
            </a:extLst>
          </p:cNvPr>
          <p:cNvSpPr txBox="1"/>
          <p:nvPr/>
        </p:nvSpPr>
        <p:spPr>
          <a:xfrm>
            <a:off x="644433" y="1646031"/>
            <a:ext cx="11329851" cy="1477328"/>
          </a:xfrm>
          <a:prstGeom prst="rect">
            <a:avLst/>
          </a:prstGeom>
          <a:noFill/>
          <a:ln>
            <a:solidFill>
              <a:schemeClr val="accent1"/>
            </a:solidFill>
          </a:ln>
        </p:spPr>
        <p:txBody>
          <a:bodyPr wrap="square" rtlCol="0">
            <a:spAutoFit/>
          </a:bodyPr>
          <a:lstStyle/>
          <a:p>
            <a:pPr marL="342900" indent="-342900">
              <a:buAutoNum type="arabicPeriod"/>
            </a:pPr>
            <a:r>
              <a:rPr lang="en-GB" dirty="0"/>
              <a:t>If participants are accessing individual computers send them the Risk Assessment Quiz in the chat ask them to press ‘ctrl &amp; click’ to enter the short Microsoft forms quiz form. </a:t>
            </a:r>
          </a:p>
          <a:p>
            <a:pPr marL="342900" indent="-342900">
              <a:buAutoNum type="arabicPeriod"/>
            </a:pPr>
            <a:r>
              <a:rPr lang="en-GB" dirty="0"/>
              <a:t>Use you cursor to click and answer your questions</a:t>
            </a:r>
          </a:p>
          <a:p>
            <a:pPr marL="342900" indent="-342900">
              <a:buAutoNum type="arabicPeriod"/>
            </a:pPr>
            <a:r>
              <a:rPr lang="en-GB" dirty="0"/>
              <a:t>For question 4 – they should type their answers in to the box provided.</a:t>
            </a:r>
          </a:p>
          <a:p>
            <a:pPr marL="342900" indent="-342900">
              <a:buAutoNum type="arabicPeriod"/>
            </a:pPr>
            <a:r>
              <a:rPr lang="en-GB" dirty="0"/>
              <a:t>They should click ‘Submit’ when they have answered all the questions. </a:t>
            </a:r>
          </a:p>
        </p:txBody>
      </p:sp>
    </p:spTree>
    <p:extLst>
      <p:ext uri="{BB962C8B-B14F-4D97-AF65-F5344CB8AC3E}">
        <p14:creationId xmlns:p14="http://schemas.microsoft.com/office/powerpoint/2010/main" val="3509045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151D10-9646-4279-84BE-728580C69043}"/>
              </a:ext>
            </a:extLst>
          </p:cNvPr>
          <p:cNvSpPr>
            <a:spLocks noGrp="1"/>
          </p:cNvSpPr>
          <p:nvPr>
            <p:ph type="title"/>
          </p:nvPr>
        </p:nvSpPr>
        <p:spPr>
          <a:xfrm>
            <a:off x="475861" y="365125"/>
            <a:ext cx="11280710" cy="521283"/>
          </a:xfrm>
          <a:solidFill>
            <a:schemeClr val="accent4"/>
          </a:solidFill>
        </p:spPr>
        <p:txBody>
          <a:bodyPr>
            <a:normAutofit/>
          </a:bodyPr>
          <a:lstStyle/>
          <a:p>
            <a:pPr algn="ctr"/>
            <a:r>
              <a:rPr lang="en-GB" sz="2800" b="1">
                <a:latin typeface="+mn-lt"/>
              </a:rPr>
              <a:t>Some final considerations for Managers</a:t>
            </a:r>
            <a:endParaRPr lang="en-GB" sz="2800" b="1" dirty="0">
              <a:latin typeface="+mn-lt"/>
            </a:endParaRPr>
          </a:p>
        </p:txBody>
      </p:sp>
      <p:sp>
        <p:nvSpPr>
          <p:cNvPr id="7" name="Content Placeholder 6">
            <a:extLst>
              <a:ext uri="{FF2B5EF4-FFF2-40B4-BE49-F238E27FC236}">
                <a16:creationId xmlns:a16="http://schemas.microsoft.com/office/drawing/2014/main" id="{4D322428-FA53-4198-872F-ECD3C92AE214}"/>
              </a:ext>
            </a:extLst>
          </p:cNvPr>
          <p:cNvSpPr>
            <a:spLocks noGrp="1"/>
          </p:cNvSpPr>
          <p:nvPr>
            <p:ph idx="1"/>
          </p:nvPr>
        </p:nvSpPr>
        <p:spPr>
          <a:xfrm>
            <a:off x="475861" y="1018903"/>
            <a:ext cx="11280710" cy="4990011"/>
          </a:xfrm>
          <a:ln>
            <a:solidFill>
              <a:schemeClr val="accent4"/>
            </a:solidFill>
          </a:ln>
        </p:spPr>
        <p:txBody>
          <a:bodyPr>
            <a:normAutofit fontScale="77500" lnSpcReduction="20000"/>
          </a:bodyPr>
          <a:lstStyle/>
          <a:p>
            <a:pPr marL="0" indent="0" algn="ctr" fontAlgn="base">
              <a:buClr>
                <a:schemeClr val="accent4"/>
              </a:buClr>
              <a:buNone/>
            </a:pPr>
            <a:br>
              <a:rPr lang="en-GB" sz="2800" b="1" i="0">
                <a:solidFill>
                  <a:srgbClr val="FF0000"/>
                </a:solidFill>
                <a:effectLst/>
              </a:rPr>
            </a:br>
            <a:r>
              <a:rPr lang="en-GB" sz="3100" b="1" i="0">
                <a:solidFill>
                  <a:srgbClr val="FF0000"/>
                </a:solidFill>
                <a:effectLst/>
              </a:rPr>
              <a:t>In groups (or individually)</a:t>
            </a:r>
            <a:r>
              <a:rPr lang="en-GB" sz="3100" b="1">
                <a:solidFill>
                  <a:srgbClr val="FF0000"/>
                </a:solidFill>
              </a:rPr>
              <a:t>, </a:t>
            </a:r>
            <a:r>
              <a:rPr lang="en-GB" sz="3100" b="1" i="0">
                <a:solidFill>
                  <a:srgbClr val="FF0000"/>
                </a:solidFill>
                <a:effectLst/>
              </a:rPr>
              <a:t>draft some brief answers to the questions below and be prepared to discuss your findings with the whole class.</a:t>
            </a:r>
            <a:br>
              <a:rPr lang="en-GB" sz="3100" b="0" i="0">
                <a:solidFill>
                  <a:srgbClr val="333333"/>
                </a:solidFill>
                <a:effectLst/>
                <a:latin typeface="Helvetica Neue"/>
              </a:rPr>
            </a:br>
            <a:endParaRPr lang="en-GB" sz="3100" b="0" i="0">
              <a:solidFill>
                <a:srgbClr val="333333"/>
              </a:solidFill>
              <a:effectLst/>
              <a:latin typeface="Helvetica Neue"/>
            </a:endParaRPr>
          </a:p>
          <a:p>
            <a:pPr algn="l" fontAlgn="base">
              <a:buClr>
                <a:schemeClr val="accent4"/>
              </a:buClr>
              <a:buFont typeface="+mj-lt"/>
              <a:buAutoNum type="arabicPeriod"/>
            </a:pPr>
            <a:r>
              <a:rPr lang="en-GB" sz="2800" b="1" i="1">
                <a:solidFill>
                  <a:srgbClr val="333333"/>
                </a:solidFill>
                <a:effectLst/>
                <a:latin typeface="inherit"/>
              </a:rPr>
              <a:t> </a:t>
            </a:r>
            <a:r>
              <a:rPr lang="en-GB" b="1" i="1">
                <a:solidFill>
                  <a:srgbClr val="333333"/>
                </a:solidFill>
                <a:effectLst/>
              </a:rPr>
              <a:t>How often does the company refresh its assessment of the top OHS risks?</a:t>
            </a:r>
            <a:br>
              <a:rPr lang="en-GB" b="1" i="1">
                <a:solidFill>
                  <a:srgbClr val="333333"/>
                </a:solidFill>
                <a:effectLst/>
              </a:rPr>
            </a:br>
            <a:endParaRPr lang="en-GB" b="1" i="1">
              <a:solidFill>
                <a:srgbClr val="333333"/>
              </a:solidFill>
              <a:effectLst/>
            </a:endParaRPr>
          </a:p>
          <a:p>
            <a:pPr algn="l" fontAlgn="base">
              <a:buClr>
                <a:schemeClr val="accent4"/>
              </a:buClr>
              <a:buFont typeface="+mj-lt"/>
              <a:buAutoNum type="arabicPeriod"/>
            </a:pPr>
            <a:r>
              <a:rPr lang="en-GB" b="1" i="1">
                <a:solidFill>
                  <a:srgbClr val="333333"/>
                </a:solidFill>
              </a:rPr>
              <a:t> What are the company’s top five OHS risks, how severe is their potential </a:t>
            </a:r>
            <a:br>
              <a:rPr lang="en-GB" b="1" i="1">
                <a:solidFill>
                  <a:srgbClr val="333333"/>
                </a:solidFill>
              </a:rPr>
            </a:br>
            <a:r>
              <a:rPr lang="en-GB" b="1" i="1">
                <a:solidFill>
                  <a:srgbClr val="333333"/>
                </a:solidFill>
              </a:rPr>
              <a:t> impact and how likely are they to occur?</a:t>
            </a:r>
            <a:br>
              <a:rPr lang="en-GB" b="1" i="1">
                <a:solidFill>
                  <a:srgbClr val="333333"/>
                </a:solidFill>
                <a:effectLst/>
              </a:rPr>
            </a:br>
            <a:endParaRPr lang="en-GB" b="0" i="0">
              <a:solidFill>
                <a:srgbClr val="333333"/>
              </a:solidFill>
              <a:effectLst/>
            </a:endParaRPr>
          </a:p>
          <a:p>
            <a:pPr algn="l" fontAlgn="base">
              <a:buClr>
                <a:schemeClr val="accent4"/>
              </a:buClr>
              <a:buFont typeface="+mj-lt"/>
              <a:buAutoNum type="arabicPeriod"/>
            </a:pPr>
            <a:r>
              <a:rPr lang="en-GB" b="1" i="1">
                <a:solidFill>
                  <a:srgbClr val="333333"/>
                </a:solidFill>
                <a:effectLst/>
              </a:rPr>
              <a:t> What are the top three accidents or health complaints that have occurred regularly in </a:t>
            </a:r>
            <a:br>
              <a:rPr lang="en-GB" b="1" i="1">
                <a:solidFill>
                  <a:srgbClr val="333333"/>
                </a:solidFill>
                <a:effectLst/>
              </a:rPr>
            </a:br>
            <a:r>
              <a:rPr lang="en-GB" b="1" i="1">
                <a:solidFill>
                  <a:srgbClr val="333333"/>
                </a:solidFill>
                <a:effectLst/>
              </a:rPr>
              <a:t> the factory in the last year?</a:t>
            </a:r>
            <a:br>
              <a:rPr lang="en-GB" b="1" i="1">
                <a:solidFill>
                  <a:srgbClr val="333333"/>
                </a:solidFill>
                <a:effectLst/>
              </a:rPr>
            </a:br>
            <a:r>
              <a:rPr lang="en-GB" b="0" i="0">
                <a:solidFill>
                  <a:srgbClr val="333333"/>
                </a:solidFill>
                <a:effectLst/>
              </a:rPr>
              <a:t> </a:t>
            </a:r>
          </a:p>
          <a:p>
            <a:pPr algn="l" fontAlgn="base">
              <a:buClr>
                <a:schemeClr val="accent4"/>
              </a:buClr>
              <a:buFont typeface="+mj-lt"/>
              <a:buAutoNum type="arabicPeriod"/>
            </a:pPr>
            <a:r>
              <a:rPr lang="en-GB" b="1" i="1">
                <a:solidFill>
                  <a:srgbClr val="333333"/>
                </a:solidFill>
                <a:effectLst/>
              </a:rPr>
              <a:t> How effective is the company in managing </a:t>
            </a:r>
            <a:r>
              <a:rPr lang="en-GB" b="1" i="1">
                <a:solidFill>
                  <a:srgbClr val="333333"/>
                </a:solidFill>
              </a:rPr>
              <a:t>Covid-19</a:t>
            </a:r>
            <a:r>
              <a:rPr lang="en-GB" b="1" i="1">
                <a:solidFill>
                  <a:srgbClr val="333333"/>
                </a:solidFill>
                <a:effectLst/>
              </a:rPr>
              <a:t> OHS risks?</a:t>
            </a:r>
            <a:br>
              <a:rPr lang="en-GB" b="1" i="1">
                <a:solidFill>
                  <a:srgbClr val="333333"/>
                </a:solidFill>
                <a:effectLst/>
              </a:rPr>
            </a:br>
            <a:endParaRPr lang="en-GB" b="0" i="0">
              <a:solidFill>
                <a:srgbClr val="333333"/>
              </a:solidFill>
              <a:effectLst/>
            </a:endParaRPr>
          </a:p>
          <a:p>
            <a:pPr algn="l" fontAlgn="base">
              <a:buClr>
                <a:schemeClr val="accent4"/>
              </a:buClr>
              <a:buFont typeface="+mj-lt"/>
              <a:buAutoNum type="arabicPeriod"/>
            </a:pPr>
            <a:r>
              <a:rPr lang="en-GB" b="1" i="1">
                <a:solidFill>
                  <a:srgbClr val="333333"/>
                </a:solidFill>
                <a:effectLst/>
              </a:rPr>
              <a:t> Are there any organisational “blind spots” warranting attention?</a:t>
            </a:r>
            <a:r>
              <a:rPr lang="en-GB" b="0" i="0">
                <a:solidFill>
                  <a:srgbClr val="333333"/>
                </a:solidFill>
                <a:effectLst/>
              </a:rPr>
              <a:t> </a:t>
            </a:r>
            <a:br>
              <a:rPr lang="en-GB" sz="2800" b="0" i="0">
                <a:solidFill>
                  <a:srgbClr val="333333"/>
                </a:solidFill>
                <a:effectLst/>
              </a:rPr>
            </a:br>
            <a:r>
              <a:rPr lang="en-GB" sz="2400" b="0" i="1">
                <a:solidFill>
                  <a:srgbClr val="333333"/>
                </a:solidFill>
                <a:effectLst/>
              </a:rPr>
              <a:t>(E.g. Culture or behavioural issues; a lack of transparency or communication - that may compromise the effectiveness of risk management arrangements.</a:t>
            </a:r>
            <a:endParaRPr lang="en-GB" sz="2400" i="1" dirty="0"/>
          </a:p>
        </p:txBody>
      </p:sp>
      <p:pic>
        <p:nvPicPr>
          <p:cNvPr id="8" name="Picture 7" descr="Graphical user interface, text, application, email&#10;&#10;Description automatically generated">
            <a:extLst>
              <a:ext uri="{FF2B5EF4-FFF2-40B4-BE49-F238E27FC236}">
                <a16:creationId xmlns:a16="http://schemas.microsoft.com/office/drawing/2014/main" id="{4EFAE7FD-7A7C-4748-9D15-D25DC4A6A7F0}"/>
              </a:ext>
            </a:extLst>
          </p:cNvPr>
          <p:cNvPicPr>
            <a:picLocks noChangeAspect="1"/>
          </p:cNvPicPr>
          <p:nvPr/>
        </p:nvPicPr>
        <p:blipFill rotWithShape="1">
          <a:blip r:embed="rId2">
            <a:extLst>
              <a:ext uri="{28A0092B-C50C-407E-A947-70E740481C1C}">
                <a14:useLocalDpi xmlns:a14="http://schemas.microsoft.com/office/drawing/2010/main" val="0"/>
              </a:ext>
            </a:extLst>
          </a:blip>
          <a:srcRect l="72475" t="84761" r="2870" b="7756"/>
          <a:stretch/>
        </p:blipFill>
        <p:spPr>
          <a:xfrm>
            <a:off x="10009949" y="6283086"/>
            <a:ext cx="1845519" cy="315069"/>
          </a:xfrm>
          <a:prstGeom prst="rect">
            <a:avLst/>
          </a:prstGeom>
        </p:spPr>
      </p:pic>
      <p:pic>
        <p:nvPicPr>
          <p:cNvPr id="5" name="Graphic 4" descr="Classroom">
            <a:extLst>
              <a:ext uri="{FF2B5EF4-FFF2-40B4-BE49-F238E27FC236}">
                <a16:creationId xmlns:a16="http://schemas.microsoft.com/office/drawing/2014/main" id="{D43DC80E-1F8B-45AA-B44D-87C71A63FB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2580" y="6218487"/>
            <a:ext cx="453086" cy="453086"/>
          </a:xfrm>
          <a:prstGeom prst="rect">
            <a:avLst/>
          </a:prstGeom>
        </p:spPr>
      </p:pic>
    </p:spTree>
    <p:extLst>
      <p:ext uri="{BB962C8B-B14F-4D97-AF65-F5344CB8AC3E}">
        <p14:creationId xmlns:p14="http://schemas.microsoft.com/office/powerpoint/2010/main" val="253824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151D10-9646-4279-84BE-728580C69043}"/>
              </a:ext>
            </a:extLst>
          </p:cNvPr>
          <p:cNvSpPr>
            <a:spLocks noGrp="1"/>
          </p:cNvSpPr>
          <p:nvPr>
            <p:ph type="title"/>
          </p:nvPr>
        </p:nvSpPr>
        <p:spPr>
          <a:xfrm>
            <a:off x="475861" y="365125"/>
            <a:ext cx="11280710" cy="521283"/>
          </a:xfrm>
          <a:solidFill>
            <a:schemeClr val="accent4"/>
          </a:solidFill>
        </p:spPr>
        <p:txBody>
          <a:bodyPr>
            <a:normAutofit/>
          </a:bodyPr>
          <a:lstStyle/>
          <a:p>
            <a:pPr algn="ctr"/>
            <a:r>
              <a:rPr lang="en-GB" sz="2800" b="1" dirty="0">
                <a:latin typeface="+mn-lt"/>
              </a:rPr>
              <a:t>Some final considerations for Managers</a:t>
            </a:r>
          </a:p>
        </p:txBody>
      </p:sp>
      <p:sp>
        <p:nvSpPr>
          <p:cNvPr id="7" name="Content Placeholder 6">
            <a:extLst>
              <a:ext uri="{FF2B5EF4-FFF2-40B4-BE49-F238E27FC236}">
                <a16:creationId xmlns:a16="http://schemas.microsoft.com/office/drawing/2014/main" id="{4D322428-FA53-4198-872F-ECD3C92AE214}"/>
              </a:ext>
            </a:extLst>
          </p:cNvPr>
          <p:cNvSpPr>
            <a:spLocks noGrp="1"/>
          </p:cNvSpPr>
          <p:nvPr>
            <p:ph idx="1"/>
          </p:nvPr>
        </p:nvSpPr>
        <p:spPr>
          <a:xfrm>
            <a:off x="351138" y="1019492"/>
            <a:ext cx="11489723" cy="4819015"/>
          </a:xfrm>
          <a:ln>
            <a:solidFill>
              <a:schemeClr val="accent4"/>
            </a:solidFill>
          </a:ln>
        </p:spPr>
        <p:txBody>
          <a:bodyPr>
            <a:normAutofit fontScale="85000" lnSpcReduction="20000"/>
          </a:bodyPr>
          <a:lstStyle/>
          <a:p>
            <a:pPr marL="0" indent="0" algn="ctr" fontAlgn="base">
              <a:buClr>
                <a:schemeClr val="accent4"/>
              </a:buClr>
              <a:buNone/>
            </a:pPr>
            <a:endParaRPr kumimoji="0" lang="en-GB" sz="2400" b="1" i="0" u="none" strike="noStrike" kern="1200" cap="none" spc="0" normalizeH="0" baseline="0" noProof="0" dirty="0">
              <a:ln>
                <a:noFill/>
              </a:ln>
              <a:solidFill>
                <a:srgbClr val="FF0000"/>
              </a:solidFill>
              <a:effectLst/>
              <a:uLnTx/>
              <a:uFillTx/>
              <a:ea typeface="+mn-ea"/>
              <a:cs typeface="+mn-cs"/>
            </a:endParaRPr>
          </a:p>
          <a:p>
            <a:pPr marL="0" indent="0" algn="ctr" fontAlgn="base">
              <a:buClr>
                <a:schemeClr val="accent4"/>
              </a:buClr>
              <a:buNone/>
            </a:pPr>
            <a:r>
              <a:rPr kumimoji="0" lang="en-GB" b="1" i="0" u="none" strike="noStrike" kern="1200" cap="none" spc="0" normalizeH="0" baseline="0" noProof="0" dirty="0">
                <a:ln>
                  <a:noFill/>
                </a:ln>
                <a:solidFill>
                  <a:srgbClr val="FF0000"/>
                </a:solidFill>
                <a:effectLst/>
                <a:uLnTx/>
                <a:uFillTx/>
                <a:ea typeface="+mn-ea"/>
                <a:cs typeface="+mn-cs"/>
              </a:rPr>
              <a:t>In groups (or individually), draft some brief answers to the questions below and be prepared to discuss your findings with the whole class.</a:t>
            </a:r>
          </a:p>
          <a:p>
            <a:pPr marL="0" indent="0" algn="ctr" fontAlgn="base">
              <a:buClr>
                <a:schemeClr val="accent4"/>
              </a:buClr>
              <a:buNone/>
            </a:pPr>
            <a:endParaRPr lang="en-GB" sz="2600" b="0" i="0" dirty="0">
              <a:solidFill>
                <a:srgbClr val="333333"/>
              </a:solidFill>
              <a:effectLst/>
            </a:endParaRPr>
          </a:p>
          <a:p>
            <a:pPr marL="514350" lvl="0" indent="-514350">
              <a:lnSpc>
                <a:spcPct val="107000"/>
              </a:lnSpc>
              <a:spcAft>
                <a:spcPts val="800"/>
              </a:spcAft>
              <a:buClr>
                <a:schemeClr val="accent4"/>
              </a:buClr>
              <a:buFont typeface="+mj-lt"/>
              <a:buAutoNum type="arabicPeriod" startAt="6"/>
              <a:tabLst>
                <a:tab pos="457200" algn="l"/>
              </a:tabLst>
            </a:pPr>
            <a:r>
              <a:rPr lang="en-GB" sz="2600" b="1" i="1" dirty="0">
                <a:effectLst/>
                <a:latin typeface="Calibri" panose="020F0502020204030204" pitchFamily="34" charset="0"/>
                <a:ea typeface="Calibri" panose="020F0502020204030204" pitchFamily="34" charset="0"/>
                <a:cs typeface="Times New Roman" panose="02020603050405020304" pitchFamily="18" charset="0"/>
              </a:rPr>
              <a:t>Does the Safety Committee play an effective role in reviewing the risk assessment process? (Explain how).</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800"/>
              </a:spcAft>
              <a:buClr>
                <a:schemeClr val="accent4"/>
              </a:buClr>
              <a:buFont typeface="+mj-lt"/>
              <a:buAutoNum type="arabicPeriod" startAt="6"/>
              <a:tabLst>
                <a:tab pos="457200" algn="l"/>
              </a:tabLst>
            </a:pPr>
            <a:r>
              <a:rPr lang="en-GB" sz="2600" b="1" i="1" dirty="0">
                <a:effectLst/>
                <a:latin typeface="Calibri" panose="020F0502020204030204" pitchFamily="34" charset="0"/>
                <a:ea typeface="Calibri" panose="020F0502020204030204" pitchFamily="34" charset="0"/>
                <a:cs typeface="Times New Roman" panose="02020603050405020304" pitchFamily="18" charset="0"/>
              </a:rPr>
              <a:t>Does the company need to train more Supervisors and Managers in how to carry out health &amp; safety inspections?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800"/>
              </a:spcAft>
              <a:buClr>
                <a:schemeClr val="accent4"/>
              </a:buClr>
              <a:buFont typeface="+mj-lt"/>
              <a:buAutoNum type="arabicPeriod" startAt="6"/>
              <a:tabLst>
                <a:tab pos="457200" algn="l"/>
              </a:tabLst>
            </a:pPr>
            <a:r>
              <a:rPr lang="en-GB" sz="2600" b="1" i="1" dirty="0">
                <a:effectLst/>
                <a:latin typeface="Calibri" panose="020F0502020204030204" pitchFamily="34" charset="0"/>
                <a:ea typeface="Calibri" panose="020F0502020204030204" pitchFamily="34" charset="0"/>
                <a:cs typeface="Times New Roman" panose="02020603050405020304" pitchFamily="18" charset="0"/>
              </a:rPr>
              <a:t>How does the company communicate the findings of its risk assessments to workers?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800"/>
              </a:spcAft>
              <a:buClr>
                <a:schemeClr val="accent4"/>
              </a:buClr>
              <a:buFont typeface="+mj-lt"/>
              <a:buAutoNum type="arabicPeriod" startAt="6"/>
              <a:tabLst>
                <a:tab pos="457200" algn="l"/>
              </a:tabLst>
            </a:pPr>
            <a:r>
              <a:rPr lang="en-GB" sz="2600" b="1" i="1" dirty="0">
                <a:effectLst/>
                <a:latin typeface="Calibri" panose="020F0502020204030204" pitchFamily="34" charset="0"/>
                <a:ea typeface="Calibri" panose="020F0502020204030204" pitchFamily="34" charset="0"/>
                <a:cs typeface="Times New Roman" panose="02020603050405020304" pitchFamily="18" charset="0"/>
              </a:rPr>
              <a:t>If a Health &amp; Safety Inspector visited the factory today, how confident would the company feel about its risk register/record keeping?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800"/>
              </a:spcAft>
              <a:buClr>
                <a:schemeClr val="accent4"/>
              </a:buClr>
              <a:buFont typeface="+mj-lt"/>
              <a:buAutoNum type="arabicPeriod" startAt="6"/>
              <a:tabLst>
                <a:tab pos="457200" algn="l"/>
              </a:tabLst>
            </a:pPr>
            <a:r>
              <a:rPr lang="en-GB" sz="2600" b="1" i="1" dirty="0">
                <a:effectLst/>
                <a:latin typeface="Calibri" panose="020F0502020204030204" pitchFamily="34" charset="0"/>
                <a:ea typeface="Calibri" panose="020F0502020204030204" pitchFamily="34" charset="0"/>
                <a:cs typeface="Times New Roman" panose="02020603050405020304" pitchFamily="18" charset="0"/>
              </a:rPr>
              <a:t> Were women workers consulted about the risks affecting female workers?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algn="l" fontAlgn="base">
              <a:buClr>
                <a:schemeClr val="accent4"/>
              </a:buClr>
              <a:buFont typeface="+mj-lt"/>
              <a:buAutoNum type="arabicPeriod" startAt="6"/>
            </a:pPr>
            <a:endParaRPr lang="en-GB" sz="2400" i="1" dirty="0"/>
          </a:p>
        </p:txBody>
      </p:sp>
      <p:pic>
        <p:nvPicPr>
          <p:cNvPr id="8" name="Picture 7" descr="Graphical user interface, text, application, email&#10;&#10;Description automatically generated">
            <a:extLst>
              <a:ext uri="{FF2B5EF4-FFF2-40B4-BE49-F238E27FC236}">
                <a16:creationId xmlns:a16="http://schemas.microsoft.com/office/drawing/2014/main" id="{4EFAE7FD-7A7C-4748-9D15-D25DC4A6A7F0}"/>
              </a:ext>
            </a:extLst>
          </p:cNvPr>
          <p:cNvPicPr>
            <a:picLocks noChangeAspect="1"/>
          </p:cNvPicPr>
          <p:nvPr/>
        </p:nvPicPr>
        <p:blipFill rotWithShape="1">
          <a:blip r:embed="rId2">
            <a:extLst>
              <a:ext uri="{28A0092B-C50C-407E-A947-70E740481C1C}">
                <a14:useLocalDpi xmlns:a14="http://schemas.microsoft.com/office/drawing/2010/main" val="0"/>
              </a:ext>
            </a:extLst>
          </a:blip>
          <a:srcRect l="72475" t="84761" r="2870" b="7756"/>
          <a:stretch/>
        </p:blipFill>
        <p:spPr>
          <a:xfrm>
            <a:off x="10158002" y="6335340"/>
            <a:ext cx="1845519" cy="315069"/>
          </a:xfrm>
          <a:prstGeom prst="rect">
            <a:avLst/>
          </a:prstGeom>
        </p:spPr>
      </p:pic>
      <p:pic>
        <p:nvPicPr>
          <p:cNvPr id="5" name="Graphic 4" descr="Classroom">
            <a:extLst>
              <a:ext uri="{FF2B5EF4-FFF2-40B4-BE49-F238E27FC236}">
                <a16:creationId xmlns:a16="http://schemas.microsoft.com/office/drawing/2014/main" id="{D26BF090-5D90-443F-AE09-B5D15039FE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6512" y="6218487"/>
            <a:ext cx="453086" cy="453086"/>
          </a:xfrm>
          <a:prstGeom prst="rect">
            <a:avLst/>
          </a:prstGeom>
        </p:spPr>
      </p:pic>
    </p:spTree>
    <p:extLst>
      <p:ext uri="{BB962C8B-B14F-4D97-AF65-F5344CB8AC3E}">
        <p14:creationId xmlns:p14="http://schemas.microsoft.com/office/powerpoint/2010/main" val="85887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151D10-9646-4279-84BE-728580C69043}"/>
              </a:ext>
            </a:extLst>
          </p:cNvPr>
          <p:cNvSpPr>
            <a:spLocks noGrp="1"/>
          </p:cNvSpPr>
          <p:nvPr>
            <p:ph type="title"/>
          </p:nvPr>
        </p:nvSpPr>
        <p:spPr>
          <a:xfrm>
            <a:off x="475861" y="365125"/>
            <a:ext cx="11280710" cy="521283"/>
          </a:xfrm>
          <a:solidFill>
            <a:schemeClr val="accent4"/>
          </a:solidFill>
        </p:spPr>
        <p:txBody>
          <a:bodyPr>
            <a:normAutofit/>
          </a:bodyPr>
          <a:lstStyle/>
          <a:p>
            <a:pPr algn="ctr"/>
            <a:r>
              <a:rPr lang="en-GB" sz="2800" b="1" dirty="0">
                <a:latin typeface="+mn-lt"/>
              </a:rPr>
              <a:t>Some final considerations for Managers</a:t>
            </a:r>
          </a:p>
        </p:txBody>
      </p:sp>
      <p:sp>
        <p:nvSpPr>
          <p:cNvPr id="7" name="Content Placeholder 6">
            <a:extLst>
              <a:ext uri="{FF2B5EF4-FFF2-40B4-BE49-F238E27FC236}">
                <a16:creationId xmlns:a16="http://schemas.microsoft.com/office/drawing/2014/main" id="{4D322428-FA53-4198-872F-ECD3C92AE214}"/>
              </a:ext>
            </a:extLst>
          </p:cNvPr>
          <p:cNvSpPr>
            <a:spLocks noGrp="1"/>
          </p:cNvSpPr>
          <p:nvPr>
            <p:ph idx="1"/>
          </p:nvPr>
        </p:nvSpPr>
        <p:spPr>
          <a:xfrm>
            <a:off x="475861" y="1066418"/>
            <a:ext cx="11280710" cy="4819015"/>
          </a:xfrm>
          <a:ln>
            <a:solidFill>
              <a:schemeClr val="accent4"/>
            </a:solidFill>
          </a:ln>
        </p:spPr>
        <p:txBody>
          <a:bodyPr>
            <a:normAutofit/>
          </a:bodyPr>
          <a:lstStyle/>
          <a:p>
            <a:pPr marL="0" indent="0" algn="l" fontAlgn="base">
              <a:buClr>
                <a:schemeClr val="accent4"/>
              </a:buClr>
              <a:buNone/>
            </a:pPr>
            <a:endParaRPr lang="en-GB" sz="2600" b="0" i="0" dirty="0">
              <a:solidFill>
                <a:srgbClr val="333333"/>
              </a:solidFill>
              <a:effectLst/>
              <a:latin typeface="Helvetica Neue"/>
            </a:endParaRPr>
          </a:p>
          <a:p>
            <a:pPr marL="0" indent="0" algn="ctr" fontAlgn="base">
              <a:buClr>
                <a:schemeClr val="accent4"/>
              </a:buClr>
              <a:buNone/>
            </a:pPr>
            <a:r>
              <a:rPr lang="en-GB" b="1" u="sng" dirty="0"/>
              <a:t>Off-Course Activity:</a:t>
            </a:r>
          </a:p>
          <a:p>
            <a:pPr marL="0" indent="0" algn="ctr" fontAlgn="base">
              <a:buClr>
                <a:schemeClr val="accent4"/>
              </a:buClr>
              <a:buNone/>
            </a:pPr>
            <a:br>
              <a:rPr lang="en-GB" sz="2400" i="1" dirty="0"/>
            </a:br>
            <a:r>
              <a:rPr lang="en-GB" sz="2400" i="1" dirty="0"/>
              <a:t>Using the resources provided (see link contained in </a:t>
            </a:r>
            <a:r>
              <a:rPr lang="en-GB" sz="2400" b="1" i="1" u="sng" dirty="0"/>
              <a:t>slide 31 </a:t>
            </a:r>
            <a:r>
              <a:rPr lang="en-GB" sz="2400" i="1" dirty="0"/>
              <a:t>Risk Assessment Step 4) </a:t>
            </a:r>
            <a:br>
              <a:rPr lang="en-GB" sz="2400" i="1" dirty="0"/>
            </a:br>
            <a:r>
              <a:rPr lang="en-GB" sz="2400" i="1" dirty="0"/>
              <a:t>which includes a template for a risk assessment</a:t>
            </a:r>
          </a:p>
          <a:p>
            <a:pPr marL="0" indent="0" algn="ctr" fontAlgn="base">
              <a:buClr>
                <a:schemeClr val="accent4"/>
              </a:buClr>
              <a:buNone/>
            </a:pPr>
            <a:br>
              <a:rPr lang="en-GB" sz="2400" i="1" dirty="0"/>
            </a:br>
            <a:r>
              <a:rPr lang="en-GB" sz="2400" i="1" dirty="0"/>
              <a:t>Complete the risk assessment for a hazard in your section/department or area – use the risk matrix to score your hazard </a:t>
            </a:r>
            <a:r>
              <a:rPr lang="en-GB" sz="2400" i="1" dirty="0">
                <a:solidFill>
                  <a:srgbClr val="00B050"/>
                </a:solidFill>
              </a:rPr>
              <a:t>Low</a:t>
            </a:r>
            <a:r>
              <a:rPr lang="en-GB" sz="2400" i="1" dirty="0"/>
              <a:t>, </a:t>
            </a:r>
            <a:r>
              <a:rPr lang="en-GB" sz="2400" i="1" dirty="0">
                <a:solidFill>
                  <a:schemeClr val="accent4"/>
                </a:solidFill>
              </a:rPr>
              <a:t>Medium</a:t>
            </a:r>
            <a:r>
              <a:rPr lang="en-GB" sz="2400" i="1" dirty="0"/>
              <a:t> or </a:t>
            </a:r>
            <a:r>
              <a:rPr lang="en-GB" sz="2400" i="1" dirty="0">
                <a:solidFill>
                  <a:srgbClr val="FF0000"/>
                </a:solidFill>
              </a:rPr>
              <a:t>High</a:t>
            </a:r>
            <a:r>
              <a:rPr lang="en-GB" sz="2400" i="1" dirty="0"/>
              <a:t>.  </a:t>
            </a:r>
          </a:p>
          <a:p>
            <a:pPr marL="0" indent="0" algn="ctr" fontAlgn="base">
              <a:buClr>
                <a:schemeClr val="accent4"/>
              </a:buClr>
              <a:buNone/>
            </a:pPr>
            <a:endParaRPr lang="en-GB" sz="2400" i="1" dirty="0"/>
          </a:p>
          <a:p>
            <a:pPr marL="0" indent="0" algn="ctr" fontAlgn="base">
              <a:buClr>
                <a:schemeClr val="accent4"/>
              </a:buClr>
              <a:buNone/>
            </a:pPr>
            <a:r>
              <a:rPr lang="en-GB" sz="2400" i="1" dirty="0"/>
              <a:t>Discuss your findings on Day 2 of the course.  </a:t>
            </a:r>
          </a:p>
        </p:txBody>
      </p:sp>
      <p:pic>
        <p:nvPicPr>
          <p:cNvPr id="8" name="Picture 7" descr="Graphical user interface, text, application, email&#10;&#10;Description automatically generated">
            <a:extLst>
              <a:ext uri="{FF2B5EF4-FFF2-40B4-BE49-F238E27FC236}">
                <a16:creationId xmlns:a16="http://schemas.microsoft.com/office/drawing/2014/main" id="{4EFAE7FD-7A7C-4748-9D15-D25DC4A6A7F0}"/>
              </a:ext>
            </a:extLst>
          </p:cNvPr>
          <p:cNvPicPr>
            <a:picLocks noChangeAspect="1"/>
          </p:cNvPicPr>
          <p:nvPr/>
        </p:nvPicPr>
        <p:blipFill rotWithShape="1">
          <a:blip r:embed="rId2">
            <a:extLst>
              <a:ext uri="{28A0092B-C50C-407E-A947-70E740481C1C}">
                <a14:useLocalDpi xmlns:a14="http://schemas.microsoft.com/office/drawing/2010/main" val="0"/>
              </a:ext>
            </a:extLst>
          </a:blip>
          <a:srcRect l="72475" t="84761" r="2870" b="7756"/>
          <a:stretch/>
        </p:blipFill>
        <p:spPr>
          <a:xfrm>
            <a:off x="10158002" y="6335340"/>
            <a:ext cx="1845519" cy="315069"/>
          </a:xfrm>
          <a:prstGeom prst="rect">
            <a:avLst/>
          </a:prstGeom>
        </p:spPr>
      </p:pic>
      <p:pic>
        <p:nvPicPr>
          <p:cNvPr id="5" name="Graphic 4" descr="Classroom">
            <a:extLst>
              <a:ext uri="{FF2B5EF4-FFF2-40B4-BE49-F238E27FC236}">
                <a16:creationId xmlns:a16="http://schemas.microsoft.com/office/drawing/2014/main" id="{4290696B-B5DE-4D86-AB1E-7F8F0FA176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7859" y="6218487"/>
            <a:ext cx="453086" cy="453086"/>
          </a:xfrm>
          <a:prstGeom prst="rect">
            <a:avLst/>
          </a:prstGeom>
        </p:spPr>
      </p:pic>
    </p:spTree>
    <p:extLst>
      <p:ext uri="{BB962C8B-B14F-4D97-AF65-F5344CB8AC3E}">
        <p14:creationId xmlns:p14="http://schemas.microsoft.com/office/powerpoint/2010/main" val="231644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92936-FDDE-46F8-A5E0-20E79509DACC}"/>
              </a:ext>
            </a:extLst>
          </p:cNvPr>
          <p:cNvSpPr>
            <a:spLocks noGrp="1"/>
          </p:cNvSpPr>
          <p:nvPr>
            <p:ph type="title"/>
          </p:nvPr>
        </p:nvSpPr>
        <p:spPr>
          <a:xfrm>
            <a:off x="494345" y="393097"/>
            <a:ext cx="10614734" cy="558682"/>
          </a:xfrm>
          <a:solidFill>
            <a:schemeClr val="accent4"/>
          </a:solidFill>
          <a:ln>
            <a:solidFill>
              <a:srgbClr val="C00000"/>
            </a:solidFill>
          </a:ln>
        </p:spPr>
        <p:txBody>
          <a:bodyPr>
            <a:normAutofit fontScale="90000"/>
          </a:bodyPr>
          <a:lstStyle/>
          <a:p>
            <a:pPr algn="ctr"/>
            <a:br>
              <a:rPr lang="en-GB" b="0" i="0" cap="all" dirty="0">
                <a:effectLst/>
                <a:latin typeface="Oswald"/>
              </a:rPr>
            </a:br>
            <a:r>
              <a:rPr lang="en-GB" sz="3100" b="1" i="0" cap="all" dirty="0">
                <a:effectLst/>
                <a:latin typeface="+mn-lt"/>
              </a:rPr>
              <a:t>Activity 1: Identifying workplace </a:t>
            </a:r>
            <a:r>
              <a:rPr lang="en-GB" sz="3100" b="1" cap="all" dirty="0">
                <a:latin typeface="+mn-lt"/>
              </a:rPr>
              <a:t>hazard</a:t>
            </a:r>
            <a:r>
              <a:rPr lang="en-GB" sz="3100" b="1" i="0" cap="all" dirty="0">
                <a:effectLst/>
                <a:latin typeface="+mn-lt"/>
              </a:rPr>
              <a:t>s</a:t>
            </a:r>
            <a:br>
              <a:rPr lang="en-GB" b="0" i="0" cap="all" dirty="0">
                <a:effectLst/>
                <a:latin typeface="Oswald"/>
              </a:rPr>
            </a:br>
            <a:endParaRPr lang="en-GB" dirty="0"/>
          </a:p>
        </p:txBody>
      </p:sp>
      <p:sp>
        <p:nvSpPr>
          <p:cNvPr id="17" name="TextBox 16">
            <a:extLst>
              <a:ext uri="{FF2B5EF4-FFF2-40B4-BE49-F238E27FC236}">
                <a16:creationId xmlns:a16="http://schemas.microsoft.com/office/drawing/2014/main" id="{B73F6228-A735-419E-8FDC-921CEE84D22B}"/>
              </a:ext>
            </a:extLst>
          </p:cNvPr>
          <p:cNvSpPr txBox="1"/>
          <p:nvPr/>
        </p:nvSpPr>
        <p:spPr>
          <a:xfrm>
            <a:off x="565365" y="1185638"/>
            <a:ext cx="10543714" cy="646331"/>
          </a:xfrm>
          <a:prstGeom prst="rect">
            <a:avLst/>
          </a:prstGeom>
          <a:noFill/>
        </p:spPr>
        <p:txBody>
          <a:bodyPr wrap="square">
            <a:spAutoFit/>
          </a:bodyPr>
          <a:lstStyle/>
          <a:p>
            <a:pPr algn="ctr" fontAlgn="base"/>
            <a:r>
              <a:rPr lang="en-GB" dirty="0">
                <a:latin typeface="Inter"/>
              </a:rPr>
              <a:t>W</a:t>
            </a:r>
            <a:r>
              <a:rPr lang="en-GB" b="0" i="0" dirty="0">
                <a:effectLst/>
                <a:latin typeface="Inter"/>
              </a:rPr>
              <a:t>orking in pairs or small groups, answer the questions below. (</a:t>
            </a:r>
            <a:r>
              <a:rPr lang="en-GB" dirty="0">
                <a:latin typeface="Inter"/>
              </a:rPr>
              <a:t>List the hazards and be prepared to report these back to the whole group)</a:t>
            </a:r>
            <a:r>
              <a:rPr lang="en-GB" b="0" i="0" dirty="0">
                <a:effectLst/>
                <a:latin typeface="Inter"/>
              </a:rPr>
              <a:t>. You have </a:t>
            </a:r>
            <a:r>
              <a:rPr lang="en-GB" u="sng" dirty="0">
                <a:latin typeface="Inter"/>
              </a:rPr>
              <a:t>10</a:t>
            </a:r>
            <a:r>
              <a:rPr lang="en-GB" b="0" i="0" u="sng" dirty="0">
                <a:effectLst/>
                <a:latin typeface="Inter"/>
              </a:rPr>
              <a:t> minutes </a:t>
            </a:r>
            <a:r>
              <a:rPr lang="en-GB" b="0" i="0" dirty="0">
                <a:effectLst/>
                <a:latin typeface="Inter"/>
              </a:rPr>
              <a:t>to complete this task. </a:t>
            </a:r>
            <a:endParaRPr lang="en-GB" b="0" i="1" dirty="0">
              <a:effectLst/>
              <a:latin typeface="Inter"/>
            </a:endParaRPr>
          </a:p>
        </p:txBody>
      </p:sp>
      <p:sp>
        <p:nvSpPr>
          <p:cNvPr id="22" name="Rectangle 16">
            <a:extLst>
              <a:ext uri="{FF2B5EF4-FFF2-40B4-BE49-F238E27FC236}">
                <a16:creationId xmlns:a16="http://schemas.microsoft.com/office/drawing/2014/main" id="{D6912A6D-F6AF-451D-BDBD-4BDA5A2CB138}"/>
              </a:ext>
            </a:extLst>
          </p:cNvPr>
          <p:cNvSpPr>
            <a:spLocks noChangeArrowheads="1"/>
          </p:cNvSpPr>
          <p:nvPr/>
        </p:nvSpPr>
        <p:spPr bwMode="auto">
          <a:xfrm>
            <a:off x="1200531" y="2428628"/>
            <a:ext cx="128264"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Box 28">
            <a:extLst>
              <a:ext uri="{FF2B5EF4-FFF2-40B4-BE49-F238E27FC236}">
                <a16:creationId xmlns:a16="http://schemas.microsoft.com/office/drawing/2014/main" id="{2D410A7F-EE95-4424-9513-F8C805727943}"/>
              </a:ext>
            </a:extLst>
          </p:cNvPr>
          <p:cNvSpPr txBox="1"/>
          <p:nvPr/>
        </p:nvSpPr>
        <p:spPr>
          <a:xfrm>
            <a:off x="565365" y="2001809"/>
            <a:ext cx="11195404" cy="2492990"/>
          </a:xfrm>
          <a:prstGeom prst="rect">
            <a:avLst/>
          </a:prstGeom>
          <a:noFill/>
          <a:ln w="19050">
            <a:solidFill>
              <a:srgbClr val="FFC000"/>
            </a:solidFill>
          </a:ln>
        </p:spPr>
        <p:txBody>
          <a:bodyPr wrap="square" rtlCol="0">
            <a:spAutoFit/>
          </a:bodyPr>
          <a:lstStyle/>
          <a:p>
            <a:endParaRPr lang="en-GB" dirty="0"/>
          </a:p>
          <a:p>
            <a:pPr marL="342900" indent="-342900">
              <a:buClr>
                <a:srgbClr val="C00000"/>
              </a:buClr>
              <a:buFont typeface="+mj-lt"/>
              <a:buAutoNum type="arabicParenR"/>
            </a:pPr>
            <a:r>
              <a:rPr lang="en-GB" sz="2000" dirty="0"/>
              <a:t>Can you give a </a:t>
            </a:r>
            <a:r>
              <a:rPr lang="en-GB" sz="2000" u="sng" dirty="0"/>
              <a:t>definition</a:t>
            </a:r>
            <a:r>
              <a:rPr lang="en-GB" sz="2000" dirty="0"/>
              <a:t> of what a </a:t>
            </a:r>
            <a:r>
              <a:rPr lang="en-GB" sz="2000" u="sng" dirty="0"/>
              <a:t>hazard is</a:t>
            </a:r>
            <a:r>
              <a:rPr lang="en-GB" sz="2000" dirty="0"/>
              <a:t> and can you give </a:t>
            </a:r>
            <a:r>
              <a:rPr lang="en-GB" sz="2000" u="sng" dirty="0"/>
              <a:t>examples of hazards</a:t>
            </a:r>
            <a:r>
              <a:rPr lang="en-GB" sz="2000" dirty="0"/>
              <a:t> you encounter every day </a:t>
            </a:r>
            <a:br>
              <a:rPr lang="en-GB" sz="2000" dirty="0"/>
            </a:br>
            <a:endParaRPr lang="en-GB" sz="2000" dirty="0"/>
          </a:p>
          <a:p>
            <a:pPr marL="342900" indent="-342900">
              <a:buClr>
                <a:srgbClr val="C00000"/>
              </a:buClr>
              <a:buFont typeface="+mj-lt"/>
              <a:buAutoNum type="arabicParenR"/>
            </a:pPr>
            <a:r>
              <a:rPr lang="en-GB" sz="2000" dirty="0"/>
              <a:t>Can you list any hazards in your section/department/workplace</a:t>
            </a:r>
            <a:br>
              <a:rPr lang="en-GB" sz="2000" dirty="0"/>
            </a:br>
            <a:endParaRPr lang="en-GB" sz="2000" dirty="0"/>
          </a:p>
          <a:p>
            <a:pPr marL="342900" indent="-342900">
              <a:buClr>
                <a:srgbClr val="C00000"/>
              </a:buClr>
              <a:buFont typeface="+mj-lt"/>
              <a:buAutoNum type="arabicParenR"/>
            </a:pPr>
            <a:r>
              <a:rPr lang="en-GB" sz="2000" dirty="0"/>
              <a:t>Are new starters told about the kind of hazards that exist in the workplace at their induction  </a:t>
            </a:r>
          </a:p>
          <a:p>
            <a:endParaRPr lang="en-GB" dirty="0"/>
          </a:p>
        </p:txBody>
      </p:sp>
      <p:pic>
        <p:nvPicPr>
          <p:cNvPr id="2" name="Picture 1" descr="Graphical user interface, text, application, email&#10;&#10;Description automatically generated">
            <a:extLst>
              <a:ext uri="{FF2B5EF4-FFF2-40B4-BE49-F238E27FC236}">
                <a16:creationId xmlns:a16="http://schemas.microsoft.com/office/drawing/2014/main" id="{81061512-A5D5-418A-8309-26F32527E7CF}"/>
              </a:ext>
            </a:extLst>
          </p:cNvPr>
          <p:cNvPicPr>
            <a:picLocks noChangeAspect="1"/>
          </p:cNvPicPr>
          <p:nvPr/>
        </p:nvPicPr>
        <p:blipFill rotWithShape="1">
          <a:blip r:embed="rId3">
            <a:extLst>
              <a:ext uri="{28A0092B-C50C-407E-A947-70E740481C1C}">
                <a14:useLocalDpi xmlns:a14="http://schemas.microsoft.com/office/drawing/2010/main" val="0"/>
              </a:ext>
            </a:extLst>
          </a:blip>
          <a:srcRect l="72475" t="84761" r="2870" b="7756"/>
          <a:stretch/>
        </p:blipFill>
        <p:spPr>
          <a:xfrm>
            <a:off x="10005414" y="6310092"/>
            <a:ext cx="2032602" cy="347008"/>
          </a:xfrm>
          <a:prstGeom prst="rect">
            <a:avLst/>
          </a:prstGeom>
        </p:spPr>
      </p:pic>
      <p:pic>
        <p:nvPicPr>
          <p:cNvPr id="5" name="Graphic 4" descr="Badge Question Mark">
            <a:extLst>
              <a:ext uri="{FF2B5EF4-FFF2-40B4-BE49-F238E27FC236}">
                <a16:creationId xmlns:a16="http://schemas.microsoft.com/office/drawing/2014/main" id="{547F432A-95D7-4F50-AA2D-033F2EED09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77990" y="2576851"/>
            <a:ext cx="351444" cy="351444"/>
          </a:xfrm>
          <a:prstGeom prst="rect">
            <a:avLst/>
          </a:prstGeom>
        </p:spPr>
      </p:pic>
      <p:pic>
        <p:nvPicPr>
          <p:cNvPr id="7" name="Graphic 6" descr="Badge Question Mark">
            <a:extLst>
              <a:ext uri="{FF2B5EF4-FFF2-40B4-BE49-F238E27FC236}">
                <a16:creationId xmlns:a16="http://schemas.microsoft.com/office/drawing/2014/main" id="{82F86551-F193-4D4A-B57F-BA9A1B5CF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58938" y="3167626"/>
            <a:ext cx="351444" cy="351444"/>
          </a:xfrm>
          <a:prstGeom prst="rect">
            <a:avLst/>
          </a:prstGeom>
        </p:spPr>
      </p:pic>
      <p:pic>
        <p:nvPicPr>
          <p:cNvPr id="8" name="Graphic 7" descr="Badge Question Mark">
            <a:extLst>
              <a:ext uri="{FF2B5EF4-FFF2-40B4-BE49-F238E27FC236}">
                <a16:creationId xmlns:a16="http://schemas.microsoft.com/office/drawing/2014/main" id="{95E3FC07-9DBA-44B2-BBC4-BE746C2AFC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15821" y="3796194"/>
            <a:ext cx="351444" cy="351444"/>
          </a:xfrm>
          <a:prstGeom prst="rect">
            <a:avLst/>
          </a:prstGeom>
        </p:spPr>
      </p:pic>
      <p:pic>
        <p:nvPicPr>
          <p:cNvPr id="5122" name="Picture 2" descr="Workplace Health and Safety - Worker Rights Consortium">
            <a:extLst>
              <a:ext uri="{FF2B5EF4-FFF2-40B4-BE49-F238E27FC236}">
                <a16:creationId xmlns:a16="http://schemas.microsoft.com/office/drawing/2014/main" id="{73EEE8F7-71EC-4C3D-ADE9-FEFF3118EA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5" y="4588691"/>
            <a:ext cx="5173454" cy="22010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portance of Occupational Health... - M/S Oss Certification Services Pvt  Ltd | Facebook">
            <a:extLst>
              <a:ext uri="{FF2B5EF4-FFF2-40B4-BE49-F238E27FC236}">
                <a16:creationId xmlns:a16="http://schemas.microsoft.com/office/drawing/2014/main" id="{1003C3B1-089D-4BA4-BFF4-222EF242E9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0532" y="4588691"/>
            <a:ext cx="3554882" cy="2107119"/>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Classroom">
            <a:extLst>
              <a:ext uri="{FF2B5EF4-FFF2-40B4-BE49-F238E27FC236}">
                <a16:creationId xmlns:a16="http://schemas.microsoft.com/office/drawing/2014/main" id="{66D07CB5-DFF5-45E2-B7A6-9C0E2488F4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08701" y="363897"/>
            <a:ext cx="587881" cy="587881"/>
          </a:xfrm>
          <a:prstGeom prst="rect">
            <a:avLst/>
          </a:prstGeom>
        </p:spPr>
      </p:pic>
    </p:spTree>
    <p:extLst>
      <p:ext uri="{BB962C8B-B14F-4D97-AF65-F5344CB8AC3E}">
        <p14:creationId xmlns:p14="http://schemas.microsoft.com/office/powerpoint/2010/main" val="117111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11C089-7018-4B88-A930-40E18D3D92A4}"/>
              </a:ext>
            </a:extLst>
          </p:cNvPr>
          <p:cNvGraphicFramePr>
            <a:graphicFrameLocks noGrp="1"/>
          </p:cNvGraphicFramePr>
          <p:nvPr>
            <p:extLst>
              <p:ext uri="{D42A27DB-BD31-4B8C-83A1-F6EECF244321}">
                <p14:modId xmlns:p14="http://schemas.microsoft.com/office/powerpoint/2010/main" val="320899155"/>
              </p:ext>
            </p:extLst>
          </p:nvPr>
        </p:nvGraphicFramePr>
        <p:xfrm>
          <a:off x="8778256" y="4981575"/>
          <a:ext cx="1414241" cy="4351337"/>
        </p:xfrm>
        <a:graphic>
          <a:graphicData uri="http://schemas.openxmlformats.org/drawingml/2006/table">
            <a:tbl>
              <a:tblPr/>
              <a:tblGrid>
                <a:gridCol w="1414241">
                  <a:extLst>
                    <a:ext uri="{9D8B030D-6E8A-4147-A177-3AD203B41FA5}">
                      <a16:colId xmlns:a16="http://schemas.microsoft.com/office/drawing/2014/main" val="2681405843"/>
                    </a:ext>
                  </a:extLst>
                </a:gridCol>
              </a:tblGrid>
              <a:tr h="108614">
                <a:tc>
                  <a:txBody>
                    <a:bodyPr/>
                    <a:lstStyle/>
                    <a:p>
                      <a:endParaRPr lang="en-GB" sz="500"/>
                    </a:p>
                  </a:txBody>
                  <a:tcPr marL="27153" marR="27153" marT="13577" marB="13577" anchor="ctr">
                    <a:lnL>
                      <a:noFill/>
                    </a:lnL>
                    <a:lnR>
                      <a:noFill/>
                    </a:lnR>
                    <a:lnT>
                      <a:noFill/>
                    </a:lnT>
                    <a:lnB>
                      <a:noFill/>
                    </a:lnB>
                  </a:tcPr>
                </a:tc>
                <a:extLst>
                  <a:ext uri="{0D108BD9-81ED-4DB2-BD59-A6C34878D82A}">
                    <a16:rowId xmlns:a16="http://schemas.microsoft.com/office/drawing/2014/main" val="3176261058"/>
                  </a:ext>
                </a:extLst>
              </a:tr>
              <a:tr h="1414241">
                <a:tc>
                  <a:txBody>
                    <a:bodyPr/>
                    <a:lstStyle/>
                    <a:p>
                      <a:endParaRPr lang="en-GB" sz="500">
                        <a:effectLst/>
                      </a:endParaRPr>
                    </a:p>
                  </a:txBody>
                  <a:tcPr marL="27153" marR="27153" marT="13577" marB="13577" anchor="ctr">
                    <a:lnL>
                      <a:noFill/>
                    </a:lnL>
                    <a:lnR>
                      <a:noFill/>
                    </a:lnR>
                    <a:lnT>
                      <a:noFill/>
                    </a:lnT>
                    <a:lnB>
                      <a:noFill/>
                    </a:lnB>
                  </a:tcPr>
                </a:tc>
                <a:extLst>
                  <a:ext uri="{0D108BD9-81ED-4DB2-BD59-A6C34878D82A}">
                    <a16:rowId xmlns:a16="http://schemas.microsoft.com/office/drawing/2014/main" val="2493831216"/>
                  </a:ext>
                </a:extLst>
              </a:tr>
              <a:tr h="1414241">
                <a:tc>
                  <a:txBody>
                    <a:bodyPr/>
                    <a:lstStyle/>
                    <a:p>
                      <a:endParaRPr lang="en-GB" sz="500"/>
                    </a:p>
                  </a:txBody>
                  <a:tcPr marL="27153" marR="27153" marT="13577" marB="13577" anchor="ctr">
                    <a:lnL>
                      <a:noFill/>
                    </a:lnL>
                    <a:lnR>
                      <a:noFill/>
                    </a:lnR>
                    <a:lnT>
                      <a:noFill/>
                    </a:lnT>
                    <a:lnB>
                      <a:noFill/>
                    </a:lnB>
                  </a:tcPr>
                </a:tc>
                <a:extLst>
                  <a:ext uri="{0D108BD9-81ED-4DB2-BD59-A6C34878D82A}">
                    <a16:rowId xmlns:a16="http://schemas.microsoft.com/office/drawing/2014/main" val="2511333604"/>
                  </a:ext>
                </a:extLst>
              </a:tr>
              <a:tr h="1414241">
                <a:tc>
                  <a:txBody>
                    <a:bodyPr/>
                    <a:lstStyle/>
                    <a:p>
                      <a:r>
                        <a:rPr lang="en-GB" sz="300" dirty="0">
                          <a:solidFill>
                            <a:srgbClr val="6F6F6F"/>
                          </a:solidFill>
                          <a:effectLst/>
                          <a:latin typeface="Segoe UI" panose="020B0502040204020203" pitchFamily="34" charset="0"/>
                          <a:hlinkClick r:id="rId3"/>
                        </a:rPr>
                        <a:t>bing.com</a:t>
                      </a:r>
                      <a:r>
                        <a:rPr lang="en-GB" sz="300" dirty="0">
                          <a:solidFill>
                            <a:srgbClr val="6F6F6F"/>
                          </a:solidFill>
                          <a:effectLst/>
                          <a:latin typeface="Segoe UI" panose="020B0502040204020203" pitchFamily="34" charset="0"/>
                        </a:rPr>
                        <a:t> </a:t>
                      </a:r>
                      <a:endParaRPr lang="en-GB" sz="500" dirty="0">
                        <a:effectLst/>
                      </a:endParaRPr>
                    </a:p>
                  </a:txBody>
                  <a:tcPr marL="27153" marR="27153" marT="13577" marB="13577" anchor="ctr">
                    <a:lnL>
                      <a:noFill/>
                    </a:lnL>
                    <a:lnR>
                      <a:noFill/>
                    </a:lnR>
                    <a:lnT>
                      <a:noFill/>
                    </a:lnT>
                    <a:lnB>
                      <a:noFill/>
                    </a:lnB>
                  </a:tcPr>
                </a:tc>
                <a:extLst>
                  <a:ext uri="{0D108BD9-81ED-4DB2-BD59-A6C34878D82A}">
                    <a16:rowId xmlns:a16="http://schemas.microsoft.com/office/drawing/2014/main" val="2528008088"/>
                  </a:ext>
                </a:extLst>
              </a:tr>
            </a:tbl>
          </a:graphicData>
        </a:graphic>
      </p:graphicFrame>
      <p:pic>
        <p:nvPicPr>
          <p:cNvPr id="2053" name="Picture 5" descr="See the source image">
            <a:extLst>
              <a:ext uri="{FF2B5EF4-FFF2-40B4-BE49-F238E27FC236}">
                <a16:creationId xmlns:a16="http://schemas.microsoft.com/office/drawing/2014/main" id="{D44F4225-7919-439E-9CE0-C1A837A148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548"/>
          <a:stretch/>
        </p:blipFill>
        <p:spPr bwMode="auto">
          <a:xfrm>
            <a:off x="0" y="0"/>
            <a:ext cx="6768905" cy="6008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ngladesh Garment Factory - Bing images">
            <a:extLst>
              <a:ext uri="{FF2B5EF4-FFF2-40B4-BE49-F238E27FC236}">
                <a16:creationId xmlns:a16="http://schemas.microsoft.com/office/drawing/2014/main" id="{EEC7C26B-3365-4D03-8A58-56D96BE9A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588" y="-1"/>
            <a:ext cx="5420659" cy="27525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6CCF67-2673-42A3-A421-88A62E6CC7C4}"/>
              </a:ext>
            </a:extLst>
          </p:cNvPr>
          <p:cNvSpPr txBox="1"/>
          <p:nvPr/>
        </p:nvSpPr>
        <p:spPr>
          <a:xfrm>
            <a:off x="6844937" y="2821577"/>
            <a:ext cx="5242560" cy="369332"/>
          </a:xfrm>
          <a:prstGeom prst="rect">
            <a:avLst/>
          </a:prstGeom>
          <a:solidFill>
            <a:schemeClr val="accent4"/>
          </a:solidFill>
        </p:spPr>
        <p:txBody>
          <a:bodyPr wrap="square" rtlCol="0">
            <a:spAutoFit/>
          </a:bodyPr>
          <a:lstStyle/>
          <a:p>
            <a:pPr algn="ctr"/>
            <a:r>
              <a:rPr lang="en-GB" b="1" dirty="0"/>
              <a:t>Can you spot any potential hazards?</a:t>
            </a:r>
          </a:p>
        </p:txBody>
      </p:sp>
      <p:pic>
        <p:nvPicPr>
          <p:cNvPr id="7" name="Picture 6" descr="Graphical user interface, text, application, email&#10;&#10;Description automatically generated">
            <a:extLst>
              <a:ext uri="{FF2B5EF4-FFF2-40B4-BE49-F238E27FC236}">
                <a16:creationId xmlns:a16="http://schemas.microsoft.com/office/drawing/2014/main" id="{7DD8D0C4-FDBC-4A53-B785-F652F83FDEBF}"/>
              </a:ext>
            </a:extLst>
          </p:cNvPr>
          <p:cNvPicPr>
            <a:picLocks noChangeAspect="1"/>
          </p:cNvPicPr>
          <p:nvPr/>
        </p:nvPicPr>
        <p:blipFill rotWithShape="1">
          <a:blip r:embed="rId6">
            <a:extLst>
              <a:ext uri="{28A0092B-C50C-407E-A947-70E740481C1C}">
                <a14:useLocalDpi xmlns:a14="http://schemas.microsoft.com/office/drawing/2010/main" val="0"/>
              </a:ext>
            </a:extLst>
          </a:blip>
          <a:srcRect l="72475" t="84761" r="2870" b="7756"/>
          <a:stretch/>
        </p:blipFill>
        <p:spPr>
          <a:xfrm>
            <a:off x="10241978" y="6451422"/>
            <a:ext cx="1845519" cy="315069"/>
          </a:xfrm>
          <a:prstGeom prst="rect">
            <a:avLst/>
          </a:prstGeom>
        </p:spPr>
      </p:pic>
      <p:sp>
        <p:nvSpPr>
          <p:cNvPr id="15" name="TextBox 14">
            <a:extLst>
              <a:ext uri="{FF2B5EF4-FFF2-40B4-BE49-F238E27FC236}">
                <a16:creationId xmlns:a16="http://schemas.microsoft.com/office/drawing/2014/main" id="{0D50A33F-BD4A-4826-B9B1-272521B1EFDE}"/>
              </a:ext>
            </a:extLst>
          </p:cNvPr>
          <p:cNvSpPr txBox="1"/>
          <p:nvPr/>
        </p:nvSpPr>
        <p:spPr>
          <a:xfrm>
            <a:off x="76992" y="6050022"/>
            <a:ext cx="6614920" cy="776431"/>
          </a:xfrm>
          <a:prstGeom prst="rect">
            <a:avLst/>
          </a:prstGeom>
          <a:noFill/>
          <a:ln>
            <a:solidFill>
              <a:schemeClr val="tx1"/>
            </a:solidFill>
          </a:ln>
        </p:spPr>
        <p:txBody>
          <a:bodyPr wrap="square">
            <a:spAutoFit/>
          </a:bodyPr>
          <a:lstStyle/>
          <a:p>
            <a:pPr algn="ctr">
              <a:lnSpc>
                <a:spcPct val="107000"/>
              </a:lnSpc>
              <a:spcBef>
                <a:spcPts val="7050"/>
              </a:spcBef>
              <a:spcAft>
                <a:spcPts val="800"/>
              </a:spcAft>
            </a:pPr>
            <a:r>
              <a:rPr lang="en-GB" sz="1600" b="1" kern="1800" dirty="0">
                <a:solidFill>
                  <a:srgbClr val="1C1C1C"/>
                </a:solidFill>
                <a:effectLst/>
                <a:latin typeface="Noto Sans" panose="020B0502040504020204" pitchFamily="34"/>
                <a:ea typeface="Times New Roman" panose="02020603050405020304" pitchFamily="18" charset="0"/>
                <a:cs typeface="Times New Roman" panose="02020603050405020304" pitchFamily="18" charset="0"/>
              </a:rPr>
              <a:t>80% of garment workers in Bangladesh have experienced or witnessed sexual violence and harassment at work </a:t>
            </a:r>
            <a:br>
              <a:rPr lang="en-GB" sz="1600" b="1" kern="1800" dirty="0">
                <a:solidFill>
                  <a:srgbClr val="1C1C1C"/>
                </a:solidFill>
                <a:effectLst/>
                <a:latin typeface="Noto Sans" panose="020B0502040504020204" pitchFamily="34"/>
                <a:ea typeface="Times New Roman" panose="02020603050405020304" pitchFamily="18" charset="0"/>
                <a:cs typeface="Times New Roman" panose="02020603050405020304" pitchFamily="18" charset="0"/>
              </a:rPr>
            </a:br>
            <a:r>
              <a:rPr lang="en-GB" sz="1000" b="1" kern="1800" dirty="0">
                <a:solidFill>
                  <a:srgbClr val="1C1C1C"/>
                </a:solidFill>
                <a:effectLst/>
                <a:latin typeface="Noto Sans" panose="020B0502040504020204" pitchFamily="34"/>
                <a:ea typeface="Times New Roman" panose="02020603050405020304" pitchFamily="18" charset="0"/>
                <a:cs typeface="Times New Roman" panose="02020603050405020304" pitchFamily="18" charset="0"/>
              </a:rPr>
              <a:t>(Action-aid UK report, 2019) </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hlinkClick r:id="rId7" tgtFrame="&quot;_blank&quot;"/>
            <a:extLst>
              <a:ext uri="{FF2B5EF4-FFF2-40B4-BE49-F238E27FC236}">
                <a16:creationId xmlns:a16="http://schemas.microsoft.com/office/drawing/2014/main" id="{C2E38453-2533-489C-8534-6BBB7B26574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770659" y="3259957"/>
            <a:ext cx="5421341" cy="2715455"/>
          </a:xfrm>
          <a:prstGeom prst="rect">
            <a:avLst/>
          </a:prstGeom>
          <a:noFill/>
          <a:ln>
            <a:noFill/>
          </a:ln>
        </p:spPr>
      </p:pic>
      <p:sp>
        <p:nvSpPr>
          <p:cNvPr id="9" name="TextBox 8">
            <a:extLst>
              <a:ext uri="{FF2B5EF4-FFF2-40B4-BE49-F238E27FC236}">
                <a16:creationId xmlns:a16="http://schemas.microsoft.com/office/drawing/2014/main" id="{DD43743E-080A-4744-91B5-9B0E0A237543}"/>
              </a:ext>
            </a:extLst>
          </p:cNvPr>
          <p:cNvSpPr txBox="1"/>
          <p:nvPr/>
        </p:nvSpPr>
        <p:spPr>
          <a:xfrm>
            <a:off x="7276011" y="1604838"/>
            <a:ext cx="4606834" cy="954107"/>
          </a:xfrm>
          <a:prstGeom prst="rect">
            <a:avLst/>
          </a:prstGeom>
          <a:noFill/>
        </p:spPr>
        <p:txBody>
          <a:bodyPr wrap="square" rtlCol="0">
            <a:spAutoFit/>
          </a:bodyPr>
          <a:lstStyle/>
          <a:p>
            <a:pPr algn="ctr"/>
            <a:r>
              <a:rPr lang="en-GB" sz="2800" b="1" dirty="0">
                <a:solidFill>
                  <a:srgbClr val="FFFF00"/>
                </a:solidFill>
              </a:rPr>
              <a:t>Some risks are more obvious than others!</a:t>
            </a:r>
          </a:p>
        </p:txBody>
      </p:sp>
      <p:sp>
        <p:nvSpPr>
          <p:cNvPr id="10" name="TextBox 9">
            <a:extLst>
              <a:ext uri="{FF2B5EF4-FFF2-40B4-BE49-F238E27FC236}">
                <a16:creationId xmlns:a16="http://schemas.microsoft.com/office/drawing/2014/main" id="{64BDDE16-19BC-4E69-A6C3-6EBDD9FCE842}"/>
              </a:ext>
            </a:extLst>
          </p:cNvPr>
          <p:cNvSpPr txBox="1"/>
          <p:nvPr/>
        </p:nvSpPr>
        <p:spPr>
          <a:xfrm>
            <a:off x="6844937" y="6018864"/>
            <a:ext cx="5193078" cy="646331"/>
          </a:xfrm>
          <a:prstGeom prst="rect">
            <a:avLst/>
          </a:prstGeom>
          <a:noFill/>
        </p:spPr>
        <p:txBody>
          <a:bodyPr wrap="square" rtlCol="0">
            <a:spAutoFit/>
          </a:bodyPr>
          <a:lstStyle/>
          <a:p>
            <a:r>
              <a:rPr lang="en-GB" b="1" dirty="0"/>
              <a:t>RSI &amp; WRULD’s hazards are often not as obvious…</a:t>
            </a:r>
          </a:p>
          <a:p>
            <a:r>
              <a:rPr lang="en-GB" b="1" dirty="0"/>
              <a:t>(Ergonomics issues are important) </a:t>
            </a:r>
          </a:p>
        </p:txBody>
      </p:sp>
      <p:pic>
        <p:nvPicPr>
          <p:cNvPr id="11" name="Graphic 10" descr="Classroom">
            <a:extLst>
              <a:ext uri="{FF2B5EF4-FFF2-40B4-BE49-F238E27FC236}">
                <a16:creationId xmlns:a16="http://schemas.microsoft.com/office/drawing/2014/main" id="{C9ED8D73-F57B-447A-A08C-89B076077E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74271" y="6027694"/>
            <a:ext cx="363744" cy="363744"/>
          </a:xfrm>
          <a:prstGeom prst="rect">
            <a:avLst/>
          </a:prstGeom>
        </p:spPr>
      </p:pic>
    </p:spTree>
    <p:extLst>
      <p:ext uri="{BB962C8B-B14F-4D97-AF65-F5344CB8AC3E}">
        <p14:creationId xmlns:p14="http://schemas.microsoft.com/office/powerpoint/2010/main" val="8327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776C-2C24-43AB-A008-10FA0EEEE2B7}"/>
              </a:ext>
            </a:extLst>
          </p:cNvPr>
          <p:cNvSpPr>
            <a:spLocks noGrp="1"/>
          </p:cNvSpPr>
          <p:nvPr>
            <p:ph type="title"/>
          </p:nvPr>
        </p:nvSpPr>
        <p:spPr>
          <a:xfrm>
            <a:off x="791544" y="287383"/>
            <a:ext cx="10737669" cy="487681"/>
          </a:xfrm>
          <a:solidFill>
            <a:schemeClr val="accent2"/>
          </a:solidFill>
        </p:spPr>
        <p:txBody>
          <a:bodyPr>
            <a:normAutofit fontScale="90000"/>
          </a:bodyPr>
          <a:lstStyle/>
          <a:p>
            <a:pPr algn="ctr"/>
            <a:r>
              <a:rPr lang="en-GB" b="1" dirty="0"/>
              <a:t>Hazards &amp; Risks</a:t>
            </a:r>
          </a:p>
        </p:txBody>
      </p:sp>
      <p:sp>
        <p:nvSpPr>
          <p:cNvPr id="4" name="TextBox 3">
            <a:extLst>
              <a:ext uri="{FF2B5EF4-FFF2-40B4-BE49-F238E27FC236}">
                <a16:creationId xmlns:a16="http://schemas.microsoft.com/office/drawing/2014/main" id="{B6736C97-8969-405C-96E3-7304F150F483}"/>
              </a:ext>
            </a:extLst>
          </p:cNvPr>
          <p:cNvSpPr txBox="1"/>
          <p:nvPr/>
        </p:nvSpPr>
        <p:spPr>
          <a:xfrm>
            <a:off x="358574" y="1071533"/>
            <a:ext cx="11676536" cy="5170646"/>
          </a:xfrm>
          <a:prstGeom prst="rect">
            <a:avLst/>
          </a:prstGeom>
          <a:noFill/>
          <a:ln>
            <a:solidFill>
              <a:schemeClr val="accent2"/>
            </a:solidFill>
          </a:ln>
        </p:spPr>
        <p:txBody>
          <a:bodyPr wrap="square">
            <a:spAutoFit/>
          </a:bodyPr>
          <a:lstStyle/>
          <a:p>
            <a:r>
              <a:rPr lang="en-GB" sz="2600" dirty="0"/>
              <a:t>Hazard identification is an essential first step in risk assessment process.</a:t>
            </a:r>
            <a:br>
              <a:rPr lang="en-GB" sz="2600" dirty="0"/>
            </a:br>
            <a:endParaRPr lang="en-GB" sz="2600" dirty="0"/>
          </a:p>
          <a:p>
            <a:pPr algn="l" fontAlgn="base"/>
            <a:r>
              <a:rPr lang="en-GB" sz="2600" b="1" i="0" u="sng" dirty="0">
                <a:solidFill>
                  <a:srgbClr val="222222"/>
                </a:solidFill>
                <a:effectLst/>
              </a:rPr>
              <a:t>Definition</a:t>
            </a:r>
            <a:r>
              <a:rPr lang="en-GB" sz="2600" b="0" i="0" dirty="0">
                <a:solidFill>
                  <a:srgbClr val="222222"/>
                </a:solidFill>
                <a:effectLst/>
              </a:rPr>
              <a:t>: </a:t>
            </a:r>
            <a:br>
              <a:rPr lang="en-GB" sz="2600" b="0" i="0" dirty="0">
                <a:solidFill>
                  <a:srgbClr val="222222"/>
                </a:solidFill>
                <a:effectLst/>
              </a:rPr>
            </a:br>
            <a:r>
              <a:rPr lang="en-GB" sz="2600" b="0" i="0" dirty="0">
                <a:solidFill>
                  <a:srgbClr val="222222"/>
                </a:solidFill>
                <a:effectLst/>
              </a:rPr>
              <a:t>Risk assessment is a </a:t>
            </a:r>
            <a:r>
              <a:rPr lang="en-GB" sz="2600" b="0" i="0" dirty="0">
                <a:solidFill>
                  <a:srgbClr val="FF0000"/>
                </a:solidFill>
                <a:effectLst/>
              </a:rPr>
              <a:t>systematic process </a:t>
            </a:r>
            <a:r>
              <a:rPr lang="en-GB" sz="2600" b="0" i="0" dirty="0">
                <a:solidFill>
                  <a:srgbClr val="222222"/>
                </a:solidFill>
                <a:effectLst/>
              </a:rPr>
              <a:t>of </a:t>
            </a:r>
            <a:r>
              <a:rPr lang="en-GB" sz="2600" b="0" i="0" dirty="0">
                <a:solidFill>
                  <a:srgbClr val="FF0000"/>
                </a:solidFill>
                <a:effectLst/>
              </a:rPr>
              <a:t>identifying hazards </a:t>
            </a:r>
            <a:r>
              <a:rPr lang="en-GB" sz="2600" b="0" i="0" dirty="0">
                <a:solidFill>
                  <a:srgbClr val="222222"/>
                </a:solidFill>
                <a:effectLst/>
              </a:rPr>
              <a:t>and </a:t>
            </a:r>
            <a:r>
              <a:rPr lang="en-GB" sz="2600" b="0" i="0" dirty="0">
                <a:solidFill>
                  <a:srgbClr val="FF0000"/>
                </a:solidFill>
                <a:effectLst/>
              </a:rPr>
              <a:t>evaluating any associated risks </a:t>
            </a:r>
            <a:r>
              <a:rPr lang="en-GB" sz="2600" b="0" i="0" dirty="0">
                <a:solidFill>
                  <a:srgbClr val="222222"/>
                </a:solidFill>
                <a:effectLst/>
              </a:rPr>
              <a:t>within a workplace, then implementing reasonable control measures to remove or reduce them.</a:t>
            </a:r>
          </a:p>
          <a:p>
            <a:pPr algn="l" fontAlgn="base"/>
            <a:endParaRPr lang="en-GB" sz="2600" b="0" i="0" dirty="0">
              <a:solidFill>
                <a:srgbClr val="222222"/>
              </a:solidFill>
              <a:effectLst/>
            </a:endParaRPr>
          </a:p>
          <a:p>
            <a:pPr algn="l" fontAlgn="base"/>
            <a:r>
              <a:rPr lang="en-GB" sz="2600" b="0" i="0" dirty="0">
                <a:solidFill>
                  <a:srgbClr val="222222"/>
                </a:solidFill>
                <a:effectLst/>
              </a:rPr>
              <a:t>Remember definitions of accidents and hazards from last module:</a:t>
            </a:r>
            <a:br>
              <a:rPr lang="en-GB" sz="2600" b="0" i="0" dirty="0">
                <a:solidFill>
                  <a:srgbClr val="222222"/>
                </a:solidFill>
                <a:effectLst/>
              </a:rPr>
            </a:br>
            <a:r>
              <a:rPr lang="en-GB" sz="2600" b="0" i="0" dirty="0">
                <a:solidFill>
                  <a:srgbClr val="222222"/>
                </a:solidFill>
                <a:effectLst/>
              </a:rPr>
              <a:t>- </a:t>
            </a:r>
            <a:r>
              <a:rPr lang="en-GB" sz="2600" dirty="0">
                <a:solidFill>
                  <a:srgbClr val="222222"/>
                </a:solidFill>
              </a:rPr>
              <a:t>a</a:t>
            </a:r>
            <a:r>
              <a:rPr lang="en-GB" sz="2600" b="0" i="0" dirty="0">
                <a:solidFill>
                  <a:srgbClr val="222222"/>
                </a:solidFill>
                <a:effectLst/>
              </a:rPr>
              <a:t>n </a:t>
            </a:r>
            <a:r>
              <a:rPr lang="en-GB" sz="2600" b="1" i="0" dirty="0">
                <a:solidFill>
                  <a:srgbClr val="FF0000"/>
                </a:solidFill>
                <a:effectLst/>
              </a:rPr>
              <a:t>accident</a:t>
            </a:r>
            <a:r>
              <a:rPr lang="en-GB" sz="2600" b="0" i="0" dirty="0">
                <a:solidFill>
                  <a:srgbClr val="FF0000"/>
                </a:solidFill>
                <a:effectLst/>
              </a:rPr>
              <a:t> </a:t>
            </a:r>
            <a:r>
              <a:rPr lang="en-GB" sz="2600" b="0" i="0" dirty="0">
                <a:solidFill>
                  <a:srgbClr val="222222"/>
                </a:solidFill>
                <a:effectLst/>
              </a:rPr>
              <a:t>is </a:t>
            </a:r>
            <a:r>
              <a:rPr lang="en-GB" sz="2600" b="0" dirty="0">
                <a:solidFill>
                  <a:srgbClr val="222222"/>
                </a:solidFill>
                <a:effectLst/>
              </a:rPr>
              <a:t>‘…an unplanned event that results in loss’</a:t>
            </a:r>
            <a:br>
              <a:rPr lang="en-GB" sz="2600" b="0" dirty="0">
                <a:solidFill>
                  <a:srgbClr val="222222"/>
                </a:solidFill>
                <a:effectLst/>
              </a:rPr>
            </a:br>
            <a:r>
              <a:rPr lang="en-GB" sz="2600" i="0" dirty="0">
                <a:solidFill>
                  <a:srgbClr val="222222"/>
                </a:solidFill>
                <a:effectLst/>
              </a:rPr>
              <a:t>- a </a:t>
            </a:r>
            <a:r>
              <a:rPr lang="en-GB" sz="2600" b="1" i="0" dirty="0">
                <a:solidFill>
                  <a:srgbClr val="FF0000"/>
                </a:solidFill>
                <a:effectLst/>
              </a:rPr>
              <a:t>hazard</a:t>
            </a:r>
            <a:r>
              <a:rPr lang="en-GB" sz="2600" b="0" i="0" dirty="0">
                <a:solidFill>
                  <a:srgbClr val="222222"/>
                </a:solidFill>
                <a:effectLst/>
              </a:rPr>
              <a:t> is ‘</a:t>
            </a:r>
            <a:r>
              <a:rPr lang="en-GB" sz="2600" b="0" i="1" dirty="0">
                <a:solidFill>
                  <a:srgbClr val="222222"/>
                </a:solidFill>
                <a:effectLst/>
              </a:rPr>
              <a:t>something that has the potential to cause harm’</a:t>
            </a:r>
            <a:br>
              <a:rPr lang="en-GB" sz="2600" b="0" i="1" dirty="0">
                <a:solidFill>
                  <a:srgbClr val="222222"/>
                </a:solidFill>
                <a:effectLst/>
              </a:rPr>
            </a:br>
            <a:r>
              <a:rPr lang="en-GB" sz="2600" b="0" i="1" dirty="0">
                <a:solidFill>
                  <a:srgbClr val="222222"/>
                </a:solidFill>
                <a:effectLst/>
              </a:rPr>
              <a:t>- </a:t>
            </a:r>
            <a:r>
              <a:rPr lang="en-GB" sz="2600" dirty="0">
                <a:solidFill>
                  <a:srgbClr val="222222"/>
                </a:solidFill>
              </a:rPr>
              <a:t>a</a:t>
            </a:r>
            <a:r>
              <a:rPr lang="en-GB" sz="2600" b="0" i="0" dirty="0">
                <a:solidFill>
                  <a:srgbClr val="222222"/>
                </a:solidFill>
                <a:effectLst/>
              </a:rPr>
              <a:t> </a:t>
            </a:r>
            <a:r>
              <a:rPr lang="en-GB" sz="2600" b="1" i="0" dirty="0">
                <a:solidFill>
                  <a:srgbClr val="FF0000"/>
                </a:solidFill>
                <a:effectLst/>
              </a:rPr>
              <a:t>risk</a:t>
            </a:r>
            <a:r>
              <a:rPr lang="en-GB" sz="2600" b="0" i="0" dirty="0">
                <a:solidFill>
                  <a:srgbClr val="222222"/>
                </a:solidFill>
                <a:effectLst/>
              </a:rPr>
              <a:t> is ‘…</a:t>
            </a:r>
            <a:r>
              <a:rPr lang="en-GB" sz="2600" b="0" i="1" dirty="0">
                <a:solidFill>
                  <a:srgbClr val="222222"/>
                </a:solidFill>
                <a:effectLst/>
              </a:rPr>
              <a:t>the </a:t>
            </a:r>
            <a:r>
              <a:rPr lang="en-GB" sz="2600" b="1" i="1" u="sng" dirty="0">
                <a:solidFill>
                  <a:srgbClr val="222222"/>
                </a:solidFill>
                <a:effectLst/>
              </a:rPr>
              <a:t>likelihood</a:t>
            </a:r>
            <a:r>
              <a:rPr lang="en-GB" sz="2600" b="1" i="1" dirty="0">
                <a:solidFill>
                  <a:srgbClr val="222222"/>
                </a:solidFill>
                <a:effectLst/>
              </a:rPr>
              <a:t> </a:t>
            </a:r>
            <a:r>
              <a:rPr lang="en-GB" sz="2600" b="0" i="1" dirty="0">
                <a:solidFill>
                  <a:srgbClr val="222222"/>
                </a:solidFill>
                <a:effectLst/>
              </a:rPr>
              <a:t>and the </a:t>
            </a:r>
            <a:r>
              <a:rPr lang="en-GB" sz="2600" b="1" i="1" u="sng" dirty="0">
                <a:solidFill>
                  <a:srgbClr val="222222"/>
                </a:solidFill>
                <a:effectLst/>
              </a:rPr>
              <a:t>severity</a:t>
            </a:r>
            <a:r>
              <a:rPr lang="en-GB" sz="2600" b="0" i="1" dirty="0">
                <a:solidFill>
                  <a:srgbClr val="222222"/>
                </a:solidFill>
                <a:effectLst/>
              </a:rPr>
              <a:t> of a negative occurrence (injury, ill-health,  </a:t>
            </a:r>
            <a:br>
              <a:rPr lang="en-GB" sz="2600" b="0" i="1" dirty="0">
                <a:solidFill>
                  <a:srgbClr val="222222"/>
                </a:solidFill>
                <a:effectLst/>
              </a:rPr>
            </a:br>
            <a:r>
              <a:rPr lang="en-GB" sz="2600" b="0" i="1" dirty="0">
                <a:solidFill>
                  <a:srgbClr val="222222"/>
                </a:solidFill>
                <a:effectLst/>
              </a:rPr>
              <a:t>  damage, loss) resulting from a hazard.</a:t>
            </a:r>
            <a:r>
              <a:rPr lang="en-GB" sz="2600" b="0" i="0" dirty="0">
                <a:solidFill>
                  <a:srgbClr val="222222"/>
                </a:solidFill>
                <a:effectLst/>
              </a:rPr>
              <a:t>’</a:t>
            </a:r>
          </a:p>
          <a:p>
            <a:pPr algn="l" fontAlgn="base"/>
            <a:endParaRPr lang="en-GB" dirty="0">
              <a:solidFill>
                <a:srgbClr val="222222"/>
              </a:solidFill>
              <a:latin typeface="inherit"/>
            </a:endParaRPr>
          </a:p>
        </p:txBody>
      </p:sp>
      <p:pic>
        <p:nvPicPr>
          <p:cNvPr id="6" name="Graphic 5" descr="Classroom">
            <a:extLst>
              <a:ext uri="{FF2B5EF4-FFF2-40B4-BE49-F238E27FC236}">
                <a16:creationId xmlns:a16="http://schemas.microsoft.com/office/drawing/2014/main" id="{C3B59CC4-D7F6-4A70-8773-15D9430B3D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56350" y="6242179"/>
            <a:ext cx="478760" cy="478760"/>
          </a:xfrm>
          <a:prstGeom prst="rect">
            <a:avLst/>
          </a:prstGeom>
        </p:spPr>
      </p:pic>
    </p:spTree>
    <p:extLst>
      <p:ext uri="{BB962C8B-B14F-4D97-AF65-F5344CB8AC3E}">
        <p14:creationId xmlns:p14="http://schemas.microsoft.com/office/powerpoint/2010/main" val="227878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bric warehouse">
            <a:extLst>
              <a:ext uri="{FF2B5EF4-FFF2-40B4-BE49-F238E27FC236}">
                <a16:creationId xmlns:a16="http://schemas.microsoft.com/office/drawing/2014/main" id="{FDB461D9-B18F-418D-9A98-DE2856EA235A}"/>
              </a:ext>
            </a:extLst>
          </p:cNvPr>
          <p:cNvPicPr/>
          <p:nvPr/>
        </p:nvPicPr>
        <p:blipFill rotWithShape="1">
          <a:blip r:embed="rId3" cstate="print">
            <a:extLst>
              <a:ext uri="{28A0092B-C50C-407E-A947-70E740481C1C}">
                <a14:useLocalDpi xmlns:a14="http://schemas.microsoft.com/office/drawing/2010/main" val="0"/>
              </a:ext>
            </a:extLst>
          </a:blip>
          <a:srcRect l="2750" t="21824"/>
          <a:stretch/>
        </p:blipFill>
        <p:spPr bwMode="auto">
          <a:xfrm>
            <a:off x="9300412" y="4225762"/>
            <a:ext cx="2682582" cy="2109998"/>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73B427D-B538-4AE7-945F-5817363776DD}"/>
              </a:ext>
            </a:extLst>
          </p:cNvPr>
          <p:cNvSpPr>
            <a:spLocks noGrp="1"/>
          </p:cNvSpPr>
          <p:nvPr>
            <p:ph type="title"/>
          </p:nvPr>
        </p:nvSpPr>
        <p:spPr>
          <a:xfrm>
            <a:off x="296712" y="289249"/>
            <a:ext cx="10778412" cy="459689"/>
          </a:xfrm>
          <a:solidFill>
            <a:schemeClr val="accent4"/>
          </a:solidFill>
        </p:spPr>
        <p:txBody>
          <a:bodyPr>
            <a:normAutofit fontScale="90000"/>
          </a:bodyPr>
          <a:lstStyle/>
          <a:p>
            <a:pPr algn="ctr"/>
            <a:r>
              <a:rPr lang="en-GB" b="1" dirty="0"/>
              <a:t>What could possibly go wrong? In the…</a:t>
            </a:r>
          </a:p>
        </p:txBody>
      </p:sp>
      <p:pic>
        <p:nvPicPr>
          <p:cNvPr id="3" name="Picture 2" descr="Factory safety in garment industry">
            <a:hlinkClick r:id="rId4"/>
            <a:extLst>
              <a:ext uri="{FF2B5EF4-FFF2-40B4-BE49-F238E27FC236}">
                <a16:creationId xmlns:a16="http://schemas.microsoft.com/office/drawing/2014/main" id="{AE926496-534A-48A8-AE2E-7D2825166F4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6712" y="933651"/>
            <a:ext cx="5207104" cy="3031957"/>
          </a:xfrm>
          <a:prstGeom prst="rect">
            <a:avLst/>
          </a:prstGeom>
          <a:noFill/>
          <a:ln>
            <a:noFill/>
          </a:ln>
        </p:spPr>
      </p:pic>
      <p:pic>
        <p:nvPicPr>
          <p:cNvPr id="5" name="Picture 4" descr="Graphical user interface, text, application, email&#10;&#10;Description automatically generated">
            <a:extLst>
              <a:ext uri="{FF2B5EF4-FFF2-40B4-BE49-F238E27FC236}">
                <a16:creationId xmlns:a16="http://schemas.microsoft.com/office/drawing/2014/main" id="{159DA3E8-D4F2-468E-A2CE-45D9A2D16E10}"/>
              </a:ext>
            </a:extLst>
          </p:cNvPr>
          <p:cNvPicPr>
            <a:picLocks noChangeAspect="1"/>
          </p:cNvPicPr>
          <p:nvPr/>
        </p:nvPicPr>
        <p:blipFill rotWithShape="1">
          <a:blip r:embed="rId6">
            <a:extLst>
              <a:ext uri="{28A0092B-C50C-407E-A947-70E740481C1C}">
                <a14:useLocalDpi xmlns:a14="http://schemas.microsoft.com/office/drawing/2010/main" val="0"/>
              </a:ext>
            </a:extLst>
          </a:blip>
          <a:srcRect l="72475" t="84761" r="2870" b="7756"/>
          <a:stretch/>
        </p:blipFill>
        <p:spPr>
          <a:xfrm>
            <a:off x="10241978" y="6451422"/>
            <a:ext cx="1845519" cy="315069"/>
          </a:xfrm>
          <a:prstGeom prst="rect">
            <a:avLst/>
          </a:prstGeom>
        </p:spPr>
      </p:pic>
      <p:sp>
        <p:nvSpPr>
          <p:cNvPr id="7" name="TextBox 6">
            <a:extLst>
              <a:ext uri="{FF2B5EF4-FFF2-40B4-BE49-F238E27FC236}">
                <a16:creationId xmlns:a16="http://schemas.microsoft.com/office/drawing/2014/main" id="{0B271A70-027F-492E-9862-287C09B1DFD0}"/>
              </a:ext>
            </a:extLst>
          </p:cNvPr>
          <p:cNvSpPr txBox="1"/>
          <p:nvPr/>
        </p:nvSpPr>
        <p:spPr>
          <a:xfrm>
            <a:off x="5695754" y="857404"/>
            <a:ext cx="6287239" cy="3368358"/>
          </a:xfrm>
          <a:prstGeom prst="rect">
            <a:avLst/>
          </a:prstGeom>
          <a:noFill/>
          <a:ln>
            <a:solidFill>
              <a:schemeClr val="accent4"/>
            </a:solidFill>
          </a:ln>
        </p:spPr>
        <p:txBody>
          <a:bodyPr wrap="square">
            <a:spAutoFit/>
          </a:bodyPr>
          <a:lstStyle/>
          <a:p>
            <a:pPr fontAlgn="base">
              <a:lnSpc>
                <a:spcPts val="1920"/>
              </a:lnSpc>
              <a:spcAft>
                <a:spcPts val="1125"/>
              </a:spcAft>
            </a:pPr>
            <a:r>
              <a:rPr lang="en-GB" sz="2400" b="1" dirty="0">
                <a:solidFill>
                  <a:srgbClr val="1F2024"/>
                </a:solidFill>
                <a:effectLst/>
                <a:latin typeface="var(--body-font)"/>
                <a:ea typeface="Times New Roman" panose="02020603050405020304" pitchFamily="18" charset="0"/>
                <a:cs typeface="Segoe UI" panose="020B0502040204020203" pitchFamily="34" charset="0"/>
              </a:rPr>
              <a:t>1. Cutting Department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spcAft>
                <a:spcPts val="800"/>
              </a:spcAf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Possible accidents in the cutting room may include -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fontAlgn="base">
              <a:lnSpc>
                <a:spcPct val="107000"/>
              </a:lnSpc>
              <a:spcBef>
                <a:spcPts val="375"/>
              </a:spcBef>
              <a:spcAft>
                <a:spcPts val="375"/>
              </a:spcAft>
              <a:buSzPts val="1000"/>
              <a:buFont typeface="Arial" panose="020B0604020202020204" pitchFamily="34" charset="0"/>
              <a:buChar char="•"/>
              <a:tabLst>
                <a:tab pos="457200" algn="l"/>
              </a:tabLs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Fatal injury while improper handling of cutting equipment like in straight knife, round knife or band knife. + Electrical shock.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fontAlgn="base">
              <a:lnSpc>
                <a:spcPct val="107000"/>
              </a:lnSpc>
              <a:spcBef>
                <a:spcPts val="375"/>
              </a:spcBef>
              <a:spcAft>
                <a:spcPts val="375"/>
              </a:spcAft>
              <a:buSzPts val="1000"/>
              <a:buFont typeface="Arial" panose="020B0604020202020204" pitchFamily="34" charset="0"/>
              <a:buChar char="•"/>
              <a:tabLst>
                <a:tab pos="457200" algn="l"/>
              </a:tabLs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Breathing problem like suffocation in the department due to flying lint.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fontAlgn="base">
              <a:lnSpc>
                <a:spcPct val="107000"/>
              </a:lnSpc>
              <a:spcBef>
                <a:spcPts val="375"/>
              </a:spcBef>
              <a:spcAft>
                <a:spcPts val="375"/>
              </a:spcAft>
              <a:buSzPts val="1000"/>
              <a:buFont typeface="Arial" panose="020B0604020202020204" pitchFamily="34" charset="0"/>
              <a:buChar char="•"/>
              <a:tabLst>
                <a:tab pos="457200" algn="l"/>
              </a:tabLs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Improper handling of fabric roll can lead to muscular injury.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F98C484-5C71-4BF4-B616-3DCAF8AEA3EE}"/>
              </a:ext>
            </a:extLst>
          </p:cNvPr>
          <p:cNvSpPr txBox="1"/>
          <p:nvPr/>
        </p:nvSpPr>
        <p:spPr>
          <a:xfrm>
            <a:off x="296712" y="4225762"/>
            <a:ext cx="11686281" cy="2136739"/>
          </a:xfrm>
          <a:prstGeom prst="rect">
            <a:avLst/>
          </a:prstGeom>
          <a:noFill/>
          <a:ln>
            <a:solidFill>
              <a:schemeClr val="accent4"/>
            </a:solidFill>
          </a:ln>
        </p:spPr>
        <p:txBody>
          <a:bodyPr wrap="square">
            <a:spAutoFit/>
          </a:bodyPr>
          <a:lstStyle/>
          <a:p>
            <a:pPr fontAlgn="base">
              <a:lnSpc>
                <a:spcPts val="1920"/>
              </a:lnSpc>
              <a:spcAft>
                <a:spcPts val="1125"/>
              </a:spcAft>
            </a:pPr>
            <a:r>
              <a:rPr lang="en-GB" sz="2400" b="1" dirty="0">
                <a:solidFill>
                  <a:srgbClr val="1F2024"/>
                </a:solidFill>
                <a:effectLst/>
                <a:latin typeface="var(--body-font)"/>
                <a:ea typeface="Times New Roman" panose="02020603050405020304" pitchFamily="18" charset="0"/>
                <a:cs typeface="Segoe UI" panose="020B0502040204020203" pitchFamily="34" charset="0"/>
              </a:rPr>
              <a:t>2. Warehouse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Possible accidents in the fabric warehouse may include: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Accidental fall while loading/unloading heavy fabric roll, cartons, etc.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latin typeface="Segoe UI" panose="020B0502040204020203" pitchFamily="34" charset="0"/>
                <a:ea typeface="Times New Roman" panose="02020603050405020304" pitchFamily="18" charset="0"/>
                <a:cs typeface="Times New Roman" panose="02020603050405020304" pitchFamily="18" charset="0"/>
              </a:rPr>
              <a:t>A</a:t>
            </a: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ccidental falling of fabric/flat rolls due to rolling/slipping from racks.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Accidental rolling of fabric rolls from ramps often during in-house transport.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10" descr="Classroom">
            <a:extLst>
              <a:ext uri="{FF2B5EF4-FFF2-40B4-BE49-F238E27FC236}">
                <a16:creationId xmlns:a16="http://schemas.microsoft.com/office/drawing/2014/main" id="{DB04B0C5-3985-4B89-8AA9-83C5007E68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27051" y="156538"/>
            <a:ext cx="568237" cy="568237"/>
          </a:xfrm>
          <a:prstGeom prst="rect">
            <a:avLst/>
          </a:prstGeom>
        </p:spPr>
      </p:pic>
    </p:spTree>
    <p:extLst>
      <p:ext uri="{BB962C8B-B14F-4D97-AF65-F5344CB8AC3E}">
        <p14:creationId xmlns:p14="http://schemas.microsoft.com/office/powerpoint/2010/main" val="42370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427D-B538-4AE7-945F-5817363776DD}"/>
              </a:ext>
            </a:extLst>
          </p:cNvPr>
          <p:cNvSpPr>
            <a:spLocks noGrp="1"/>
          </p:cNvSpPr>
          <p:nvPr>
            <p:ph type="title"/>
          </p:nvPr>
        </p:nvSpPr>
        <p:spPr>
          <a:xfrm>
            <a:off x="296712" y="289249"/>
            <a:ext cx="10778412" cy="459689"/>
          </a:xfrm>
          <a:solidFill>
            <a:schemeClr val="accent4"/>
          </a:solidFill>
        </p:spPr>
        <p:txBody>
          <a:bodyPr>
            <a:normAutofit fontScale="90000"/>
          </a:bodyPr>
          <a:lstStyle/>
          <a:p>
            <a:pPr algn="ctr"/>
            <a:r>
              <a:rPr lang="en-GB" b="1" dirty="0"/>
              <a:t>What could possibly go wrong? In the…</a:t>
            </a:r>
          </a:p>
        </p:txBody>
      </p:sp>
      <p:pic>
        <p:nvPicPr>
          <p:cNvPr id="5" name="Picture 4" descr="Graphical user interface, text, application, email&#10;&#10;Description automatically generated">
            <a:extLst>
              <a:ext uri="{FF2B5EF4-FFF2-40B4-BE49-F238E27FC236}">
                <a16:creationId xmlns:a16="http://schemas.microsoft.com/office/drawing/2014/main" id="{159DA3E8-D4F2-468E-A2CE-45D9A2D16E10}"/>
              </a:ext>
            </a:extLst>
          </p:cNvPr>
          <p:cNvPicPr>
            <a:picLocks noChangeAspect="1"/>
          </p:cNvPicPr>
          <p:nvPr/>
        </p:nvPicPr>
        <p:blipFill rotWithShape="1">
          <a:blip r:embed="rId3">
            <a:extLst>
              <a:ext uri="{28A0092B-C50C-407E-A947-70E740481C1C}">
                <a14:useLocalDpi xmlns:a14="http://schemas.microsoft.com/office/drawing/2010/main" val="0"/>
              </a:ext>
            </a:extLst>
          </a:blip>
          <a:srcRect l="72475" t="84761" r="2870" b="7756"/>
          <a:stretch/>
        </p:blipFill>
        <p:spPr>
          <a:xfrm>
            <a:off x="10241978" y="6451422"/>
            <a:ext cx="1845519" cy="315069"/>
          </a:xfrm>
          <a:prstGeom prst="rect">
            <a:avLst/>
          </a:prstGeom>
        </p:spPr>
      </p:pic>
      <p:sp>
        <p:nvSpPr>
          <p:cNvPr id="7" name="TextBox 6">
            <a:extLst>
              <a:ext uri="{FF2B5EF4-FFF2-40B4-BE49-F238E27FC236}">
                <a16:creationId xmlns:a16="http://schemas.microsoft.com/office/drawing/2014/main" id="{0B271A70-027F-492E-9862-287C09B1DFD0}"/>
              </a:ext>
            </a:extLst>
          </p:cNvPr>
          <p:cNvSpPr txBox="1"/>
          <p:nvPr/>
        </p:nvSpPr>
        <p:spPr>
          <a:xfrm>
            <a:off x="5029200" y="857404"/>
            <a:ext cx="6953793" cy="2694584"/>
          </a:xfrm>
          <a:prstGeom prst="rect">
            <a:avLst/>
          </a:prstGeom>
          <a:noFill/>
          <a:ln>
            <a:solidFill>
              <a:schemeClr val="accent4"/>
            </a:solidFill>
          </a:ln>
        </p:spPr>
        <p:txBody>
          <a:bodyPr wrap="square">
            <a:spAutoFit/>
          </a:bodyPr>
          <a:lstStyle/>
          <a:p>
            <a:pPr fontAlgn="base">
              <a:lnSpc>
                <a:spcPts val="1920"/>
              </a:lnSpc>
              <a:spcAft>
                <a:spcPts val="1125"/>
              </a:spcAft>
            </a:pPr>
            <a:r>
              <a:rPr lang="en-GB" sz="2400" b="1" u="sng" dirty="0">
                <a:solidFill>
                  <a:srgbClr val="1F2024"/>
                </a:solidFill>
                <a:latin typeface="var(--body-font)"/>
                <a:ea typeface="Times New Roman" panose="02020603050405020304" pitchFamily="18" charset="0"/>
                <a:cs typeface="Segoe UI" panose="020B0502040204020203" pitchFamily="34" charset="0"/>
              </a:rPr>
              <a:t>3. Maintenance store</a:t>
            </a:r>
            <a:endParaRPr lang="en-GB" sz="2400" u="sng"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spcAft>
                <a:spcPts val="800"/>
              </a:spcAft>
            </a:pPr>
            <a:r>
              <a:rPr lang="en-GB" sz="2000" dirty="0">
                <a:latin typeface="Segoe UI" panose="020B0502040204020203" pitchFamily="34" charset="0"/>
                <a:ea typeface="Times New Roman" panose="02020603050405020304" pitchFamily="18" charset="0"/>
                <a:cs typeface="Times New Roman" panose="02020603050405020304" pitchFamily="18" charset="0"/>
              </a:rPr>
              <a:t>Possible accidents in the maintenance store may include: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latin typeface="Segoe UI" panose="020B0502040204020203" pitchFamily="34" charset="0"/>
                <a:ea typeface="Times New Roman" panose="02020603050405020304" pitchFamily="18" charset="0"/>
                <a:cs typeface="Times New Roman" panose="02020603050405020304" pitchFamily="18" charset="0"/>
              </a:rPr>
              <a:t>Accidental falling of tools &amp; equipment.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latin typeface="Segoe UI" panose="020B0502040204020203" pitchFamily="34" charset="0"/>
                <a:ea typeface="Times New Roman" panose="02020603050405020304" pitchFamily="18" charset="0"/>
                <a:cs typeface="Times New Roman" panose="02020603050405020304" pitchFamily="18" charset="0"/>
              </a:rPr>
              <a:t>Injury from mishandling of tools &amp; equipment.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latin typeface="Segoe UI" panose="020B0502040204020203" pitchFamily="34" charset="0"/>
                <a:ea typeface="Times New Roman" panose="02020603050405020304" pitchFamily="18" charset="0"/>
                <a:cs typeface="Times New Roman" panose="02020603050405020304" pitchFamily="18" charset="0"/>
              </a:rPr>
              <a:t>Injury from manual handling/moving heavy equipment  (MSD/back-pain etc).</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F98C484-5C71-4BF4-B616-3DCAF8AEA3EE}"/>
              </a:ext>
            </a:extLst>
          </p:cNvPr>
          <p:cNvSpPr txBox="1"/>
          <p:nvPr/>
        </p:nvSpPr>
        <p:spPr>
          <a:xfrm>
            <a:off x="296712" y="3971644"/>
            <a:ext cx="11686281" cy="2380395"/>
          </a:xfrm>
          <a:prstGeom prst="rect">
            <a:avLst/>
          </a:prstGeom>
          <a:noFill/>
          <a:ln>
            <a:solidFill>
              <a:schemeClr val="accent4"/>
            </a:solidFill>
          </a:ln>
        </p:spPr>
        <p:txBody>
          <a:bodyPr wrap="square">
            <a:spAutoFit/>
          </a:bodyPr>
          <a:lstStyle/>
          <a:p>
            <a:pPr fontAlgn="base">
              <a:lnSpc>
                <a:spcPts val="1920"/>
              </a:lnSpc>
              <a:spcAft>
                <a:spcPts val="1125"/>
              </a:spcAft>
            </a:pPr>
            <a:r>
              <a:rPr lang="en-GB" sz="2400" b="1" u="sng" dirty="0">
                <a:solidFill>
                  <a:srgbClr val="1F2024"/>
                </a:solidFill>
                <a:latin typeface="var(--body-font)"/>
                <a:ea typeface="Times New Roman" panose="02020603050405020304" pitchFamily="18" charset="0"/>
                <a:cs typeface="Segoe UI" panose="020B0502040204020203" pitchFamily="34" charset="0"/>
              </a:rPr>
              <a:t>4. Generator area</a:t>
            </a:r>
            <a:endParaRPr lang="en-GB" sz="2400" u="sng"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spcAft>
                <a:spcPts val="800"/>
              </a:spcAft>
            </a:pPr>
            <a:r>
              <a:rPr lang="en-GB" sz="2000" dirty="0">
                <a:latin typeface="Segoe UI" panose="020B0502040204020203" pitchFamily="34" charset="0"/>
                <a:ea typeface="Times New Roman" panose="02020603050405020304" pitchFamily="18" charset="0"/>
                <a:cs typeface="Times New Roman" panose="02020603050405020304" pitchFamily="18" charset="0"/>
              </a:rPr>
              <a:t>Possible accidents in the Diesel generator area may include: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latin typeface="Segoe UI" panose="020B0502040204020203" pitchFamily="34" charset="0"/>
                <a:ea typeface="Times New Roman" panose="02020603050405020304" pitchFamily="18" charset="0"/>
                <a:cs typeface="Times New Roman" panose="02020603050405020304" pitchFamily="18" charset="0"/>
              </a:rPr>
              <a:t>This area is more prone to fire due to the presence of fuels.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latin typeface="Segoe UI" panose="020B0502040204020203" pitchFamily="34" charset="0"/>
                <a:ea typeface="Times New Roman" panose="02020603050405020304" pitchFamily="18" charset="0"/>
                <a:cs typeface="Times New Roman" panose="02020603050405020304" pitchFamily="18" charset="0"/>
              </a:rPr>
              <a:t>Health risks of the persons working mostly from fuels, fumes &amp; </a:t>
            </a:r>
            <a:br>
              <a:rPr lang="en-GB" sz="2000" dirty="0">
                <a:latin typeface="Segoe UI" panose="020B0502040204020203" pitchFamily="34" charset="0"/>
                <a:ea typeface="Times New Roman" panose="02020603050405020304" pitchFamily="18" charset="0"/>
                <a:cs typeface="Times New Roman" panose="02020603050405020304" pitchFamily="18" charset="0"/>
              </a:rPr>
            </a:br>
            <a:r>
              <a:rPr lang="en-GB" sz="2000" dirty="0">
                <a:latin typeface="Segoe UI" panose="020B0502040204020203" pitchFamily="34" charset="0"/>
                <a:ea typeface="Times New Roman" panose="02020603050405020304" pitchFamily="18" charset="0"/>
                <a:cs typeface="Times New Roman" panose="02020603050405020304" pitchFamily="18" charset="0"/>
              </a:rPr>
              <a:t>smoke. (Requires proper Mechanical Exhaust Ventilation)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2000" dirty="0">
                <a:latin typeface="Segoe UI" panose="020B0502040204020203" pitchFamily="34" charset="0"/>
                <a:ea typeface="Times New Roman" panose="02020603050405020304" pitchFamily="18" charset="0"/>
                <a:cs typeface="Times New Roman" panose="02020603050405020304" pitchFamily="18" charset="0"/>
              </a:rPr>
              <a:t>Heat stroke/dehydration/Noise</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Fabric and trims store">
            <a:extLst>
              <a:ext uri="{FF2B5EF4-FFF2-40B4-BE49-F238E27FC236}">
                <a16:creationId xmlns:a16="http://schemas.microsoft.com/office/drawing/2014/main" id="{5327DFCB-578C-4D8C-9655-8BAD628EB2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11" y="857404"/>
            <a:ext cx="4564047" cy="2938240"/>
          </a:xfrm>
          <a:prstGeom prst="rect">
            <a:avLst/>
          </a:prstGeom>
          <a:noFill/>
          <a:ln>
            <a:noFill/>
          </a:ln>
        </p:spPr>
      </p:pic>
      <p:pic>
        <p:nvPicPr>
          <p:cNvPr id="3074" name="Picture 2" descr="Bangladesh textile industry boiler">
            <a:extLst>
              <a:ext uri="{FF2B5EF4-FFF2-40B4-BE49-F238E27FC236}">
                <a16:creationId xmlns:a16="http://schemas.microsoft.com/office/drawing/2014/main" id="{AD6485A6-80A0-444B-AEF2-30649867CF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10" r="4190" b="19654"/>
          <a:stretch/>
        </p:blipFill>
        <p:spPr bwMode="auto">
          <a:xfrm>
            <a:off x="8309878" y="4045081"/>
            <a:ext cx="3585410" cy="222056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Classroom">
            <a:extLst>
              <a:ext uri="{FF2B5EF4-FFF2-40B4-BE49-F238E27FC236}">
                <a16:creationId xmlns:a16="http://schemas.microsoft.com/office/drawing/2014/main" id="{0E0C4688-A2A8-4F8B-A87D-BC46A531BC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27051" y="180701"/>
            <a:ext cx="568237" cy="568237"/>
          </a:xfrm>
          <a:prstGeom prst="rect">
            <a:avLst/>
          </a:prstGeom>
        </p:spPr>
      </p:pic>
    </p:spTree>
    <p:extLst>
      <p:ext uri="{BB962C8B-B14F-4D97-AF65-F5344CB8AC3E}">
        <p14:creationId xmlns:p14="http://schemas.microsoft.com/office/powerpoint/2010/main" val="40848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427D-B538-4AE7-945F-5817363776DD}"/>
              </a:ext>
            </a:extLst>
          </p:cNvPr>
          <p:cNvSpPr>
            <a:spLocks noGrp="1"/>
          </p:cNvSpPr>
          <p:nvPr>
            <p:ph type="title"/>
          </p:nvPr>
        </p:nvSpPr>
        <p:spPr>
          <a:xfrm>
            <a:off x="296712" y="289249"/>
            <a:ext cx="10778412" cy="459689"/>
          </a:xfrm>
          <a:solidFill>
            <a:schemeClr val="accent4"/>
          </a:solidFill>
        </p:spPr>
        <p:txBody>
          <a:bodyPr>
            <a:normAutofit fontScale="90000"/>
          </a:bodyPr>
          <a:lstStyle/>
          <a:p>
            <a:pPr algn="ctr"/>
            <a:r>
              <a:rPr lang="en-GB" b="1" dirty="0"/>
              <a:t>What could possibly go wrong? In the…</a:t>
            </a:r>
          </a:p>
        </p:txBody>
      </p:sp>
      <p:pic>
        <p:nvPicPr>
          <p:cNvPr id="5" name="Picture 4" descr="Graphical user interface, text, application, email&#10;&#10;Description automatically generated">
            <a:extLst>
              <a:ext uri="{FF2B5EF4-FFF2-40B4-BE49-F238E27FC236}">
                <a16:creationId xmlns:a16="http://schemas.microsoft.com/office/drawing/2014/main" id="{159DA3E8-D4F2-468E-A2CE-45D9A2D16E10}"/>
              </a:ext>
            </a:extLst>
          </p:cNvPr>
          <p:cNvPicPr>
            <a:picLocks noChangeAspect="1"/>
          </p:cNvPicPr>
          <p:nvPr/>
        </p:nvPicPr>
        <p:blipFill rotWithShape="1">
          <a:blip r:embed="rId3">
            <a:extLst>
              <a:ext uri="{28A0092B-C50C-407E-A947-70E740481C1C}">
                <a14:useLocalDpi xmlns:a14="http://schemas.microsoft.com/office/drawing/2010/main" val="0"/>
              </a:ext>
            </a:extLst>
          </a:blip>
          <a:srcRect l="72475" t="84761" r="2870" b="7756"/>
          <a:stretch/>
        </p:blipFill>
        <p:spPr>
          <a:xfrm>
            <a:off x="10241978" y="6451422"/>
            <a:ext cx="1845519" cy="315069"/>
          </a:xfrm>
          <a:prstGeom prst="rect">
            <a:avLst/>
          </a:prstGeom>
        </p:spPr>
      </p:pic>
      <p:sp>
        <p:nvSpPr>
          <p:cNvPr id="7" name="TextBox 6">
            <a:extLst>
              <a:ext uri="{FF2B5EF4-FFF2-40B4-BE49-F238E27FC236}">
                <a16:creationId xmlns:a16="http://schemas.microsoft.com/office/drawing/2014/main" id="{0B271A70-027F-492E-9862-287C09B1DFD0}"/>
              </a:ext>
            </a:extLst>
          </p:cNvPr>
          <p:cNvSpPr txBox="1"/>
          <p:nvPr/>
        </p:nvSpPr>
        <p:spPr>
          <a:xfrm>
            <a:off x="5029200" y="857404"/>
            <a:ext cx="6953793" cy="2588978"/>
          </a:xfrm>
          <a:prstGeom prst="rect">
            <a:avLst/>
          </a:prstGeom>
          <a:noFill/>
          <a:ln>
            <a:solidFill>
              <a:schemeClr val="accent4"/>
            </a:solidFill>
          </a:ln>
        </p:spPr>
        <p:txBody>
          <a:bodyPr wrap="square">
            <a:spAutoFit/>
          </a:bodyPr>
          <a:lstStyle/>
          <a:p>
            <a:pPr fontAlgn="base">
              <a:lnSpc>
                <a:spcPts val="1920"/>
              </a:lnSpc>
              <a:spcAft>
                <a:spcPts val="1125"/>
              </a:spcAft>
            </a:pPr>
            <a:r>
              <a:rPr lang="en-GB" sz="2400" b="1" u="sng" dirty="0">
                <a:solidFill>
                  <a:srgbClr val="1F2024"/>
                </a:solidFill>
                <a:latin typeface="var(--body-font)"/>
                <a:ea typeface="Times New Roman" panose="02020603050405020304" pitchFamily="18" charset="0"/>
                <a:cs typeface="Segoe UI" panose="020B0502040204020203" pitchFamily="34" charset="0"/>
              </a:rPr>
              <a:t>5. Boiler area</a:t>
            </a:r>
            <a:endParaRPr lang="en-GB" sz="2400" u="sng"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920"/>
              </a:lnSpc>
              <a:spcAft>
                <a:spcPts val="800"/>
              </a:spcAft>
            </a:pPr>
            <a:r>
              <a:rPr lang="en-GB" sz="1600" dirty="0">
                <a:latin typeface="Segoe UI" panose="020B0502040204020203" pitchFamily="34" charset="0"/>
                <a:ea typeface="Times New Roman" panose="02020603050405020304" pitchFamily="18" charset="0"/>
                <a:cs typeface="Times New Roman" panose="02020603050405020304" pitchFamily="18" charset="0"/>
              </a:rPr>
              <a:t>Possible accidents in the steam generator room (boiler area) may include: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1600" dirty="0">
                <a:latin typeface="Segoe UI" panose="020B0502040204020203" pitchFamily="34" charset="0"/>
                <a:ea typeface="Times New Roman" panose="02020603050405020304" pitchFamily="18" charset="0"/>
                <a:cs typeface="Times New Roman" panose="02020603050405020304" pitchFamily="18" charset="0"/>
              </a:rPr>
              <a:t>Accidents due to the mishandling of equipment and machinery.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1600" dirty="0">
                <a:latin typeface="Segoe UI" panose="020B0502040204020203" pitchFamily="34" charset="0"/>
                <a:ea typeface="Times New Roman" panose="02020603050405020304" pitchFamily="18" charset="0"/>
                <a:cs typeface="Times New Roman" panose="02020603050405020304" pitchFamily="18" charset="0"/>
              </a:rPr>
              <a:t>Heat strokes/dehydration.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1600" dirty="0">
                <a:latin typeface="Segoe UI" panose="020B0502040204020203" pitchFamily="34" charset="0"/>
                <a:ea typeface="Times New Roman" panose="02020603050405020304" pitchFamily="18" charset="0"/>
                <a:cs typeface="Times New Roman" panose="02020603050405020304" pitchFamily="18" charset="0"/>
              </a:rPr>
              <a:t>Health risks of the persons working mostly from fuels and smoke.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1600" dirty="0">
                <a:latin typeface="Segoe UI" panose="020B0502040204020203" pitchFamily="34" charset="0"/>
                <a:ea typeface="Times New Roman" panose="02020603050405020304" pitchFamily="18" charset="0"/>
                <a:cs typeface="Times New Roman" panose="02020603050405020304" pitchFamily="18" charset="0"/>
              </a:rPr>
              <a:t>Burns/scalds due to sudden steam leakage/accidentally touching boiler.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Bef>
                <a:spcPts val="375"/>
              </a:spcBef>
              <a:spcAft>
                <a:spcPts val="375"/>
              </a:spcAft>
              <a:buSzPts val="1000"/>
              <a:buFont typeface="Symbol" panose="05050102010706020507" pitchFamily="18" charset="2"/>
              <a:buChar char=""/>
              <a:tabLst>
                <a:tab pos="457200" algn="l"/>
              </a:tabLst>
            </a:pPr>
            <a:r>
              <a:rPr lang="en-GB" sz="1600" dirty="0">
                <a:latin typeface="Segoe UI" panose="020B0502040204020203" pitchFamily="34" charset="0"/>
                <a:ea typeface="Times New Roman" panose="02020603050405020304" pitchFamily="18" charset="0"/>
                <a:cs typeface="Times New Roman" panose="02020603050405020304" pitchFamily="18" charset="0"/>
              </a:rPr>
              <a:t>Bursting of the boiler due to faulty or improper usage.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descr="Classroom">
            <a:extLst>
              <a:ext uri="{FF2B5EF4-FFF2-40B4-BE49-F238E27FC236}">
                <a16:creationId xmlns:a16="http://schemas.microsoft.com/office/drawing/2014/main" id="{35047FE2-9F2C-481A-9014-E532E0E027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1213" y="204862"/>
            <a:ext cx="544075" cy="544075"/>
          </a:xfrm>
          <a:prstGeom prst="rect">
            <a:avLst/>
          </a:prstGeom>
        </p:spPr>
      </p:pic>
      <p:pic>
        <p:nvPicPr>
          <p:cNvPr id="6148" name="Picture 4" descr="Domestic Hot Water Control &amp; Steam Boiler Controls | Motorized Valves">
            <a:extLst>
              <a:ext uri="{FF2B5EF4-FFF2-40B4-BE49-F238E27FC236}">
                <a16:creationId xmlns:a16="http://schemas.microsoft.com/office/drawing/2014/main" id="{C23F195E-FEAC-4679-831D-2F697F4DAB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713" y="857404"/>
            <a:ext cx="4641048" cy="257159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1335018A-BE0B-4805-8B2F-2BBD40BBD551}"/>
              </a:ext>
            </a:extLst>
          </p:cNvPr>
          <p:cNvSpPr txBox="1">
            <a:spLocks/>
          </p:cNvSpPr>
          <p:nvPr/>
        </p:nvSpPr>
        <p:spPr>
          <a:xfrm>
            <a:off x="296711" y="3716642"/>
            <a:ext cx="11686281" cy="2734780"/>
          </a:xfrm>
          <a:prstGeom prst="rect">
            <a:avLst/>
          </a:prstGeom>
          <a:ln>
            <a:solidFill>
              <a:schemeClr val="accent4"/>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ts val="1920"/>
              </a:lnSpc>
              <a:spcAft>
                <a:spcPts val="1125"/>
              </a:spcAft>
            </a:pPr>
            <a:r>
              <a:rPr lang="en-GB" sz="2400" b="1" u="sng" dirty="0">
                <a:solidFill>
                  <a:srgbClr val="1F2024"/>
                </a:solidFill>
                <a:latin typeface="var(--body-font)"/>
                <a:ea typeface="Times New Roman" panose="02020603050405020304" pitchFamily="18" charset="0"/>
                <a:cs typeface="Segoe UI" panose="020B0502040204020203" pitchFamily="34" charset="0"/>
              </a:rPr>
              <a:t>6. Chemical room/Spot Removing room</a:t>
            </a:r>
          </a:p>
          <a:p>
            <a:pPr fontAlgn="base">
              <a:lnSpc>
                <a:spcPts val="1920"/>
              </a:lnSpc>
              <a:spcAft>
                <a:spcPts val="1125"/>
              </a:spcAft>
            </a:pPr>
            <a:br>
              <a:rPr lang="en-GB" sz="1600" dirty="0">
                <a:latin typeface="Segoe UI" panose="020B0502040204020203" pitchFamily="34" charset="0"/>
                <a:cs typeface="Times New Roman" panose="02020603050405020304" pitchFamily="18" charset="0"/>
              </a:rPr>
            </a:br>
            <a:r>
              <a:rPr lang="en-GB" sz="2000" dirty="0">
                <a:latin typeface="Segoe UI" panose="020B0502040204020203" pitchFamily="34" charset="0"/>
                <a:cs typeface="Times New Roman" panose="02020603050405020304" pitchFamily="18" charset="0"/>
              </a:rPr>
              <a:t>Possible accidents in the chemical room may include:</a:t>
            </a:r>
          </a:p>
          <a:p>
            <a:pPr marL="342900" indent="-342900" fontAlgn="base">
              <a:lnSpc>
                <a:spcPts val="1920"/>
              </a:lnSpc>
              <a:spcAft>
                <a:spcPts val="1125"/>
              </a:spcAft>
              <a:buFont typeface="Arial" panose="020B0604020202020204" pitchFamily="34" charset="0"/>
              <a:buChar char="•"/>
            </a:pPr>
            <a:r>
              <a:rPr lang="en-GB" sz="2000" dirty="0">
                <a:latin typeface="Segoe UI" panose="020B0502040204020203" pitchFamily="34" charset="0"/>
                <a:cs typeface="Times New Roman" panose="02020603050405020304" pitchFamily="18" charset="0"/>
              </a:rPr>
              <a:t>Health risks including weakening of the immune system, </a:t>
            </a:r>
            <a:br>
              <a:rPr lang="en-GB" sz="2000" dirty="0">
                <a:latin typeface="Segoe UI" panose="020B0502040204020203" pitchFamily="34" charset="0"/>
                <a:cs typeface="Times New Roman" panose="02020603050405020304" pitchFamily="18" charset="0"/>
              </a:rPr>
            </a:br>
            <a:r>
              <a:rPr lang="en-GB" sz="2000" dirty="0">
                <a:latin typeface="Segoe UI" panose="020B0502040204020203" pitchFamily="34" charset="0"/>
                <a:cs typeface="Times New Roman" panose="02020603050405020304" pitchFamily="18" charset="0"/>
              </a:rPr>
              <a:t>development of allergies or asthma, respiratory complaints, </a:t>
            </a:r>
            <a:br>
              <a:rPr lang="en-GB" sz="2000" dirty="0">
                <a:latin typeface="Segoe UI" panose="020B0502040204020203" pitchFamily="34" charset="0"/>
                <a:cs typeface="Times New Roman" panose="02020603050405020304" pitchFamily="18" charset="0"/>
              </a:rPr>
            </a:br>
            <a:r>
              <a:rPr lang="en-GB" sz="2000" dirty="0">
                <a:latin typeface="Segoe UI" panose="020B0502040204020203" pitchFamily="34" charset="0"/>
                <a:cs typeface="Times New Roman" panose="02020603050405020304" pitchFamily="18" charset="0"/>
              </a:rPr>
              <a:t>reproductive problems, birth defects, mental health issues </a:t>
            </a:r>
            <a:br>
              <a:rPr lang="en-GB" sz="2000" dirty="0">
                <a:latin typeface="Segoe UI" panose="020B0502040204020203" pitchFamily="34" charset="0"/>
                <a:cs typeface="Times New Roman" panose="02020603050405020304" pitchFamily="18" charset="0"/>
              </a:rPr>
            </a:br>
            <a:r>
              <a:rPr lang="en-GB" sz="2000" dirty="0">
                <a:latin typeface="Segoe UI" panose="020B0502040204020203" pitchFamily="34" charset="0"/>
                <a:cs typeface="Times New Roman" panose="02020603050405020304" pitchFamily="18" charset="0"/>
              </a:rPr>
              <a:t>and skin/dermatitis issues. </a:t>
            </a:r>
          </a:p>
          <a:p>
            <a:pPr marL="342900" indent="-342900" fontAlgn="base">
              <a:lnSpc>
                <a:spcPts val="1920"/>
              </a:lnSpc>
              <a:spcAft>
                <a:spcPts val="1125"/>
              </a:spcAft>
              <a:buFont typeface="Arial" panose="020B0604020202020204" pitchFamily="34" charset="0"/>
              <a:buChar char="•"/>
            </a:pPr>
            <a:r>
              <a:rPr lang="en-GB" sz="2000" dirty="0">
                <a:latin typeface="Segoe UI" panose="020B0502040204020203" pitchFamily="34" charset="0"/>
                <a:cs typeface="Times New Roman" panose="02020603050405020304" pitchFamily="18" charset="0"/>
              </a:rPr>
              <a:t>This can occur through direct contact or inhaling of toxic fumes.</a:t>
            </a:r>
            <a:br>
              <a:rPr lang="en-GB" sz="2000" dirty="0">
                <a:latin typeface="Segoe UI" panose="020B0502040204020203" pitchFamily="34" charset="0"/>
                <a:cs typeface="Times New Roman" panose="02020603050405020304" pitchFamily="18" charset="0"/>
              </a:rPr>
            </a:br>
            <a:endParaRPr lang="en-GB" sz="2000" dirty="0">
              <a:latin typeface="Segoe UI" panose="020B0502040204020203" pitchFamily="34" charset="0"/>
              <a:cs typeface="Times New Roman" panose="02020603050405020304" pitchFamily="18" charset="0"/>
            </a:endParaRPr>
          </a:p>
        </p:txBody>
      </p:sp>
      <p:pic>
        <p:nvPicPr>
          <p:cNvPr id="6150" name="Picture 6" descr="There Are Hidden Chemicals In Our Clothing — Remake">
            <a:extLst>
              <a:ext uri="{FF2B5EF4-FFF2-40B4-BE49-F238E27FC236}">
                <a16:creationId xmlns:a16="http://schemas.microsoft.com/office/drawing/2014/main" id="{003D39EC-C172-45E8-8716-C09445573E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8297" y="3802669"/>
            <a:ext cx="3838750" cy="256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7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 calcmode="lin" valueType="num">
                                      <p:cBhvr additive="base">
                                        <p:cTn id="3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anim calcmode="lin" valueType="num">
                                      <p:cBhvr additive="base">
                                        <p:cTn id="3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SW - Light V1">
      <a:dk1>
        <a:srgbClr val="272727"/>
      </a:dk1>
      <a:lt1>
        <a:srgbClr val="FFFFFF"/>
      </a:lt1>
      <a:dk2>
        <a:srgbClr val="000000"/>
      </a:dk2>
      <a:lt2>
        <a:srgbClr val="FFFFFF"/>
      </a:lt2>
      <a:accent1>
        <a:srgbClr val="0180B9"/>
      </a:accent1>
      <a:accent2>
        <a:srgbClr val="009F94"/>
      </a:accent2>
      <a:accent3>
        <a:srgbClr val="2FAA46"/>
      </a:accent3>
      <a:accent4>
        <a:srgbClr val="F6BB24"/>
      </a:accent4>
      <a:accent5>
        <a:srgbClr val="EA8632"/>
      </a:accent5>
      <a:accent6>
        <a:srgbClr val="DB3A3E"/>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7577382E08414AA2BF668878EA5AA4" ma:contentTypeVersion="6" ma:contentTypeDescription="Create a new document." ma:contentTypeScope="" ma:versionID="943bb5dbe0d37e90f274580b99f43732">
  <xsd:schema xmlns:xsd="http://www.w3.org/2001/XMLSchema" xmlns:xs="http://www.w3.org/2001/XMLSchema" xmlns:p="http://schemas.microsoft.com/office/2006/metadata/properties" xmlns:ns2="a58ca95f-bc59-4053-abff-401d3fe8b0fe" targetNamespace="http://schemas.microsoft.com/office/2006/metadata/properties" ma:root="true" ma:fieldsID="7c22a48dc423820ee79fc43f293a83a0" ns2:_="">
    <xsd:import namespace="a58ca95f-bc59-4053-abff-401d3fe8b0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ca95f-bc59-4053-abff-401d3fe8b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5D2176-4AAD-442C-A950-25AA8FCC5464}">
  <ds:schemaRefs>
    <ds:schemaRef ds:uri="http://schemas.microsoft.com/sharepoint/v3/contenttype/forms"/>
  </ds:schemaRefs>
</ds:datastoreItem>
</file>

<file path=customXml/itemProps2.xml><?xml version="1.0" encoding="utf-8"?>
<ds:datastoreItem xmlns:ds="http://schemas.openxmlformats.org/officeDocument/2006/customXml" ds:itemID="{6C376E85-B68A-49F0-A625-460E25B2E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8ca95f-bc59-4053-abff-401d3fe8b0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777CBA-4EB1-484B-B249-7BD5BE44830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2252</TotalTime>
  <Words>7975</Words>
  <Application>Microsoft Office PowerPoint</Application>
  <PresentationFormat>Widescreen</PresentationFormat>
  <Paragraphs>563</Paragraphs>
  <Slides>37</Slides>
  <Notes>34</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37</vt:i4>
      </vt:variant>
    </vt:vector>
  </HeadingPairs>
  <TitlesOfParts>
    <vt:vector size="61" baseType="lpstr">
      <vt:lpstr>Arial</vt:lpstr>
      <vt:lpstr>Arial</vt:lpstr>
      <vt:lpstr>Calibri</vt:lpstr>
      <vt:lpstr>Calibri Light</vt:lpstr>
      <vt:lpstr>Helvetica Light</vt:lpstr>
      <vt:lpstr>Helvetica Neue</vt:lpstr>
      <vt:lpstr>inherit</vt:lpstr>
      <vt:lpstr>Inter</vt:lpstr>
      <vt:lpstr>Lato</vt:lpstr>
      <vt:lpstr>Lato Light</vt:lpstr>
      <vt:lpstr>Noto Sans</vt:lpstr>
      <vt:lpstr>Open Sans</vt:lpstr>
      <vt:lpstr>Oswald</vt:lpstr>
      <vt:lpstr>Poppins</vt:lpstr>
      <vt:lpstr>Poppins Light</vt:lpstr>
      <vt:lpstr>Poppins Medium</vt:lpstr>
      <vt:lpstr>Segoe UI</vt:lpstr>
      <vt:lpstr>swift</vt:lpstr>
      <vt:lpstr>Symbol</vt:lpstr>
      <vt:lpstr>var(--body-font)</vt:lpstr>
      <vt:lpstr>Wingdings</vt:lpstr>
      <vt:lpstr>Office Theme</vt:lpstr>
      <vt:lpstr>2_Office Theme</vt:lpstr>
      <vt:lpstr>1_Office Theme</vt:lpstr>
      <vt:lpstr>Workplace Health &amp; safety </vt:lpstr>
      <vt:lpstr>PowerPoint Presentation</vt:lpstr>
      <vt:lpstr>PowerPoint Presentation</vt:lpstr>
      <vt:lpstr> Activity 1: Identifying workplace hazards </vt:lpstr>
      <vt:lpstr>PowerPoint Presentation</vt:lpstr>
      <vt:lpstr>Hazards &amp; Risks</vt:lpstr>
      <vt:lpstr>What could possibly go wrong? In the…</vt:lpstr>
      <vt:lpstr>What could possibly go wrong? In the…</vt:lpstr>
      <vt:lpstr>What could possibly go wrong? In the…</vt:lpstr>
      <vt:lpstr>What could possibly go wrong? In the…</vt:lpstr>
      <vt:lpstr>What could possibly go wrong? In the…</vt:lpstr>
      <vt:lpstr>Why OHS training is important ?</vt:lpstr>
      <vt:lpstr>  Hazards &amp; risks: What is a risk assessment?  </vt:lpstr>
      <vt:lpstr>Basic principles of risk assessment </vt:lpstr>
      <vt:lpstr>Principles of risk assessment What is competence? What is a competent person?</vt:lpstr>
      <vt:lpstr>Employers’ roles and responsibilities</vt:lpstr>
      <vt:lpstr>PowerPoint Presentation</vt:lpstr>
      <vt:lpstr> Risk Assessment:  The Plan, Do, Check &amp; Act  Approach </vt:lpstr>
      <vt:lpstr>PowerPoint Presentation</vt:lpstr>
      <vt:lpstr>Workers’ rights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final considerations for Managers</vt:lpstr>
      <vt:lpstr>Some final considerations for Managers</vt:lpstr>
      <vt:lpstr>Some final considerations for Managers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Health &amp; safety</dc:title>
  <dc:creator>Stephen Craig</dc:creator>
  <cp:lastModifiedBy>Md. Saiful Alam</cp:lastModifiedBy>
  <cp:revision>44</cp:revision>
  <dcterms:created xsi:type="dcterms:W3CDTF">2020-11-16T08:24:28Z</dcterms:created>
  <dcterms:modified xsi:type="dcterms:W3CDTF">2020-12-17T03:18:30Z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0x010100B67577382E08414AA2BF668878EA5AA4</vt:lpwstr>
  </property>
</Properties>
</file>