
<file path=[Content_Types].xml><?xml version="1.0" encoding="utf-8"?>
<Types xmlns="http://schemas.openxmlformats.org/package/2006/content-types">
  <Default ContentType="image/jpeg" Extension="jpg"/>
  <Default ContentType="application/vnd.openxmlformats-officedocument.vmlDrawing" Extension="vml"/>
  <Default ContentType="application/x-fontdata" Extension="fntdata"/>
  <Default ContentType="image/gif" Extension="gif"/>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oleObject" PartName="/ppt/embeddings/oleObject1.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Lst>
  <p:sldSz cy="6858000" cx="12192000"/>
  <p:notesSz cx="6858000" cy="9144000"/>
  <p:embeddedFontLst>
    <p:embeddedFont>
      <p:font typeface="Arial Narrow"/>
      <p:regular r:id="rId49"/>
      <p:bold r:id="rId50"/>
      <p:italic r:id="rId51"/>
      <p:boldItalic r:id="rId52"/>
    </p:embeddedFont>
    <p:embeddedFont>
      <p:font typeface="Open Sans"/>
      <p:regular r:id="rId53"/>
      <p:bold r:id="rId54"/>
      <p:italic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57" roundtripDataSignature="AMtx7mhSDHw0eOXi/0L+7TFn/N2moUp9R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font" Target="fonts/ArialNarrow-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ArialNarrow-italic.fntdata"/><Relationship Id="rId50" Type="http://schemas.openxmlformats.org/officeDocument/2006/relationships/font" Target="fonts/ArialNarrow-bold.fntdata"/><Relationship Id="rId53" Type="http://schemas.openxmlformats.org/officeDocument/2006/relationships/font" Target="fonts/OpenSans-regular.fntdata"/><Relationship Id="rId52" Type="http://schemas.openxmlformats.org/officeDocument/2006/relationships/font" Target="fonts/ArialNarrow-boldItalic.fntdata"/><Relationship Id="rId11" Type="http://schemas.openxmlformats.org/officeDocument/2006/relationships/slide" Target="slides/slide6.xml"/><Relationship Id="rId55" Type="http://schemas.openxmlformats.org/officeDocument/2006/relationships/font" Target="fonts/OpenSans-italic.fntdata"/><Relationship Id="rId10" Type="http://schemas.openxmlformats.org/officeDocument/2006/relationships/slide" Target="slides/slide5.xml"/><Relationship Id="rId54" Type="http://schemas.openxmlformats.org/officeDocument/2006/relationships/font" Target="fonts/OpenSans-bold.fntdata"/><Relationship Id="rId13" Type="http://schemas.openxmlformats.org/officeDocument/2006/relationships/slide" Target="slides/slide8.xml"/><Relationship Id="rId57" Type="http://customschemas.google.com/relationships/presentationmetadata" Target="metadata"/><Relationship Id="rId12" Type="http://schemas.openxmlformats.org/officeDocument/2006/relationships/slide" Target="slides/slide7.xml"/><Relationship Id="rId56" Type="http://schemas.openxmlformats.org/officeDocument/2006/relationships/font" Target="fonts/OpenSans-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uosha.blumm.it/muskuloskeletal-disorders"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p1:notes"/>
          <p:cNvSpPr txBox="1"/>
          <p:nvPr>
            <p:ph idx="1" type="body"/>
          </p:nvPr>
        </p:nvSpPr>
        <p:spPr>
          <a:xfrm>
            <a:off x="685800" y="4400549"/>
            <a:ext cx="5486400" cy="428466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a:t>Trainer</a:t>
            </a:r>
            <a:r>
              <a:rPr lang="en-GB"/>
              <a:t>:</a:t>
            </a:r>
            <a:endParaRPr/>
          </a:p>
          <a:p>
            <a:pPr indent="0" lvl="0" marL="0" rtl="0" algn="l">
              <a:spcBef>
                <a:spcPts val="0"/>
              </a:spcBef>
              <a:spcAft>
                <a:spcPts val="0"/>
              </a:spcAft>
              <a:buNone/>
            </a:pPr>
            <a:r>
              <a:rPr lang="en-GB"/>
              <a:t>Introduce this 4</a:t>
            </a:r>
            <a:r>
              <a:rPr baseline="30000" lang="en-GB"/>
              <a:t>th</a:t>
            </a:r>
            <a:r>
              <a:rPr lang="en-GB"/>
              <a:t> module with a quick reference to modules and that central to all these aspects of OHS is the </a:t>
            </a:r>
            <a:r>
              <a:rPr b="1" lang="en-GB" u="sng"/>
              <a:t>worker.</a:t>
            </a:r>
            <a:r>
              <a:rPr lang="en-GB"/>
              <a:t> All too often in H&amp;S, workers get the blame for accidents and although this may be legitimate on a few occasions, things are a bit more complex than it always being simply the workers fault!</a:t>
            </a:r>
            <a:endParaRPr/>
          </a:p>
          <a:p>
            <a:pPr indent="0" lvl="0" marL="0" rtl="0" algn="l">
              <a:spcBef>
                <a:spcPts val="0"/>
              </a:spcBef>
              <a:spcAft>
                <a:spcPts val="0"/>
              </a:spcAft>
              <a:buNone/>
            </a:pPr>
            <a:r>
              <a:rPr lang="en-GB"/>
              <a:t>Although human failure is at the heart of around </a:t>
            </a:r>
            <a:r>
              <a:rPr b="1" lang="en-GB"/>
              <a:t>90%</a:t>
            </a:r>
            <a:r>
              <a:rPr lang="en-GB"/>
              <a:t> of accidents, (apart from the worker) failures can extend to Supervisors, Managers, equipment, machinery, OHS culture, poor communications, inadequate PPE/training; systems failures and workplace conditions.  </a:t>
            </a:r>
            <a:endParaRPr/>
          </a:p>
          <a:p>
            <a:pPr indent="0" lvl="0" marL="0" rtl="0" algn="l">
              <a:spcBef>
                <a:spcPts val="0"/>
              </a:spcBef>
              <a:spcAft>
                <a:spcPts val="0"/>
              </a:spcAft>
              <a:buNone/>
            </a:pPr>
            <a:r>
              <a:rPr lang="en-GB"/>
              <a:t>So in this module we’re going to explore how our perception of risk; our interpretation of the information upon which we make decisions and, ultimately how we act, can be affected by our personality or character as much as by external factors.</a:t>
            </a:r>
            <a:endParaRPr/>
          </a:p>
          <a:p>
            <a:pPr indent="0" lvl="0" marL="0" rtl="0" algn="l">
              <a:spcBef>
                <a:spcPts val="0"/>
              </a:spcBef>
              <a:spcAft>
                <a:spcPts val="0"/>
              </a:spcAft>
              <a:buNone/>
            </a:pPr>
            <a:br>
              <a:rPr b="0" lang="en-GB" sz="1200"/>
            </a:br>
            <a:r>
              <a:rPr b="0" lang="en-GB" sz="1200"/>
              <a:t>We’ll now </a:t>
            </a:r>
            <a:r>
              <a:rPr lang="en-GB"/>
              <a:t>move </a:t>
            </a:r>
            <a:r>
              <a:rPr b="0" lang="en-GB" sz="1200"/>
              <a:t>on to cover Human Factors; Ergonomics; Communication and briefly, reference women workers, Bullying &amp; Harassment and Mental Health. Many of these topics could be courses in their own right, so we will combine aspects of these subjects under the heading of human factors and, as you have seen, we have covered elements of these areas in earlier modules. </a:t>
            </a:r>
            <a:endParaRPr/>
          </a:p>
          <a:p>
            <a:pPr indent="0" lvl="0" marL="0" rtl="0" algn="l">
              <a:spcBef>
                <a:spcPts val="0"/>
              </a:spcBef>
              <a:spcAft>
                <a:spcPts val="0"/>
              </a:spcAft>
              <a:buNone/>
            </a:pPr>
            <a:r>
              <a:rPr b="0" lang="en-GB" sz="1200"/>
              <a:t>Depending on your previous knowledge or training, this may well be one of the more challenging topic areas. </a:t>
            </a:r>
            <a:r>
              <a:rPr b="1" lang="en-GB" sz="1200"/>
              <a:t>Ask the trainees if any of them have been involved in any OHS work around ergonomics?</a:t>
            </a:r>
            <a:endParaRPr/>
          </a:p>
          <a:p>
            <a:pPr indent="0" lvl="0" marL="0" rtl="0" algn="l">
              <a:spcBef>
                <a:spcPts val="0"/>
              </a:spcBef>
              <a:spcAft>
                <a:spcPts val="0"/>
              </a:spcAft>
              <a:buNone/>
            </a:pPr>
            <a:r>
              <a:rPr b="0" lang="en-GB" sz="1200"/>
              <a:t>If very few have, remind them, we all have our own comfort-zones, if this is a new subject area for you remain objective even if at first it may appear a little abstract.</a:t>
            </a:r>
            <a:endParaRPr/>
          </a:p>
          <a:p>
            <a:pPr indent="0" lvl="0" marL="0" rtl="0" algn="l">
              <a:spcBef>
                <a:spcPts val="0"/>
              </a:spcBef>
              <a:spcAft>
                <a:spcPts val="0"/>
              </a:spcAft>
              <a:buNone/>
            </a:pPr>
            <a:r>
              <a:t/>
            </a:r>
            <a:endParaRPr/>
          </a:p>
        </p:txBody>
      </p:sp>
      <p:sp>
        <p:nvSpPr>
          <p:cNvPr id="113" name="Google Shape;113;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4" name="Google Shape;25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sz="1200"/>
              <a:t>Trainer</a:t>
            </a:r>
            <a:r>
              <a:rPr lang="en-GB" sz="1200"/>
              <a:t>: </a:t>
            </a:r>
            <a:endParaRPr/>
          </a:p>
          <a:p>
            <a:pPr indent="0" lvl="0" marL="0" rtl="0" algn="l">
              <a:spcBef>
                <a:spcPts val="0"/>
              </a:spcBef>
              <a:spcAft>
                <a:spcPts val="0"/>
              </a:spcAft>
              <a:buNone/>
            </a:pPr>
            <a:r>
              <a:t/>
            </a:r>
            <a:endParaRPr/>
          </a:p>
        </p:txBody>
      </p:sp>
      <p:sp>
        <p:nvSpPr>
          <p:cNvPr id="255" name="Google Shape;255;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sz="1200"/>
              <a:t>Trainer</a:t>
            </a:r>
            <a:r>
              <a:rPr lang="en-GB" sz="1200"/>
              <a:t>: </a:t>
            </a:r>
            <a:endParaRPr/>
          </a:p>
          <a:p>
            <a:pPr indent="0" lvl="0" marL="0" rtl="0" algn="l">
              <a:spcBef>
                <a:spcPts val="0"/>
              </a:spcBef>
              <a:spcAft>
                <a:spcPts val="0"/>
              </a:spcAft>
              <a:buNone/>
            </a:pPr>
            <a:r>
              <a:t/>
            </a:r>
            <a:endParaRPr/>
          </a:p>
        </p:txBody>
      </p:sp>
      <p:sp>
        <p:nvSpPr>
          <p:cNvPr id="264" name="Google Shape;264;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 name="Google Shape;274;p12:notes"/>
          <p:cNvSpPr txBox="1"/>
          <p:nvPr>
            <p:ph idx="1" type="body"/>
          </p:nvPr>
        </p:nvSpPr>
        <p:spPr>
          <a:xfrm>
            <a:off x="685800" y="4400550"/>
            <a:ext cx="5486400" cy="395023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sz="1400"/>
              <a:t>Trainer:</a:t>
            </a:r>
            <a:r>
              <a:rPr lang="en-GB"/>
              <a:t> </a:t>
            </a:r>
            <a:r>
              <a:rPr lang="en-GB" sz="1400"/>
              <a:t>Self-explanatory slide.</a:t>
            </a:r>
            <a:br>
              <a:rPr lang="en-GB" sz="1400"/>
            </a:br>
            <a:endParaRPr sz="1400"/>
          </a:p>
          <a:p>
            <a:pPr indent="0" lvl="0" marL="0" rtl="0" algn="l">
              <a:spcBef>
                <a:spcPts val="0"/>
              </a:spcBef>
              <a:spcAft>
                <a:spcPts val="0"/>
              </a:spcAft>
              <a:buNone/>
            </a:pPr>
            <a:r>
              <a:rPr lang="en-GB" sz="1400"/>
              <a:t>Highlight the point that not everyone sees the same thing. </a:t>
            </a:r>
            <a:endParaRPr/>
          </a:p>
          <a:p>
            <a:pPr indent="0" lvl="0" marL="0" rtl="0" algn="l">
              <a:spcBef>
                <a:spcPts val="0"/>
              </a:spcBef>
              <a:spcAft>
                <a:spcPts val="0"/>
              </a:spcAft>
              <a:buNone/>
            </a:pPr>
            <a:r>
              <a:rPr lang="en-GB" sz="1400"/>
              <a:t>Our perspectives or interpretation of images, events or situations are often different and we can change our mind. </a:t>
            </a:r>
            <a:endParaRPr/>
          </a:p>
          <a:p>
            <a:pPr indent="0" lvl="0" marL="0" rtl="0" algn="l">
              <a:spcBef>
                <a:spcPts val="0"/>
              </a:spcBef>
              <a:spcAft>
                <a:spcPts val="0"/>
              </a:spcAft>
              <a:buNone/>
            </a:pPr>
            <a:r>
              <a:rPr lang="en-GB" sz="1400"/>
              <a:t>(This is true with how different people perceive risk. </a:t>
            </a:r>
            <a:endParaRPr/>
          </a:p>
          <a:p>
            <a:pPr indent="0" lvl="0" marL="0" rtl="0" algn="l">
              <a:spcBef>
                <a:spcPts val="0"/>
              </a:spcBef>
              <a:spcAft>
                <a:spcPts val="0"/>
              </a:spcAft>
              <a:buNone/>
            </a:pPr>
            <a:r>
              <a:t/>
            </a:r>
            <a:endParaRPr sz="1400"/>
          </a:p>
          <a:p>
            <a:pPr indent="0" lvl="0" marL="0" rtl="0" algn="l">
              <a:spcBef>
                <a:spcPts val="0"/>
              </a:spcBef>
              <a:spcAft>
                <a:spcPts val="0"/>
              </a:spcAft>
              <a:buNone/>
            </a:pPr>
            <a:r>
              <a:rPr lang="en-GB" sz="1400"/>
              <a:t>It is also apparent when witnesses to an accident may re-tell different versions of the same incident and seem to contradict each others version of the facts or evidence. Often bias and perspective can influence how we interpret health and safety issues).</a:t>
            </a:r>
            <a:endParaRPr/>
          </a:p>
          <a:p>
            <a:pPr indent="0" lvl="0" marL="0" rtl="0" algn="l">
              <a:spcBef>
                <a:spcPts val="0"/>
              </a:spcBef>
              <a:spcAft>
                <a:spcPts val="0"/>
              </a:spcAft>
              <a:buNone/>
            </a:pPr>
            <a:r>
              <a:t/>
            </a:r>
            <a:endParaRPr sz="1400"/>
          </a:p>
          <a:p>
            <a:pPr indent="0" lvl="0" marL="0" rtl="0" algn="l">
              <a:spcBef>
                <a:spcPts val="0"/>
              </a:spcBef>
              <a:spcAft>
                <a:spcPts val="0"/>
              </a:spcAft>
              <a:buNone/>
            </a:pPr>
            <a:r>
              <a:rPr lang="en-GB" sz="1400"/>
              <a:t>Remember, Supervisors/managers be clear when you communicate either verbally or visually. Consider how the message you are trying to get across is being received by your audience and what may influence their interpretation or understanding of the message being communicated.     </a:t>
            </a:r>
            <a:endParaRPr/>
          </a:p>
        </p:txBody>
      </p:sp>
      <p:sp>
        <p:nvSpPr>
          <p:cNvPr id="275" name="Google Shape;275;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lang="en-GB"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
        <p:nvSpPr>
          <p:cNvPr id="284" name="Google Shape;28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5" name="Google Shape;285;p13:notes"/>
          <p:cNvSpPr txBox="1"/>
          <p:nvPr>
            <p:ph idx="1" type="body"/>
          </p:nvPr>
        </p:nvSpPr>
        <p:spPr>
          <a:xfrm>
            <a:off x="914400" y="4416425"/>
            <a:ext cx="5029200" cy="418306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sz="1400"/>
              <a:t>Trainer</a:t>
            </a:r>
            <a:r>
              <a:rPr lang="en-GB" sz="1400"/>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sz="1400"/>
              <a:t>The lines are perfectly straight and parallel. </a:t>
            </a:r>
            <a:endParaRPr/>
          </a:p>
          <a:p>
            <a:pPr indent="0" lvl="0" marL="0" rtl="0" algn="l">
              <a:spcBef>
                <a:spcPts val="0"/>
              </a:spcBef>
              <a:spcAft>
                <a:spcPts val="0"/>
              </a:spcAft>
              <a:buNone/>
            </a:pPr>
            <a:r>
              <a:t/>
            </a:r>
            <a:endParaRPr sz="1400"/>
          </a:p>
          <a:p>
            <a:pPr indent="0" lvl="0" marL="0" rtl="0" algn="l">
              <a:spcBef>
                <a:spcPts val="0"/>
              </a:spcBef>
              <a:spcAft>
                <a:spcPts val="0"/>
              </a:spcAft>
              <a:buNone/>
            </a:pPr>
            <a:r>
              <a:rPr lang="en-GB" sz="1400"/>
              <a:t>However, sometimes, visually, we interpret things differently or hesitate before we decide because we visually and cognitively filter information simultaneously. </a:t>
            </a:r>
            <a:endParaRPr/>
          </a:p>
          <a:p>
            <a:pPr indent="0" lvl="0" marL="0" rtl="0" algn="l">
              <a:spcBef>
                <a:spcPts val="0"/>
              </a:spcBef>
              <a:spcAft>
                <a:spcPts val="0"/>
              </a:spcAft>
              <a:buNone/>
            </a:pPr>
            <a:r>
              <a:t/>
            </a:r>
            <a:endParaRPr sz="1400"/>
          </a:p>
          <a:p>
            <a:pPr indent="0" lvl="0" marL="0" rtl="0" algn="l">
              <a:spcBef>
                <a:spcPts val="0"/>
              </a:spcBef>
              <a:spcAft>
                <a:spcPts val="0"/>
              </a:spcAft>
              <a:buNone/>
            </a:pPr>
            <a:r>
              <a:rPr lang="en-GB" sz="1400"/>
              <a:t>When this happens there can be confusion as what we see may not correspond with what we understand – our mind can play tricks on us!</a:t>
            </a:r>
            <a:endParaRPr/>
          </a:p>
          <a:p>
            <a:pPr indent="0" lvl="0" marL="0" rtl="0" algn="l">
              <a:spcBef>
                <a:spcPts val="0"/>
              </a:spcBef>
              <a:spcAft>
                <a:spcPts val="0"/>
              </a:spcAft>
              <a:buNone/>
            </a:pPr>
            <a:r>
              <a:rPr lang="en-GB" sz="1400"/>
              <a:t>Such situations can lead to mis-judgement, errors or poor decisions which cause accidents. </a:t>
            </a:r>
            <a:endParaRPr/>
          </a:p>
          <a:p>
            <a:pPr indent="0" lvl="0" marL="0" rtl="0" algn="l">
              <a:spcBef>
                <a:spcPts val="0"/>
              </a:spcBef>
              <a:spcAft>
                <a:spcPts val="0"/>
              </a:spcAft>
              <a:buNone/>
            </a:pPr>
            <a:r>
              <a:t/>
            </a:r>
            <a:endParaRPr sz="14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lang="en-GB"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
        <p:nvSpPr>
          <p:cNvPr id="293" name="Google Shape;29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4" name="Google Shape;294;p14:notes"/>
          <p:cNvSpPr txBox="1"/>
          <p:nvPr>
            <p:ph idx="1" type="body"/>
          </p:nvPr>
        </p:nvSpPr>
        <p:spPr>
          <a:xfrm>
            <a:off x="685800" y="4400550"/>
            <a:ext cx="5486400" cy="375193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sz="1400"/>
              <a:t>Trainer</a:t>
            </a:r>
            <a:r>
              <a:rPr lang="en-GB" sz="1400"/>
              <a:t>: </a:t>
            </a:r>
            <a:endParaRPr/>
          </a:p>
          <a:p>
            <a:pPr indent="0" lvl="0" marL="0" rtl="0" algn="l">
              <a:spcBef>
                <a:spcPts val="0"/>
              </a:spcBef>
              <a:spcAft>
                <a:spcPts val="0"/>
              </a:spcAft>
              <a:buNone/>
            </a:pPr>
            <a:r>
              <a:rPr lang="en-GB" sz="1400"/>
              <a:t>Our brain wants to say the word - not the colour of the word.</a:t>
            </a:r>
            <a:endParaRPr/>
          </a:p>
          <a:p>
            <a:pPr indent="0" lvl="0" marL="0" rtl="0" algn="l">
              <a:spcBef>
                <a:spcPts val="0"/>
              </a:spcBef>
              <a:spcAft>
                <a:spcPts val="0"/>
              </a:spcAft>
              <a:buNone/>
            </a:pPr>
            <a:r>
              <a:rPr lang="en-GB" sz="1400"/>
              <a:t>We are often seemingly ‘programmed’, or our brains are ‘wired’ to react in a conditioned manner.</a:t>
            </a:r>
            <a:endParaRPr/>
          </a:p>
          <a:p>
            <a:pPr indent="0" lvl="0" marL="0" rtl="0" algn="l">
              <a:spcBef>
                <a:spcPts val="0"/>
              </a:spcBef>
              <a:spcAft>
                <a:spcPts val="0"/>
              </a:spcAft>
              <a:buNone/>
            </a:pPr>
            <a:r>
              <a:t/>
            </a:r>
            <a:endParaRPr sz="1400"/>
          </a:p>
          <a:p>
            <a:pPr indent="0" lvl="0" marL="0" rtl="0" algn="l">
              <a:spcBef>
                <a:spcPts val="0"/>
              </a:spcBef>
              <a:spcAft>
                <a:spcPts val="0"/>
              </a:spcAft>
              <a:buNone/>
            </a:pPr>
            <a:r>
              <a:rPr lang="en-GB" sz="1400"/>
              <a:t>Sometimes we may realise something is wrong or unsafe, but we react by impulse or counter-intuitively or contrary to common-sense. These situations can also be complicated by, for example:</a:t>
            </a:r>
            <a:endParaRPr/>
          </a:p>
          <a:p>
            <a:pPr indent="0" lvl="0" marL="0" rtl="0" algn="l">
              <a:spcBef>
                <a:spcPts val="0"/>
              </a:spcBef>
              <a:spcAft>
                <a:spcPts val="0"/>
              </a:spcAft>
              <a:buNone/>
            </a:pPr>
            <a:r>
              <a:rPr lang="en-GB" sz="1400"/>
              <a:t>- Workers being tired or stressed</a:t>
            </a:r>
            <a:br>
              <a:rPr lang="en-GB" sz="1400"/>
            </a:br>
            <a:r>
              <a:rPr lang="en-GB" sz="1400"/>
              <a:t>- Poor communications or instructions</a:t>
            </a:r>
            <a:br>
              <a:rPr lang="en-GB" sz="1400"/>
            </a:br>
            <a:r>
              <a:rPr lang="en-GB" sz="1400"/>
              <a:t>- A lack of training; poor safety culture or poor workplace conditions </a:t>
            </a:r>
            <a:br>
              <a:rPr lang="en-GB" sz="1400"/>
            </a:br>
            <a:r>
              <a:rPr lang="en-GB" sz="1400"/>
              <a:t>  (noise, temperature, distractions etc.)</a:t>
            </a:r>
            <a:endParaRPr/>
          </a:p>
          <a:p>
            <a:pPr indent="0" lvl="0" marL="0" rtl="0" algn="l">
              <a:spcBef>
                <a:spcPts val="0"/>
              </a:spcBef>
              <a:spcAft>
                <a:spcPts val="0"/>
              </a:spcAft>
              <a:buNone/>
            </a:pPr>
            <a:r>
              <a:t/>
            </a:r>
            <a:endParaRPr sz="1400"/>
          </a:p>
          <a:p>
            <a:pPr indent="0" lvl="0" marL="0" rtl="0" algn="l">
              <a:spcBef>
                <a:spcPts val="0"/>
              </a:spcBef>
              <a:spcAft>
                <a:spcPts val="0"/>
              </a:spcAft>
              <a:buNone/>
            </a:pPr>
            <a:r>
              <a:rPr lang="en-GB" sz="1400"/>
              <a:t>All these kind of situations can affect judgement, perception of risk and influence the potential for accidents in the workplace.</a:t>
            </a:r>
            <a:endParaRPr/>
          </a:p>
          <a:p>
            <a:pPr indent="0" lvl="0" marL="0" rtl="0" algn="l">
              <a:spcBef>
                <a:spcPts val="0"/>
              </a:spcBef>
              <a:spcAft>
                <a:spcPts val="0"/>
              </a:spcAft>
              <a:buNone/>
            </a:pPr>
            <a:r>
              <a:rPr lang="en-GB" sz="1400"/>
              <a:t>Remember, these aspects when designing work, the workplace or communicating OHS information or instructions.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sz="1400"/>
              <a:t>Trainer</a:t>
            </a:r>
            <a:r>
              <a:rPr lang="en-GB" sz="1400"/>
              <a:t>:</a:t>
            </a:r>
            <a:endParaRPr/>
          </a:p>
          <a:p>
            <a:pPr indent="0" lvl="0" marL="0" rtl="0" algn="l">
              <a:spcBef>
                <a:spcPts val="0"/>
              </a:spcBef>
              <a:spcAft>
                <a:spcPts val="0"/>
              </a:spcAft>
              <a:buNone/>
            </a:pPr>
            <a:r>
              <a:rPr lang="en-GB" sz="1400"/>
              <a:t>Self-explanatory slide.</a:t>
            </a:r>
            <a:endParaRPr/>
          </a:p>
          <a:p>
            <a:pPr indent="0" lvl="0" marL="0" rtl="0" algn="l">
              <a:spcBef>
                <a:spcPts val="0"/>
              </a:spcBef>
              <a:spcAft>
                <a:spcPts val="0"/>
              </a:spcAft>
              <a:buNone/>
            </a:pPr>
            <a:r>
              <a:rPr lang="en-GB" sz="1400"/>
              <a:t>Remember as a Supervisor/manager good communication is one of your most effective tools (if delivered correctly) – if not it can become one  of the causes or failures that lead to incidents or accidents.</a:t>
            </a:r>
            <a:endParaRPr/>
          </a:p>
          <a:p>
            <a:pPr indent="0" lvl="0" marL="0" rtl="0" algn="l">
              <a:spcBef>
                <a:spcPts val="0"/>
              </a:spcBef>
              <a:spcAft>
                <a:spcPts val="0"/>
              </a:spcAft>
              <a:buNone/>
            </a:pPr>
            <a:r>
              <a:t/>
            </a:r>
            <a:endParaRPr sz="1400"/>
          </a:p>
          <a:p>
            <a:pPr indent="0" lvl="0" marL="0" rtl="0" algn="l">
              <a:spcBef>
                <a:spcPts val="0"/>
              </a:spcBef>
              <a:spcAft>
                <a:spcPts val="0"/>
              </a:spcAft>
              <a:buNone/>
            </a:pPr>
            <a:r>
              <a:rPr lang="en-GB" sz="1400"/>
              <a:t>Remember to check with workers that they have understood your instructions. Not just by saying: ‘Do you understand’? But by asking them to relay back to you what you have asked them to do. (Especially in safety critical situations involving fire, electricity or issue associated with chemicals.   </a:t>
            </a:r>
            <a:endParaRPr/>
          </a:p>
        </p:txBody>
      </p:sp>
      <p:sp>
        <p:nvSpPr>
          <p:cNvPr id="304" name="Google Shape;304;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2" name="Google Shape;312;p16:notes"/>
          <p:cNvSpPr txBox="1"/>
          <p:nvPr>
            <p:ph idx="1" type="body"/>
          </p:nvPr>
        </p:nvSpPr>
        <p:spPr>
          <a:xfrm>
            <a:off x="685800" y="4318611"/>
            <a:ext cx="5486400" cy="43666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rPr b="1" i="0" lang="en-GB" sz="1400" u="none" cap="none" strike="noStrike">
                <a:solidFill>
                  <a:srgbClr val="000000"/>
                </a:solidFill>
                <a:latin typeface="Calibri"/>
                <a:ea typeface="Calibri"/>
                <a:cs typeface="Calibri"/>
                <a:sym typeface="Calibri"/>
              </a:rPr>
              <a:t>Trainer</a:t>
            </a:r>
            <a:r>
              <a:rPr b="0" i="0" lang="en-GB" sz="1400" u="none" cap="none" strike="noStrike">
                <a:solidFill>
                  <a:srgbClr val="000000"/>
                </a:solidFill>
                <a:latin typeface="Calibri"/>
                <a:ea typeface="Calibri"/>
                <a:cs typeface="Calibri"/>
                <a:sym typeface="Calibri"/>
              </a:rPr>
              <a:t>:</a:t>
            </a:r>
            <a:br>
              <a:rPr lang="en-GB"/>
            </a:br>
            <a:r>
              <a:rPr lang="en-GB"/>
              <a:t>Either as an online discussion or in classroom, split the trainees in to 2 groups.</a:t>
            </a:r>
            <a:endParaRPr/>
          </a:p>
          <a:p>
            <a:pPr indent="0" lvl="0" marL="0" rtl="0" algn="l">
              <a:spcBef>
                <a:spcPts val="0"/>
              </a:spcBef>
              <a:spcAft>
                <a:spcPts val="0"/>
              </a:spcAft>
              <a:buNone/>
            </a:pPr>
            <a:r>
              <a:rPr lang="en-GB"/>
              <a:t>Give the trainees 3-5 minutes  – ask the trainees to answer the question given to their respective group. Ask them to report back, in summary you could include:</a:t>
            </a:r>
            <a:br>
              <a:rPr lang="en-GB"/>
            </a:br>
            <a:br>
              <a:rPr lang="en-GB"/>
            </a:br>
            <a:r>
              <a:rPr b="1" lang="en-GB"/>
              <a:t>Group 1</a:t>
            </a:r>
            <a:r>
              <a:rPr lang="en-GB"/>
              <a:t>: Examples: Noisy environment. Poorly communicated instruction. Instruction too complex to understand. Worker interprets request differently. Too many  instructions at once. Worker not skilled or knowledgeable enough to comprehend instruction. Worker distracted. Supervisor did not use workers name so unclear </a:t>
            </a:r>
            <a:br>
              <a:rPr lang="en-GB"/>
            </a:br>
            <a:r>
              <a:rPr lang="en-GB"/>
              <a:t>as to who was supposed to carry out instruction.  </a:t>
            </a:r>
            <a:br>
              <a:rPr lang="en-GB"/>
            </a:br>
            <a:r>
              <a:rPr b="1" lang="en-GB"/>
              <a:t>Group 2: Advantages</a:t>
            </a:r>
            <a:r>
              <a:rPr lang="en-GB"/>
              <a:t>: Examples: Can be seen – use of visual sense – work does not have to hear. Message remains on permanent display. Can use colour and images to attract attention. ‘A picture paints a thousand words’ – gets message across simply. Reinforces H&amp;S messaging. Message is consistent and can’t be misinterpreted by workers who can often mishear or interpret words differently.</a:t>
            </a:r>
            <a:br>
              <a:rPr lang="en-GB"/>
            </a:br>
            <a:r>
              <a:rPr b="1" lang="en-GB"/>
              <a:t>Disadvantages:  </a:t>
            </a:r>
            <a:r>
              <a:rPr b="0" lang="en-GB"/>
              <a:t>Workers forget posters are there, as they just become ‘wallpaper’ and are ignored or the message is forgotten about. Workers may not think message </a:t>
            </a:r>
            <a:br>
              <a:rPr b="0" lang="en-GB"/>
            </a:br>
            <a:r>
              <a:rPr b="0" lang="en-GB"/>
              <a:t> applies to them. Posters can be hidden if something is put in front of them. The message in the poster may not be clear or may be misinterpreted. </a:t>
            </a:r>
            <a:br>
              <a:rPr b="0" lang="en-GB"/>
            </a:br>
            <a:r>
              <a:rPr b="0" lang="en-GB"/>
              <a:t>Posters can be defaced with graffiti. Sometimes the images and wording on posters appear to give contradictory messages. If the message isn’t clear </a:t>
            </a:r>
            <a:r>
              <a:rPr lang="en-GB"/>
              <a:t> </a:t>
            </a:r>
            <a:r>
              <a:rPr b="0" lang="en-GB"/>
              <a:t>workers ignore posters. Workers get distracted so it is difficult to reinforce message over time unless their attention is drawn to poster for a reason. </a:t>
            </a:r>
            <a:r>
              <a:rPr b="1" lang="en-GB"/>
              <a:t>      </a:t>
            </a:r>
            <a:r>
              <a:rPr lang="en-GB"/>
              <a:t> </a:t>
            </a:r>
            <a:endParaRPr/>
          </a:p>
        </p:txBody>
      </p:sp>
      <p:sp>
        <p:nvSpPr>
          <p:cNvPr id="313" name="Google Shape;313;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 name="Google Shape;321;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sz="1400"/>
              <a:t>Trainer:</a:t>
            </a:r>
            <a:endParaRPr/>
          </a:p>
          <a:p>
            <a:pPr indent="0" lvl="0" marL="0" rtl="0" algn="l">
              <a:spcBef>
                <a:spcPts val="0"/>
              </a:spcBef>
              <a:spcAft>
                <a:spcPts val="0"/>
              </a:spcAft>
              <a:buNone/>
            </a:pPr>
            <a:r>
              <a:rPr lang="en-GB" sz="1400"/>
              <a:t>Although these are the more higher profile applications of human factors &amp; ergonomics the same principles apply in other workplaces as near-misses, minor and serious accidents can have similar impacts on health, well-being and even life.</a:t>
            </a:r>
            <a:endParaRPr/>
          </a:p>
          <a:p>
            <a:pPr indent="0" lvl="0" marL="0" rtl="0" algn="l">
              <a:spcBef>
                <a:spcPts val="0"/>
              </a:spcBef>
              <a:spcAft>
                <a:spcPts val="0"/>
              </a:spcAft>
              <a:buNone/>
            </a:pPr>
            <a:r>
              <a:t/>
            </a:r>
            <a:endParaRPr sz="1400"/>
          </a:p>
          <a:p>
            <a:pPr indent="0" lvl="0" marL="0" rtl="0" algn="l">
              <a:spcBef>
                <a:spcPts val="0"/>
              </a:spcBef>
              <a:spcAft>
                <a:spcPts val="0"/>
              </a:spcAft>
              <a:buNone/>
            </a:pPr>
            <a:r>
              <a:rPr lang="en-GB" sz="1400"/>
              <a:t>These sectors have adopted systematic approaches to safe systems of work; job design; ergonomics and located human factors as an integral part of their OHS management systems.</a:t>
            </a:r>
            <a:endParaRPr/>
          </a:p>
          <a:p>
            <a:pPr indent="0" lvl="0" marL="0" rtl="0" algn="l">
              <a:spcBef>
                <a:spcPts val="0"/>
              </a:spcBef>
              <a:spcAft>
                <a:spcPts val="0"/>
              </a:spcAft>
              <a:buNone/>
            </a:pPr>
            <a:r>
              <a:t/>
            </a:r>
            <a:endParaRPr sz="1400"/>
          </a:p>
          <a:p>
            <a:pPr indent="0" lvl="0" marL="0" rtl="0" algn="l">
              <a:spcBef>
                <a:spcPts val="0"/>
              </a:spcBef>
              <a:spcAft>
                <a:spcPts val="0"/>
              </a:spcAft>
              <a:buNone/>
            </a:pPr>
            <a:r>
              <a:rPr lang="en-GB" sz="1400"/>
              <a:t>We can learn much from their experiences. However, things can still go wrong and we need constant vigilance to prevent accidents and hazards to ill-health.</a:t>
            </a:r>
            <a:endParaRPr/>
          </a:p>
          <a:p>
            <a:pPr indent="0" lvl="0" marL="0" rtl="0" algn="l">
              <a:spcBef>
                <a:spcPts val="0"/>
              </a:spcBef>
              <a:spcAft>
                <a:spcPts val="0"/>
              </a:spcAft>
              <a:buNone/>
            </a:pPr>
            <a:r>
              <a:t/>
            </a:r>
            <a:endParaRPr sz="1400"/>
          </a:p>
          <a:p>
            <a:pPr indent="0" lvl="0" marL="0" rtl="0" algn="l">
              <a:spcBef>
                <a:spcPts val="0"/>
              </a:spcBef>
              <a:spcAft>
                <a:spcPts val="0"/>
              </a:spcAft>
              <a:buNone/>
            </a:pPr>
            <a:r>
              <a:rPr lang="en-GB" sz="1400"/>
              <a:t>See the next two slides on the airline industry as an example. </a:t>
            </a:r>
            <a:endParaRPr/>
          </a:p>
        </p:txBody>
      </p:sp>
      <p:sp>
        <p:nvSpPr>
          <p:cNvPr id="322" name="Google Shape;322;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338" name="Google Shape;33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39" name="Google Shape;339;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sz="1400"/>
              <a:t>Trainer:</a:t>
            </a:r>
            <a:r>
              <a:rPr lang="en-GB" sz="1400"/>
              <a:t> </a:t>
            </a:r>
            <a:br>
              <a:rPr lang="en-GB" sz="1400"/>
            </a:br>
            <a:r>
              <a:rPr lang="en-GB" sz="1400"/>
              <a:t>By the end of this module, you will have learned to:</a:t>
            </a:r>
            <a:endParaRPr/>
          </a:p>
          <a:p>
            <a:pPr indent="-88900" lvl="0" marL="0" rtl="0" algn="l">
              <a:spcBef>
                <a:spcPts val="0"/>
              </a:spcBef>
              <a:spcAft>
                <a:spcPts val="0"/>
              </a:spcAft>
              <a:buClr>
                <a:schemeClr val="dk1"/>
              </a:buClr>
              <a:buSzPts val="1400"/>
              <a:buFont typeface="Noto Sans Symbols"/>
              <a:buChar char="∙"/>
            </a:pPr>
            <a:r>
              <a:rPr lang="en-GB" sz="1400"/>
              <a:t> Define ergonomics and list the benefits of good ergonomics in the </a:t>
            </a:r>
            <a:br>
              <a:rPr lang="en-GB" sz="1400"/>
            </a:br>
            <a:r>
              <a:rPr lang="en-GB" sz="1400"/>
              <a:t>   workplace</a:t>
            </a:r>
            <a:endParaRPr/>
          </a:p>
          <a:p>
            <a:pPr indent="-88900" lvl="0" marL="0" rtl="0" algn="l">
              <a:spcBef>
                <a:spcPts val="0"/>
              </a:spcBef>
              <a:spcAft>
                <a:spcPts val="0"/>
              </a:spcAft>
              <a:buClr>
                <a:schemeClr val="dk1"/>
              </a:buClr>
              <a:buSzPts val="1400"/>
              <a:buFont typeface="Noto Sans Symbols"/>
              <a:buChar char="∙"/>
            </a:pPr>
            <a:r>
              <a:rPr lang="en-GB" sz="1400"/>
              <a:t> Identify the parts of your body that are most likely to get injured at </a:t>
            </a:r>
            <a:br>
              <a:rPr lang="en-GB" sz="1400"/>
            </a:br>
            <a:r>
              <a:rPr lang="en-GB" sz="1400"/>
              <a:t>   work</a:t>
            </a:r>
            <a:endParaRPr/>
          </a:p>
          <a:p>
            <a:pPr indent="-88900" lvl="0" marL="0" rtl="0" algn="l">
              <a:spcBef>
                <a:spcPts val="0"/>
              </a:spcBef>
              <a:spcAft>
                <a:spcPts val="0"/>
              </a:spcAft>
              <a:buClr>
                <a:schemeClr val="dk1"/>
              </a:buClr>
              <a:buSzPts val="1400"/>
              <a:buFont typeface="Noto Sans Symbols"/>
              <a:buChar char="∙"/>
            </a:pPr>
            <a:r>
              <a:rPr lang="en-GB" sz="1400"/>
              <a:t> Identify and explain work activities that can lead to injury.</a:t>
            </a:r>
            <a:endParaRPr/>
          </a:p>
          <a:p>
            <a:pPr indent="0" lvl="0" marL="0" rtl="0" algn="l">
              <a:spcBef>
                <a:spcPts val="0"/>
              </a:spcBef>
              <a:spcAft>
                <a:spcPts val="0"/>
              </a:spcAft>
              <a:buClr>
                <a:schemeClr val="dk1"/>
              </a:buClr>
              <a:buSzPts val="1600"/>
              <a:buFont typeface="Calibri"/>
              <a:buNone/>
            </a:pPr>
            <a:r>
              <a:t/>
            </a:r>
            <a:endParaRPr sz="160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0" name="Google Shape;360;p19:notes"/>
          <p:cNvSpPr txBox="1"/>
          <p:nvPr>
            <p:ph idx="1" type="body"/>
          </p:nvPr>
        </p:nvSpPr>
        <p:spPr>
          <a:xfrm>
            <a:off x="685800" y="4400550"/>
            <a:ext cx="5486400" cy="443497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GB" sz="1400"/>
              <a:t>Trainer:</a:t>
            </a:r>
            <a:r>
              <a:rPr b="0" i="0" lang="en-GB" sz="1400"/>
              <a:t> (Animated slide – when slide shows do not click to fill  </a:t>
            </a:r>
            <a:endParaRPr/>
          </a:p>
          <a:p>
            <a:pPr indent="0" lvl="0" marL="0" rtl="0" algn="l">
              <a:spcBef>
                <a:spcPts val="0"/>
              </a:spcBef>
              <a:spcAft>
                <a:spcPts val="0"/>
              </a:spcAft>
              <a:buNone/>
            </a:pPr>
            <a:r>
              <a:rPr b="0" i="0" lang="en-GB" sz="1400"/>
              <a:t>Workers are not robots and therefore they are affected by a range of internal and external influences which can have both positive and negative impacts on their mood, spirit, performance and judgements.</a:t>
            </a:r>
            <a:endParaRPr/>
          </a:p>
          <a:p>
            <a:pPr indent="0" lvl="0" marL="0" rtl="0" algn="l">
              <a:spcBef>
                <a:spcPts val="0"/>
              </a:spcBef>
              <a:spcAft>
                <a:spcPts val="0"/>
              </a:spcAft>
              <a:buNone/>
            </a:pPr>
            <a:r>
              <a:rPr b="0" i="0" lang="en-GB" sz="1400"/>
              <a:t>Human factors are, in part influenced by these elements and concerned with understanding and managing the capabilities and limitations of people. </a:t>
            </a:r>
            <a:br>
              <a:rPr b="0" i="0" lang="en-GB" sz="1400"/>
            </a:br>
            <a:r>
              <a:rPr b="0" i="0" lang="en-GB" sz="1400"/>
              <a:t>This area of OHS is also referred to as </a:t>
            </a:r>
            <a:r>
              <a:rPr b="1" i="0" lang="en-GB" sz="1400"/>
              <a:t>‘ergonomics</a:t>
            </a:r>
            <a:r>
              <a:rPr b="0" i="0" lang="en-GB" sz="1400"/>
              <a:t>’ (which drives from the Greek language ‘</a:t>
            </a:r>
            <a:r>
              <a:rPr b="1" i="0" lang="en-GB" sz="1400"/>
              <a:t>Ergon’ </a:t>
            </a:r>
            <a:r>
              <a:rPr b="0" i="0" lang="en-GB" sz="1400"/>
              <a:t>means work and </a:t>
            </a:r>
            <a:r>
              <a:rPr b="1" i="0" lang="en-GB" sz="1400"/>
              <a:t>‘Nomos’</a:t>
            </a:r>
            <a:r>
              <a:rPr b="0" i="0" lang="en-GB" sz="1400"/>
              <a:t> means law so ergonomics means the </a:t>
            </a:r>
            <a:r>
              <a:rPr b="1" i="0" lang="en-GB" sz="1400"/>
              <a:t>‘Laws of/or the science of work</a:t>
            </a:r>
            <a:r>
              <a:rPr b="0" i="0" lang="en-GB" sz="1400"/>
              <a:t>’. </a:t>
            </a:r>
            <a:endParaRPr/>
          </a:p>
          <a:p>
            <a:pPr indent="0" lvl="0" marL="0" rtl="0" algn="l">
              <a:spcBef>
                <a:spcPts val="0"/>
              </a:spcBef>
              <a:spcAft>
                <a:spcPts val="0"/>
              </a:spcAft>
              <a:buNone/>
            </a:pPr>
            <a:r>
              <a:rPr b="1" i="1" lang="en-GB" sz="1400"/>
              <a:t>Click to drop in quote – now</a:t>
            </a:r>
            <a:r>
              <a:rPr b="1" lang="en-GB" sz="1400"/>
              <a:t>.</a:t>
            </a:r>
            <a:endParaRPr b="1" i="0" sz="1400"/>
          </a:p>
          <a:p>
            <a:pPr indent="0" lvl="0" marL="0" rtl="0" algn="l">
              <a:spcBef>
                <a:spcPts val="0"/>
              </a:spcBef>
              <a:spcAft>
                <a:spcPts val="0"/>
              </a:spcAft>
              <a:buNone/>
            </a:pPr>
            <a:r>
              <a:rPr b="0" i="0" lang="en-GB" sz="1400"/>
              <a:t>It is the application of knowledge and principles - combined with an appreciation of human psychology – as well as lessons learned from previous incidents that we can look to optimise OHS arrangements.</a:t>
            </a:r>
            <a:endParaRPr/>
          </a:p>
          <a:p>
            <a:pPr indent="0" lvl="0" marL="0" marR="0" rtl="0" algn="l">
              <a:lnSpc>
                <a:spcPct val="100000"/>
              </a:lnSpc>
              <a:spcBef>
                <a:spcPts val="0"/>
              </a:spcBef>
              <a:spcAft>
                <a:spcPts val="0"/>
              </a:spcAft>
              <a:buClr>
                <a:srgbClr val="414042"/>
              </a:buClr>
              <a:buSzPts val="1400"/>
              <a:buFont typeface="Open Sans"/>
              <a:buNone/>
            </a:pPr>
            <a:r>
              <a:rPr b="0" i="0" lang="en-GB" sz="1400">
                <a:solidFill>
                  <a:srgbClr val="414042"/>
                </a:solidFill>
                <a:latin typeface="Open Sans"/>
                <a:ea typeface="Open Sans"/>
                <a:cs typeface="Open Sans"/>
                <a:sym typeface="Open Sans"/>
              </a:rPr>
              <a:t>The goal of human factors is to </a:t>
            </a:r>
            <a:r>
              <a:rPr b="1" i="0" lang="en-GB" sz="1400">
                <a:solidFill>
                  <a:srgbClr val="414042"/>
                </a:solidFill>
                <a:latin typeface="Open Sans"/>
                <a:ea typeface="Open Sans"/>
                <a:cs typeface="Open Sans"/>
                <a:sym typeface="Open Sans"/>
              </a:rPr>
              <a:t>reduce human error</a:t>
            </a:r>
            <a:r>
              <a:rPr b="0" i="0" lang="en-GB" sz="1400">
                <a:solidFill>
                  <a:srgbClr val="414042"/>
                </a:solidFill>
                <a:latin typeface="Open Sans"/>
                <a:ea typeface="Open Sans"/>
                <a:cs typeface="Open Sans"/>
                <a:sym typeface="Open Sans"/>
              </a:rPr>
              <a:t>, increase productivity, and </a:t>
            </a:r>
            <a:r>
              <a:rPr b="1" i="0" lang="en-GB" sz="1400">
                <a:solidFill>
                  <a:srgbClr val="414042"/>
                </a:solidFill>
                <a:latin typeface="Open Sans"/>
                <a:ea typeface="Open Sans"/>
                <a:cs typeface="Open Sans"/>
                <a:sym typeface="Open Sans"/>
              </a:rPr>
              <a:t>enhance safety </a:t>
            </a:r>
            <a:r>
              <a:rPr b="0" i="0" lang="en-GB" sz="1400">
                <a:solidFill>
                  <a:srgbClr val="414042"/>
                </a:solidFill>
                <a:latin typeface="Open Sans"/>
                <a:ea typeface="Open Sans"/>
                <a:cs typeface="Open Sans"/>
                <a:sym typeface="Open Sans"/>
              </a:rPr>
              <a:t>and comfort with a specific focus on the interaction between a human and the thing of interest (work/equipment).</a:t>
            </a:r>
            <a:endParaRPr/>
          </a:p>
          <a:p>
            <a:pPr indent="0" lvl="0" marL="0" marR="0" rtl="0" algn="l">
              <a:lnSpc>
                <a:spcPct val="100000"/>
              </a:lnSpc>
              <a:spcBef>
                <a:spcPts val="0"/>
              </a:spcBef>
              <a:spcAft>
                <a:spcPts val="0"/>
              </a:spcAft>
              <a:buClr>
                <a:schemeClr val="lt1"/>
              </a:buClr>
              <a:buSzPts val="1400"/>
              <a:buFont typeface="Calibri"/>
              <a:buNone/>
            </a:pPr>
            <a:r>
              <a:rPr lang="en-GB" sz="1400"/>
              <a:t>It sounds quite technical but it is not. Lets look at some definitions, next slide…</a:t>
            </a:r>
            <a:endParaRPr/>
          </a:p>
          <a:p>
            <a:pPr indent="0" lvl="0" marL="0" rtl="0" algn="l">
              <a:spcBef>
                <a:spcPts val="0"/>
              </a:spcBef>
              <a:spcAft>
                <a:spcPts val="0"/>
              </a:spcAft>
              <a:buNone/>
            </a:pPr>
            <a:r>
              <a:t/>
            </a:r>
            <a:endParaRPr/>
          </a:p>
        </p:txBody>
      </p:sp>
      <p:sp>
        <p:nvSpPr>
          <p:cNvPr id="361" name="Google Shape;361;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sz="1200"/>
              <a:t>Trainer</a:t>
            </a:r>
            <a:r>
              <a:rPr lang="en-GB" sz="1200"/>
              <a:t>: </a:t>
            </a:r>
            <a:endParaRPr/>
          </a:p>
          <a:p>
            <a:pPr indent="0" lvl="0" marL="0" rtl="0" algn="l">
              <a:spcBef>
                <a:spcPts val="0"/>
              </a:spcBef>
              <a:spcAft>
                <a:spcPts val="0"/>
              </a:spcAft>
              <a:buNone/>
            </a:pPr>
            <a:r>
              <a:t/>
            </a:r>
            <a:endParaRPr/>
          </a:p>
        </p:txBody>
      </p:sp>
      <p:sp>
        <p:nvSpPr>
          <p:cNvPr id="125" name="Google Shape;125;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2" name="Google Shape;382;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GB" sz="1400">
                <a:solidFill>
                  <a:srgbClr val="414042"/>
                </a:solidFill>
                <a:latin typeface="Open Sans"/>
                <a:ea typeface="Open Sans"/>
                <a:cs typeface="Open Sans"/>
                <a:sym typeface="Open Sans"/>
              </a:rPr>
              <a:t>Trainer</a:t>
            </a:r>
            <a:r>
              <a:rPr b="0" i="0" lang="en-GB" sz="1400">
                <a:solidFill>
                  <a:srgbClr val="414042"/>
                </a:solidFill>
                <a:latin typeface="Open Sans"/>
                <a:ea typeface="Open Sans"/>
                <a:cs typeface="Open Sans"/>
                <a:sym typeface="Open Sans"/>
              </a:rPr>
              <a:t>:</a:t>
            </a:r>
            <a:br>
              <a:rPr b="0" i="0" lang="en-GB" sz="1400">
                <a:solidFill>
                  <a:srgbClr val="414042"/>
                </a:solidFill>
                <a:latin typeface="Open Sans"/>
                <a:ea typeface="Open Sans"/>
                <a:cs typeface="Open Sans"/>
                <a:sym typeface="Open Sans"/>
              </a:rPr>
            </a:br>
            <a:r>
              <a:rPr b="0" i="0" lang="en-GB" sz="1400">
                <a:solidFill>
                  <a:srgbClr val="414042"/>
                </a:solidFill>
                <a:latin typeface="Open Sans"/>
                <a:ea typeface="Open Sans"/>
                <a:cs typeface="Open Sans"/>
                <a:sym typeface="Open Sans"/>
              </a:rPr>
              <a:t>Ask the trainees to consider the definitions. Don’t read them all out maybe focus on either the HSE , UK or WHO definitions.</a:t>
            </a:r>
            <a:endParaRPr/>
          </a:p>
          <a:p>
            <a:pPr indent="0" lvl="0" marL="0" rtl="0" algn="l">
              <a:spcBef>
                <a:spcPts val="0"/>
              </a:spcBef>
              <a:spcAft>
                <a:spcPts val="0"/>
              </a:spcAft>
              <a:buNone/>
            </a:pPr>
            <a:r>
              <a:t/>
            </a:r>
            <a:endParaRPr b="0" i="0" sz="1400">
              <a:solidFill>
                <a:srgbClr val="414042"/>
              </a:solidFill>
              <a:latin typeface="Open Sans"/>
              <a:ea typeface="Open Sans"/>
              <a:cs typeface="Open Sans"/>
              <a:sym typeface="Open Sans"/>
            </a:endParaRPr>
          </a:p>
          <a:p>
            <a:pPr indent="0" lvl="0" marL="0" rtl="0" algn="l">
              <a:spcBef>
                <a:spcPts val="0"/>
              </a:spcBef>
              <a:spcAft>
                <a:spcPts val="0"/>
              </a:spcAft>
              <a:buNone/>
            </a:pPr>
            <a:r>
              <a:rPr b="1" i="0" lang="en-GB" sz="1400">
                <a:solidFill>
                  <a:srgbClr val="414042"/>
                </a:solidFill>
                <a:latin typeface="Open Sans"/>
                <a:ea typeface="Open Sans"/>
                <a:cs typeface="Open Sans"/>
                <a:sym typeface="Open Sans"/>
              </a:rPr>
              <a:t>Ergonomics </a:t>
            </a:r>
            <a:r>
              <a:rPr b="0" i="0" lang="en-GB" sz="1400">
                <a:solidFill>
                  <a:srgbClr val="414042"/>
                </a:solidFill>
                <a:latin typeface="Open Sans"/>
                <a:ea typeface="Open Sans"/>
                <a:cs typeface="Open Sans"/>
                <a:sym typeface="Open Sans"/>
              </a:rPr>
              <a:t>is a combination of numerous disciplines, such as </a:t>
            </a:r>
            <a:r>
              <a:rPr b="1" i="0" lang="en-GB" sz="1400">
                <a:solidFill>
                  <a:srgbClr val="414042"/>
                </a:solidFill>
                <a:latin typeface="Open Sans"/>
                <a:ea typeface="Open Sans"/>
                <a:cs typeface="Open Sans"/>
                <a:sym typeface="Open Sans"/>
              </a:rPr>
              <a:t>psychology, sociology, engineering</a:t>
            </a:r>
            <a:r>
              <a:rPr b="0" i="0" lang="en-GB" sz="1400">
                <a:solidFill>
                  <a:srgbClr val="414042"/>
                </a:solidFill>
                <a:latin typeface="Open Sans"/>
                <a:ea typeface="Open Sans"/>
                <a:cs typeface="Open Sans"/>
                <a:sym typeface="Open Sans"/>
              </a:rPr>
              <a:t>, biomechanics, </a:t>
            </a:r>
            <a:r>
              <a:rPr b="1" i="0" lang="en-GB" sz="1400">
                <a:solidFill>
                  <a:srgbClr val="414042"/>
                </a:solidFill>
                <a:latin typeface="Open Sans"/>
                <a:ea typeface="Open Sans"/>
                <a:cs typeface="Open Sans"/>
                <a:sym typeface="Open Sans"/>
              </a:rPr>
              <a:t>industrial design</a:t>
            </a:r>
            <a:r>
              <a:rPr b="0" i="0" lang="en-GB" sz="1400">
                <a:solidFill>
                  <a:srgbClr val="414042"/>
                </a:solidFill>
                <a:latin typeface="Open Sans"/>
                <a:ea typeface="Open Sans"/>
                <a:cs typeface="Open Sans"/>
                <a:sym typeface="Open Sans"/>
              </a:rPr>
              <a:t>, physiology, interaction design (worker-machine interface), visual design, and </a:t>
            </a:r>
            <a:r>
              <a:rPr b="1" i="0" lang="en-GB" sz="1400">
                <a:solidFill>
                  <a:srgbClr val="414042"/>
                </a:solidFill>
                <a:latin typeface="Open Sans"/>
                <a:ea typeface="Open Sans"/>
                <a:cs typeface="Open Sans"/>
                <a:sym typeface="Open Sans"/>
              </a:rPr>
              <a:t>user experience</a:t>
            </a:r>
            <a:r>
              <a:rPr lang="en-GB" sz="1400">
                <a:solidFill>
                  <a:srgbClr val="414042"/>
                </a:solidFill>
                <a:latin typeface="Open Sans"/>
                <a:ea typeface="Open Sans"/>
                <a:cs typeface="Open Sans"/>
                <a:sym typeface="Open Sans"/>
              </a:rPr>
              <a:t>. </a:t>
            </a:r>
            <a:br>
              <a:rPr lang="en-GB" sz="1400">
                <a:solidFill>
                  <a:srgbClr val="414042"/>
                </a:solidFill>
                <a:latin typeface="Open Sans"/>
                <a:ea typeface="Open Sans"/>
                <a:cs typeface="Open Sans"/>
                <a:sym typeface="Open Sans"/>
              </a:rPr>
            </a:br>
            <a:r>
              <a:rPr lang="en-GB" sz="1400" u="sng">
                <a:solidFill>
                  <a:srgbClr val="414042"/>
                </a:solidFill>
                <a:latin typeface="Open Sans"/>
                <a:ea typeface="Open Sans"/>
                <a:cs typeface="Open Sans"/>
                <a:sym typeface="Open Sans"/>
              </a:rPr>
              <a:t>S</a:t>
            </a:r>
            <a:r>
              <a:rPr b="0" i="0" lang="en-GB" sz="1400" u="sng">
                <a:solidFill>
                  <a:srgbClr val="414042"/>
                </a:solidFill>
                <a:latin typeface="Open Sans"/>
                <a:ea typeface="Open Sans"/>
                <a:cs typeface="Open Sans"/>
                <a:sym typeface="Open Sans"/>
              </a:rPr>
              <a:t>o, the exact definition </a:t>
            </a:r>
            <a:r>
              <a:rPr b="0" i="0" lang="en-GB" sz="1400">
                <a:solidFill>
                  <a:srgbClr val="414042"/>
                </a:solidFill>
                <a:latin typeface="Open Sans"/>
                <a:ea typeface="Open Sans"/>
                <a:cs typeface="Open Sans"/>
                <a:sym typeface="Open Sans"/>
              </a:rPr>
              <a:t>of Human Factors/Ergonomics (HF/E) varies. </a:t>
            </a:r>
            <a:endParaRPr/>
          </a:p>
          <a:p>
            <a:pPr indent="0" lvl="0" marL="0" rtl="0" algn="l">
              <a:spcBef>
                <a:spcPts val="0"/>
              </a:spcBef>
              <a:spcAft>
                <a:spcPts val="0"/>
              </a:spcAft>
              <a:buNone/>
            </a:pPr>
            <a:br>
              <a:rPr lang="en-GB" sz="1400">
                <a:solidFill>
                  <a:srgbClr val="414042"/>
                </a:solidFill>
                <a:latin typeface="Open Sans"/>
                <a:ea typeface="Open Sans"/>
                <a:cs typeface="Open Sans"/>
                <a:sym typeface="Open Sans"/>
              </a:rPr>
            </a:br>
            <a:r>
              <a:rPr b="0" i="0" lang="en-GB" sz="1400">
                <a:solidFill>
                  <a:srgbClr val="414042"/>
                </a:solidFill>
                <a:latin typeface="Open Sans"/>
                <a:ea typeface="Open Sans"/>
                <a:cs typeface="Open Sans"/>
                <a:sym typeface="Open Sans"/>
              </a:rPr>
              <a:t>But by now, you should all have a general idea of what we mean.</a:t>
            </a:r>
            <a:endParaRPr/>
          </a:p>
          <a:p>
            <a:pPr indent="0" lvl="0" marL="0" rtl="0" algn="l">
              <a:spcBef>
                <a:spcPts val="0"/>
              </a:spcBef>
              <a:spcAft>
                <a:spcPts val="0"/>
              </a:spcAft>
              <a:buNone/>
            </a:pPr>
            <a:r>
              <a:t/>
            </a:r>
            <a:endParaRPr/>
          </a:p>
        </p:txBody>
      </p:sp>
      <p:sp>
        <p:nvSpPr>
          <p:cNvPr id="383" name="Google Shape;383;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393" name="Google Shape;39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94" name="Google Shape;394;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400"/>
              <a:t>These pictures show the difference between lifting and moving something heavy and awkward by hand (in this case a roll of material) and moving the same thing with the help of a co-worker and mechanical assistance (in this case a trolley).</a:t>
            </a:r>
            <a:endParaRPr/>
          </a:p>
          <a:p>
            <a:pPr indent="0" lvl="0" marL="0" rtl="0" algn="l">
              <a:spcBef>
                <a:spcPts val="0"/>
              </a:spcBef>
              <a:spcAft>
                <a:spcPts val="0"/>
              </a:spcAft>
              <a:buNone/>
            </a:pPr>
            <a:br>
              <a:rPr lang="en-GB" sz="1400"/>
            </a:br>
            <a:r>
              <a:rPr lang="en-GB" sz="1400"/>
              <a:t>Lifting the material without assistance might create a risk for back or shoulder injury.  The science of ergonomics teaches us that using the trolley puts less strain on the back and shoulders, and it’s also less tiring overall.  </a:t>
            </a:r>
            <a:endParaRPr/>
          </a:p>
          <a:p>
            <a:pPr indent="0" lvl="0" marL="0" rtl="0" algn="l">
              <a:spcBef>
                <a:spcPts val="0"/>
              </a:spcBef>
              <a:spcAft>
                <a:spcPts val="0"/>
              </a:spcAft>
              <a:buNone/>
            </a:pPr>
            <a:r>
              <a:rPr lang="en-GB" sz="1400"/>
              <a:t>The worker who gets help is a lot more likely to have a little energy left at the end of the day, and in the long run is a lot less likely to have injuries and miss work.</a:t>
            </a:r>
            <a:endParaRPr/>
          </a:p>
          <a:p>
            <a:pPr indent="0" lvl="0" marL="0" rtl="0" algn="l">
              <a:spcBef>
                <a:spcPts val="0"/>
              </a:spcBef>
              <a:spcAft>
                <a:spcPts val="0"/>
              </a:spcAft>
              <a:buNone/>
            </a:pPr>
            <a:r>
              <a:rPr lang="en-GB" sz="1400"/>
              <a:t>Ergonomics is about making jobs easier and reducing the risk of injury.</a:t>
            </a:r>
            <a:endParaRPr/>
          </a:p>
          <a:p>
            <a:pPr indent="0" lvl="0" marL="0" rtl="0" algn="l">
              <a:spcBef>
                <a:spcPts val="0"/>
              </a:spcBef>
              <a:spcAft>
                <a:spcPts val="0"/>
              </a:spcAft>
              <a:buNone/>
            </a:pPr>
            <a:r>
              <a:rPr b="1" lang="en-GB" sz="1400">
                <a:solidFill>
                  <a:srgbClr val="FF0000"/>
                </a:solidFill>
              </a:rPr>
              <a:t>*</a:t>
            </a:r>
            <a:r>
              <a:rPr lang="en-GB" sz="1400"/>
              <a:t>When you use the phrase WRMSD – if no one asks what the term means, pause for a moment, then ask them why they didn’t ask?</a:t>
            </a:r>
            <a:endParaRPr/>
          </a:p>
          <a:p>
            <a:pPr indent="0" lvl="0" marL="0" rtl="0" algn="l">
              <a:spcBef>
                <a:spcPts val="0"/>
              </a:spcBef>
              <a:spcAft>
                <a:spcPts val="0"/>
              </a:spcAft>
              <a:buNone/>
            </a:pPr>
            <a:r>
              <a:rPr lang="en-GB" sz="1400"/>
              <a:t>We need to be talking the same language. If they don’t ask, how will they understand? There are no stupid questions when it comes to OHS.</a:t>
            </a:r>
            <a:endParaRPr/>
          </a:p>
          <a:p>
            <a:pPr indent="0" lvl="0" marL="0" rtl="0" algn="l">
              <a:spcBef>
                <a:spcPts val="0"/>
              </a:spcBef>
              <a:spcAft>
                <a:spcPts val="0"/>
              </a:spcAft>
              <a:buNone/>
            </a:pPr>
            <a:r>
              <a:rPr lang="en-GB" sz="1400"/>
              <a:t>Use this incident as an example of ‘communication breakdown’ which you should refer to later when we touch upon sending messages and how they are received.</a:t>
            </a:r>
            <a:endParaRPr/>
          </a:p>
          <a:p>
            <a:pPr indent="0" lvl="0" marL="0" rtl="0" algn="l">
              <a:spcBef>
                <a:spcPts val="0"/>
              </a:spcBef>
              <a:spcAft>
                <a:spcPts val="0"/>
              </a:spcAft>
              <a:buNone/>
            </a:pPr>
            <a:r>
              <a:rPr lang="en-GB" sz="1400"/>
              <a:t>(If someone in the group does ask – great – then ignore this comment!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413" name="Google Shape;41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14" name="Google Shape;414;p22:notes"/>
          <p:cNvSpPr txBox="1"/>
          <p:nvPr>
            <p:ph idx="1" type="body"/>
          </p:nvPr>
        </p:nvSpPr>
        <p:spPr>
          <a:xfrm>
            <a:off x="685800" y="4400549"/>
            <a:ext cx="5486400" cy="420362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sz="1400"/>
              <a:t>Trainer</a:t>
            </a:r>
            <a:r>
              <a:rPr lang="en-GB" sz="1400"/>
              <a:t>: </a:t>
            </a:r>
            <a:endParaRPr/>
          </a:p>
          <a:p>
            <a:pPr indent="0" lvl="0" marL="0" rtl="0" algn="l">
              <a:spcBef>
                <a:spcPts val="0"/>
              </a:spcBef>
              <a:spcAft>
                <a:spcPts val="0"/>
              </a:spcAft>
              <a:buNone/>
            </a:pPr>
            <a:r>
              <a:rPr lang="en-GB" sz="1400"/>
              <a:t>These injuries are called </a:t>
            </a:r>
            <a:r>
              <a:rPr b="1" lang="en-GB" sz="1400"/>
              <a:t>work-related musculoskeletal injuries, or WRMSDs</a:t>
            </a:r>
            <a:r>
              <a:rPr lang="en-GB" sz="1400"/>
              <a:t>. You may have heard of these injuries by another name, such as </a:t>
            </a:r>
            <a:r>
              <a:rPr b="1" lang="en-GB" sz="1400"/>
              <a:t>Cumulative Trauma Disorder, or CTD</a:t>
            </a:r>
            <a:r>
              <a:rPr lang="en-GB" sz="1400"/>
              <a:t>; </a:t>
            </a:r>
            <a:r>
              <a:rPr b="1" lang="en-GB" sz="1400"/>
              <a:t>repetitive strain injury, or RSI; or overuse injuries</a:t>
            </a:r>
            <a:r>
              <a:rPr lang="en-GB" sz="1400"/>
              <a:t>. WRMSDs affect the </a:t>
            </a:r>
            <a:r>
              <a:rPr b="1" lang="en-GB" sz="1400"/>
              <a:t>soft tissues of the body - the muscles, tendons that connect muscles to bones, ligaments that connect bone to bone, nerves, blood vessels, pretty much every part of your body that’s not a bone or internal organ</a:t>
            </a:r>
            <a:r>
              <a:rPr lang="en-GB" sz="1400"/>
              <a:t>. </a:t>
            </a:r>
            <a:endParaRPr/>
          </a:p>
          <a:p>
            <a:pPr indent="0" lvl="0" marL="0" rtl="0" algn="l">
              <a:spcBef>
                <a:spcPts val="0"/>
              </a:spcBef>
              <a:spcAft>
                <a:spcPts val="0"/>
              </a:spcAft>
              <a:buNone/>
            </a:pPr>
            <a:r>
              <a:rPr lang="en-GB" sz="1400"/>
              <a:t>These are the parts of your body that are prone to injury when demands on them go beyond what they can handle. </a:t>
            </a:r>
            <a:r>
              <a:rPr b="1" lang="en-GB" sz="1400"/>
              <a:t>Typically these injuries occur in your body’s joints, the moving parts of the body like your low back, wrist, shoulder, elbow and knee</a:t>
            </a:r>
            <a:r>
              <a:rPr lang="en-GB" sz="1400"/>
              <a:t>.  These are the parts of your body that get used the most and that are placed under the most stress during the day.</a:t>
            </a:r>
            <a:endParaRPr/>
          </a:p>
          <a:p>
            <a:pPr indent="0" lvl="0" marL="0" rtl="0" algn="l">
              <a:spcBef>
                <a:spcPts val="0"/>
              </a:spcBef>
              <a:spcAft>
                <a:spcPts val="0"/>
              </a:spcAft>
              <a:buNone/>
            </a:pPr>
            <a:r>
              <a:rPr lang="en-GB" sz="1400"/>
              <a:t>Often these </a:t>
            </a:r>
            <a:r>
              <a:rPr b="1" lang="en-GB" sz="1400"/>
              <a:t>injuries start out small, as a little muscle pull or a slightly irritated tendon</a:t>
            </a:r>
            <a:r>
              <a:rPr lang="en-GB" sz="1400"/>
              <a:t>.  However</a:t>
            </a:r>
            <a:r>
              <a:rPr b="1" lang="en-GB" sz="1400"/>
              <a:t>, if a small injury isn’t given a chance to heal, it can become aggravated, especially if you keep doing the activity that caused the injury in the first place</a:t>
            </a:r>
            <a:r>
              <a:rPr lang="en-GB" sz="1400"/>
              <a:t>.  Over time, these </a:t>
            </a:r>
            <a:r>
              <a:rPr b="1" lang="en-GB" sz="1400"/>
              <a:t>small injuries can build until they become chronic</a:t>
            </a:r>
            <a:r>
              <a:rPr lang="en-GB" sz="1400"/>
              <a:t>, and at this point they become a WRMSD.</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424" name="Google Shape;424;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25" name="Google Shape;425;p23:notes"/>
          <p:cNvSpPr txBox="1"/>
          <p:nvPr>
            <p:ph idx="1" type="body"/>
          </p:nvPr>
        </p:nvSpPr>
        <p:spPr>
          <a:xfrm>
            <a:off x="685800" y="4400549"/>
            <a:ext cx="5486400" cy="428466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sz="1400"/>
              <a:t>Trainer</a:t>
            </a:r>
            <a:r>
              <a:rPr lang="en-GB" sz="1400"/>
              <a:t>: </a:t>
            </a:r>
            <a:endParaRPr/>
          </a:p>
          <a:p>
            <a:pPr indent="0" lvl="0" marL="0" rtl="0" algn="l">
              <a:spcBef>
                <a:spcPts val="0"/>
              </a:spcBef>
              <a:spcAft>
                <a:spcPts val="0"/>
              </a:spcAft>
              <a:buNone/>
            </a:pPr>
            <a:r>
              <a:rPr lang="en-GB" sz="1400"/>
              <a:t>The activities on the slide are risk factors. and repetitive motions. These hazards can also be complicated by the use of equipment and vibration conditions. We don’t know the figures for Bangladesh but for example in the European Union:</a:t>
            </a:r>
            <a:endParaRPr/>
          </a:p>
          <a:p>
            <a:pPr indent="-285750" lvl="0" marL="285750" rtl="0" algn="l">
              <a:spcBef>
                <a:spcPts val="0"/>
              </a:spcBef>
              <a:spcAft>
                <a:spcPts val="0"/>
              </a:spcAft>
              <a:buClr>
                <a:schemeClr val="dk1"/>
              </a:buClr>
              <a:buSzPts val="1400"/>
              <a:buFont typeface="Noto Sans Symbols"/>
              <a:buChar char="▪"/>
            </a:pPr>
            <a:r>
              <a:rPr lang="en-GB" sz="1400"/>
              <a:t>Roughly </a:t>
            </a:r>
            <a:r>
              <a:rPr b="1" lang="en-GB" sz="1400"/>
              <a:t>3</a:t>
            </a:r>
            <a:r>
              <a:rPr lang="en-GB" sz="1400"/>
              <a:t> out of every </a:t>
            </a:r>
            <a:r>
              <a:rPr b="1" lang="en-GB" sz="1400"/>
              <a:t>5</a:t>
            </a:r>
            <a:r>
              <a:rPr lang="en-GB" sz="1400"/>
              <a:t> workers in the </a:t>
            </a:r>
            <a:r>
              <a:rPr b="1" lang="en-GB" sz="1400"/>
              <a:t>EU-28 countries report MSD complaints. </a:t>
            </a:r>
            <a:endParaRPr/>
          </a:p>
          <a:p>
            <a:pPr indent="-285750" lvl="0" marL="285750" rtl="0" algn="l">
              <a:spcBef>
                <a:spcPts val="0"/>
              </a:spcBef>
              <a:spcAft>
                <a:spcPts val="0"/>
              </a:spcAft>
              <a:buClr>
                <a:schemeClr val="dk1"/>
              </a:buClr>
              <a:buSzPts val="1400"/>
              <a:buFont typeface="Noto Sans Symbols"/>
              <a:buChar char="▪"/>
            </a:pPr>
            <a:r>
              <a:rPr lang="en-GB" sz="1400"/>
              <a:t>The most common MSDs are </a:t>
            </a:r>
            <a:r>
              <a:rPr b="1" lang="en-GB" sz="1400"/>
              <a:t>backache and muscular pains in the upper limbs</a:t>
            </a:r>
            <a:r>
              <a:rPr lang="en-GB" sz="1400"/>
              <a:t>. </a:t>
            </a:r>
            <a:endParaRPr/>
          </a:p>
          <a:p>
            <a:pPr indent="-285750" lvl="0" marL="285750" rtl="0" algn="l">
              <a:spcBef>
                <a:spcPts val="0"/>
              </a:spcBef>
              <a:spcAft>
                <a:spcPts val="0"/>
              </a:spcAft>
              <a:buClr>
                <a:schemeClr val="dk1"/>
              </a:buClr>
              <a:buSzPts val="1400"/>
              <a:buFont typeface="Noto Sans Symbols"/>
              <a:buChar char="▪"/>
            </a:pPr>
            <a:r>
              <a:rPr lang="en-GB" sz="1400"/>
              <a:t>Of all workers in the EU with a work-related health problem, </a:t>
            </a:r>
            <a:r>
              <a:rPr b="1" lang="en-GB" sz="1400"/>
              <a:t>60 % </a:t>
            </a:r>
            <a:r>
              <a:rPr lang="en-GB" sz="1400"/>
              <a:t>identify MSDs as their most serious issue</a:t>
            </a:r>
            <a:endParaRPr/>
          </a:p>
          <a:p>
            <a:pPr indent="-285750" lvl="0" marL="285750" rtl="0" algn="l">
              <a:spcBef>
                <a:spcPts val="0"/>
              </a:spcBef>
              <a:spcAft>
                <a:spcPts val="0"/>
              </a:spcAft>
              <a:buClr>
                <a:schemeClr val="dk1"/>
              </a:buClr>
              <a:buSzPts val="1400"/>
              <a:buFont typeface="Noto Sans Symbols"/>
              <a:buChar char="▪"/>
            </a:pPr>
            <a:r>
              <a:rPr b="1" lang="en-GB" sz="1400"/>
              <a:t>1</a:t>
            </a:r>
            <a:r>
              <a:rPr lang="en-GB" sz="1400"/>
              <a:t> out of </a:t>
            </a:r>
            <a:r>
              <a:rPr b="1" lang="en-GB" sz="1400"/>
              <a:t>5</a:t>
            </a:r>
            <a:r>
              <a:rPr lang="en-GB" sz="1400"/>
              <a:t> people in the EU-28 suffered from a chronic back or neck disorder in the past year.</a:t>
            </a:r>
            <a:endParaRPr/>
          </a:p>
          <a:p>
            <a:pPr indent="-285750" lvl="0" marL="285750" rtl="0" algn="l">
              <a:spcBef>
                <a:spcPts val="0"/>
              </a:spcBef>
              <a:spcAft>
                <a:spcPts val="0"/>
              </a:spcAft>
              <a:buClr>
                <a:schemeClr val="dk1"/>
              </a:buClr>
              <a:buSzPts val="1400"/>
              <a:buFont typeface="Noto Sans Symbols"/>
              <a:buChar char="▪"/>
            </a:pPr>
            <a:r>
              <a:rPr b="1" lang="en-GB" sz="1400"/>
              <a:t>Prevalence rates of MSDs are higher for female workers </a:t>
            </a:r>
            <a:r>
              <a:rPr lang="en-GB" sz="1400"/>
              <a:t>than for male workers. The likelihood of reporting MSDs increases significantly with age. Workers with </a:t>
            </a:r>
            <a:r>
              <a:rPr b="1" lang="en-GB" sz="1400"/>
              <a:t>only pre-primary/primary education more likely to WRMSD</a:t>
            </a:r>
            <a:r>
              <a:rPr lang="en-GB" sz="1400"/>
              <a:t> &amp; more likely to report chronic MSDs</a:t>
            </a:r>
            <a:br>
              <a:rPr lang="en-GB" sz="1400"/>
            </a:br>
            <a:r>
              <a:rPr lang="en-GB" sz="1400"/>
              <a:t>Source: </a:t>
            </a:r>
            <a:r>
              <a:rPr lang="en-GB" sz="1400" u="sng">
                <a:solidFill>
                  <a:schemeClr val="hlink"/>
                </a:solidFill>
                <a:hlinkClick r:id="rId2"/>
              </a:rPr>
              <a:t>https://euosha.blumm.it/muskuloskeletal-disorders</a:t>
            </a:r>
            <a:r>
              <a:rPr lang="en-GB" sz="1400"/>
              <a:t> </a:t>
            </a:r>
            <a:endParaRPr sz="140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9" name="Google Shape;439;p24:notes"/>
          <p:cNvSpPr txBox="1"/>
          <p:nvPr>
            <p:ph idx="1" type="body"/>
          </p:nvPr>
        </p:nvSpPr>
        <p:spPr>
          <a:xfrm>
            <a:off x="685800" y="4400550"/>
            <a:ext cx="5486400" cy="398328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sz="1400"/>
              <a:t>Trainer:</a:t>
            </a:r>
            <a:endParaRPr/>
          </a:p>
          <a:p>
            <a:pPr indent="0" lvl="0" marL="0" rtl="0" algn="l">
              <a:spcBef>
                <a:spcPts val="0"/>
              </a:spcBef>
              <a:spcAft>
                <a:spcPts val="0"/>
              </a:spcAft>
              <a:buNone/>
            </a:pPr>
            <a:r>
              <a:rPr lang="en-GB" sz="1400"/>
              <a:t>The interaction between the work environment and the human body is complex. </a:t>
            </a:r>
            <a:endParaRPr/>
          </a:p>
          <a:p>
            <a:pPr indent="0" lvl="0" marL="0" rtl="0" algn="l">
              <a:spcBef>
                <a:spcPts val="0"/>
              </a:spcBef>
              <a:spcAft>
                <a:spcPts val="0"/>
              </a:spcAft>
              <a:buNone/>
            </a:pPr>
            <a:r>
              <a:rPr lang="en-GB" sz="1400"/>
              <a:t>Limiting ourselves to a singular cause of MSDs will limit our ability to develop a prevention strategy that addresses all causes of MSDs. </a:t>
            </a:r>
            <a:endParaRPr/>
          </a:p>
          <a:p>
            <a:pPr indent="0" lvl="0" marL="0" rtl="0" algn="l">
              <a:spcBef>
                <a:spcPts val="0"/>
              </a:spcBef>
              <a:spcAft>
                <a:spcPts val="0"/>
              </a:spcAft>
              <a:buNone/>
            </a:pPr>
            <a:r>
              <a:rPr lang="en-GB" sz="1400"/>
              <a:t>It is necessary to address both workplace risk factors and individual risk factors. </a:t>
            </a:r>
            <a:endParaRPr/>
          </a:p>
          <a:p>
            <a:pPr indent="0" lvl="0" marL="0" rtl="0" algn="l">
              <a:spcBef>
                <a:spcPts val="0"/>
              </a:spcBef>
              <a:spcAft>
                <a:spcPts val="0"/>
              </a:spcAft>
              <a:buNone/>
            </a:pPr>
            <a:r>
              <a:rPr b="1" lang="en-GB" sz="1400"/>
              <a:t>The WRMSD ‘continuum’ will replicate the same accidents and injuries in workers if we do not adopt an ergonomic approach address workplace, job &amp; individual risk factors.</a:t>
            </a:r>
            <a:endParaRPr/>
          </a:p>
          <a:p>
            <a:pPr indent="0" lvl="0" marL="0" rtl="0" algn="l">
              <a:spcBef>
                <a:spcPts val="0"/>
              </a:spcBef>
              <a:spcAft>
                <a:spcPts val="0"/>
              </a:spcAft>
              <a:buNone/>
            </a:pPr>
            <a:r>
              <a:rPr b="1" lang="en-GB" sz="1400"/>
              <a:t>The image (Yellow/Orange &amp; Red) on the left of the slide shows what will continue to happen if the situation is not addressed. Image on the right (Blue) illustrates proactive approach to tackle risks.</a:t>
            </a:r>
            <a:endParaRPr/>
          </a:p>
        </p:txBody>
      </p:sp>
      <p:sp>
        <p:nvSpPr>
          <p:cNvPr id="440" name="Google Shape;440;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453" name="Google Shape;453;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54" name="Google Shape;454;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sz="1600"/>
              <a:t>Trainer</a:t>
            </a:r>
            <a:r>
              <a:rPr lang="en-GB" sz="1600"/>
              <a:t>:</a:t>
            </a:r>
            <a:br>
              <a:rPr lang="en-GB" sz="1600"/>
            </a:br>
            <a:r>
              <a:rPr lang="en-GB" sz="1600"/>
              <a:t>So, we can see that ergonomics isn’t just a ‘science’, it’s a tool that can be used to improve jobs and make them safer.  </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GB" sz="1600"/>
              <a:t>Changing aspects workers jobs/work environment so that it better ‘fits them’ has other benefits as well.  They may find they are able to do a better job because they have more energy and can concentrate on work.</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GB" sz="1600"/>
              <a:t>Remember, there may be a number of changes that you can make to the way the job is done that will make it both safer and better.</a:t>
            </a:r>
            <a:endParaRPr/>
          </a:p>
          <a:p>
            <a:pPr indent="0" lvl="0" marL="0" rtl="0" algn="l">
              <a:spcBef>
                <a:spcPts val="0"/>
              </a:spcBef>
              <a:spcAft>
                <a:spcPts val="0"/>
              </a:spcAft>
              <a:buNone/>
            </a:pPr>
            <a:r>
              <a:t/>
            </a:r>
            <a:endParaRPr sz="160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5" name="Google Shape;465;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473" name="Google Shape;473;p27:notes"/>
          <p:cNvSpPr/>
          <p:nvPr>
            <p:ph idx="2" type="sldImg"/>
          </p:nvPr>
        </p:nvSpPr>
        <p:spPr>
          <a:xfrm>
            <a:off x="382588" y="685800"/>
            <a:ext cx="6092825" cy="34274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74" name="Google Shape;474;p27:notes"/>
          <p:cNvSpPr txBox="1"/>
          <p:nvPr>
            <p:ph idx="1" type="body"/>
          </p:nvPr>
        </p:nvSpPr>
        <p:spPr>
          <a:xfrm>
            <a:off x="382587" y="4283076"/>
            <a:ext cx="6092825" cy="44021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sz="1400"/>
              <a:t>Trainer</a:t>
            </a:r>
            <a:r>
              <a:rPr lang="en-GB" sz="1400"/>
              <a:t>: </a:t>
            </a:r>
            <a:endParaRPr/>
          </a:p>
          <a:p>
            <a:pPr indent="0" lvl="0" marL="0" rtl="0" algn="l">
              <a:spcBef>
                <a:spcPts val="0"/>
              </a:spcBef>
              <a:spcAft>
                <a:spcPts val="0"/>
              </a:spcAft>
              <a:buNone/>
            </a:pPr>
            <a:r>
              <a:rPr lang="en-GB" sz="1400"/>
              <a:t>If group do/don’t provide answers supplement &amp; summarise with list of potential injuries that could include:</a:t>
            </a:r>
            <a:endParaRPr/>
          </a:p>
          <a:p>
            <a:pPr indent="0" lvl="0" marL="0" rtl="0" algn="l">
              <a:spcBef>
                <a:spcPts val="0"/>
              </a:spcBef>
              <a:spcAft>
                <a:spcPts val="0"/>
              </a:spcAft>
              <a:buClr>
                <a:schemeClr val="dk1"/>
              </a:buClr>
              <a:buSzPts val="1400"/>
              <a:buFont typeface="Calibri"/>
              <a:buNone/>
            </a:pPr>
            <a:r>
              <a:rPr lang="en-GB" sz="1400"/>
              <a:t>- needle punctures (Injuries to eyes from broken needles);</a:t>
            </a:r>
            <a:br>
              <a:rPr lang="en-GB" sz="1400"/>
            </a:br>
            <a:r>
              <a:rPr lang="en-GB" sz="1400"/>
              <a:t>- Repetitive Strain Injuries (RSI); </a:t>
            </a:r>
            <a:endParaRPr/>
          </a:p>
          <a:p>
            <a:pPr indent="0" lvl="0" marL="0" rtl="0" algn="l">
              <a:spcBef>
                <a:spcPts val="0"/>
              </a:spcBef>
              <a:spcAft>
                <a:spcPts val="0"/>
              </a:spcAft>
              <a:buNone/>
            </a:pPr>
            <a:r>
              <a:rPr lang="en-GB" sz="1400"/>
              <a:t>- carpal tunnel syndrome in the wrist; </a:t>
            </a:r>
            <a:br>
              <a:rPr lang="en-GB" sz="1400"/>
            </a:br>
            <a:r>
              <a:rPr lang="en-GB" sz="1400"/>
              <a:t>- low back pain/shoulder strain/trapped nerves and poor circulation due to hard </a:t>
            </a:r>
            <a:br>
              <a:rPr lang="en-GB" sz="1400"/>
            </a:br>
            <a:r>
              <a:rPr lang="en-GB" sz="1400"/>
              <a:t>  surfaces.</a:t>
            </a:r>
            <a:endParaRPr/>
          </a:p>
          <a:p>
            <a:pPr indent="0" lvl="0" marL="0" rtl="0" algn="l">
              <a:spcBef>
                <a:spcPts val="0"/>
              </a:spcBef>
              <a:spcAft>
                <a:spcPts val="0"/>
              </a:spcAft>
              <a:buNone/>
            </a:pPr>
            <a:br>
              <a:rPr lang="en-GB" sz="1400"/>
            </a:br>
            <a:r>
              <a:rPr lang="en-GB" sz="1400"/>
              <a:t>Research also highlights the following health aliments/problems affecting women workers in the RMG sector:</a:t>
            </a:r>
            <a:endParaRPr/>
          </a:p>
          <a:p>
            <a:pPr indent="0" lvl="0" marL="0" rtl="0" algn="l">
              <a:spcBef>
                <a:spcPts val="0"/>
              </a:spcBef>
              <a:spcAft>
                <a:spcPts val="0"/>
              </a:spcAft>
              <a:buNone/>
            </a:pPr>
            <a:r>
              <a:rPr b="1" i="0" lang="en-GB" sz="1400">
                <a:solidFill>
                  <a:srgbClr val="202124"/>
                </a:solidFill>
              </a:rPr>
              <a:t>Show next slide</a:t>
            </a:r>
            <a:br>
              <a:rPr b="1" i="0" lang="en-GB" sz="1400">
                <a:solidFill>
                  <a:srgbClr val="202124"/>
                </a:solidFill>
              </a:rPr>
            </a:b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GB" sz="1400"/>
              <a:t>WRMSDs tend to occur gradually, accumulating from months or even years of work, a</a:t>
            </a:r>
            <a:r>
              <a:rPr lang="en-GB" sz="1600"/>
              <a:t>s opposed to sudden injuries such as a broken bone due to a fall.</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7" name="Google Shape;487;p28:notes"/>
          <p:cNvSpPr txBox="1"/>
          <p:nvPr>
            <p:ph idx="1" type="body"/>
          </p:nvPr>
        </p:nvSpPr>
        <p:spPr>
          <a:xfrm>
            <a:off x="685800" y="4400549"/>
            <a:ext cx="5486400" cy="428466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400"/>
              <a:t>Trainers:</a:t>
            </a:r>
            <a:endParaRPr/>
          </a:p>
          <a:p>
            <a:pPr indent="0" lvl="0" marL="0" rtl="0" algn="l">
              <a:lnSpc>
                <a:spcPct val="107000"/>
              </a:lnSpc>
              <a:spcBef>
                <a:spcPts val="0"/>
              </a:spcBef>
              <a:spcAft>
                <a:spcPts val="0"/>
              </a:spcAft>
              <a:buNone/>
            </a:pPr>
            <a:r>
              <a:rPr lang="en-GB" sz="1400">
                <a:latin typeface="Calibri"/>
                <a:ea typeface="Calibri"/>
                <a:cs typeface="Calibri"/>
                <a:sym typeface="Calibri"/>
              </a:rPr>
              <a:t>The </a:t>
            </a:r>
            <a:r>
              <a:rPr b="1" lang="en-GB" sz="1400">
                <a:latin typeface="Calibri"/>
                <a:ea typeface="Calibri"/>
                <a:cs typeface="Calibri"/>
                <a:sym typeface="Calibri"/>
              </a:rPr>
              <a:t>most common health problem attributed to their occupation by garment workers was the incidence of musculoskeletal disorders </a:t>
            </a:r>
            <a:r>
              <a:rPr lang="en-GB" sz="1400">
                <a:latin typeface="Calibri"/>
                <a:ea typeface="Calibri"/>
                <a:cs typeface="Calibri"/>
                <a:sym typeface="Calibri"/>
              </a:rPr>
              <a:t>(MSD). This was also the primary cause for workers seeking medical attention.6</a:t>
            </a:r>
            <a:endParaRPr/>
          </a:p>
          <a:p>
            <a:pPr indent="0" lvl="0" marL="0" rtl="0" algn="l">
              <a:spcBef>
                <a:spcPts val="800"/>
              </a:spcBef>
              <a:spcAft>
                <a:spcPts val="0"/>
              </a:spcAft>
              <a:buNone/>
            </a:pPr>
            <a:r>
              <a:rPr lang="en-GB" sz="1400">
                <a:latin typeface="Calibri"/>
                <a:ea typeface="Calibri"/>
                <a:cs typeface="Calibri"/>
                <a:sym typeface="Calibri"/>
              </a:rPr>
              <a:t>The most common MSDs include tendonitis, epicondylitis (Tennis or Golfer’s Elbow), bursitis, trigger finger, </a:t>
            </a:r>
            <a:r>
              <a:rPr b="1" lang="en-GB" sz="1400">
                <a:latin typeface="Calibri"/>
                <a:ea typeface="Calibri"/>
                <a:cs typeface="Calibri"/>
                <a:sym typeface="Calibri"/>
              </a:rPr>
              <a:t>carpal tunnel syndrome and back strain</a:t>
            </a:r>
            <a:r>
              <a:rPr lang="en-GB" sz="1400">
                <a:latin typeface="Calibri"/>
                <a:ea typeface="Calibri"/>
                <a:cs typeface="Calibri"/>
                <a:sym typeface="Calibri"/>
              </a:rPr>
              <a:t>. MSD prevalence is found to be particularly high among tailor</a:t>
            </a:r>
            <a:r>
              <a:rPr lang="en-GB">
                <a:latin typeface="Calibri"/>
                <a:ea typeface="Calibri"/>
                <a:cs typeface="Calibri"/>
                <a:sym typeface="Calibri"/>
              </a:rPr>
              <a:t> &amp; machinists</a:t>
            </a:r>
            <a:r>
              <a:rPr lang="en-GB" sz="1800">
                <a:latin typeface="Calibri"/>
                <a:ea typeface="Calibri"/>
                <a:cs typeface="Calibri"/>
                <a:sym typeface="Calibri"/>
              </a:rPr>
              <a:t> . </a:t>
            </a:r>
            <a:br>
              <a:rPr lang="en-GB" sz="1800">
                <a:latin typeface="Calibri"/>
                <a:ea typeface="Calibri"/>
                <a:cs typeface="Calibri"/>
                <a:sym typeface="Calibri"/>
              </a:rPr>
            </a:br>
            <a:r>
              <a:rPr lang="en-GB" sz="1400">
                <a:latin typeface="Calibri"/>
                <a:ea typeface="Calibri"/>
                <a:cs typeface="Calibri"/>
                <a:sym typeface="Calibri"/>
              </a:rPr>
              <a:t>Exposure to </a:t>
            </a:r>
            <a:r>
              <a:rPr b="1" lang="en-GB" sz="1400">
                <a:latin typeface="Calibri"/>
                <a:ea typeface="Calibri"/>
                <a:cs typeface="Calibri"/>
                <a:sym typeface="Calibri"/>
              </a:rPr>
              <a:t>cotton dust causes irritation in the upper respiratory tracts </a:t>
            </a:r>
            <a:r>
              <a:rPr lang="en-GB" sz="1400">
                <a:latin typeface="Calibri"/>
                <a:ea typeface="Calibri"/>
                <a:cs typeface="Calibri"/>
                <a:sym typeface="Calibri"/>
              </a:rPr>
              <a:t>and bronchi, which after prolonged exposures slowly progresses to chronic obstructive pulmonary disease. Besides all garment industries have dust problems. Dust fibres mainly produced from cutting and sewing.</a:t>
            </a:r>
            <a:br>
              <a:rPr lang="en-GB" sz="1400">
                <a:latin typeface="Calibri"/>
                <a:ea typeface="Calibri"/>
                <a:cs typeface="Calibri"/>
                <a:sym typeface="Calibri"/>
              </a:rPr>
            </a:br>
            <a:r>
              <a:rPr lang="en-GB" sz="1400">
                <a:latin typeface="Calibri"/>
                <a:ea typeface="Calibri"/>
                <a:cs typeface="Calibri"/>
                <a:sym typeface="Calibri"/>
              </a:rPr>
              <a:t>The need to meet production targets forces workers to cut short lunch breaks, or even skip them altogether. They often do not drink enough water in order to avoid going to the restroom. This predisposes them to Urinary Tract Infection (UTI).</a:t>
            </a:r>
            <a:br>
              <a:rPr lang="en-GB" sz="1400">
                <a:latin typeface="Calibri"/>
                <a:ea typeface="Calibri"/>
                <a:cs typeface="Calibri"/>
                <a:sym typeface="Calibri"/>
              </a:rPr>
            </a:br>
            <a:r>
              <a:rPr b="1" lang="en-GB">
                <a:latin typeface="Calibri"/>
                <a:ea typeface="Calibri"/>
                <a:cs typeface="Calibri"/>
                <a:sym typeface="Calibri"/>
              </a:rPr>
              <a:t>Source</a:t>
            </a:r>
            <a:r>
              <a:rPr lang="en-GB" sz="1400">
                <a:latin typeface="Calibri"/>
                <a:ea typeface="Calibri"/>
                <a:cs typeface="Calibri"/>
                <a:sym typeface="Calibri"/>
              </a:rPr>
              <a:t>: </a:t>
            </a:r>
            <a:r>
              <a:rPr lang="en-GB" sz="1000"/>
              <a:t>Padmini DS &amp; Venmathi A, Unsafe Work Environment In Garment Industries, Tirupur, India</a:t>
            </a:r>
            <a:endParaRPr/>
          </a:p>
          <a:p>
            <a:pPr indent="0" lvl="0" marL="0" rtl="0" algn="l">
              <a:spcBef>
                <a:spcPts val="0"/>
              </a:spcBef>
              <a:spcAft>
                <a:spcPts val="0"/>
              </a:spcAft>
              <a:buNone/>
            </a:pPr>
            <a:r>
              <a:rPr lang="en-GB" sz="1000"/>
              <a:t>Bobby Joseph &amp; Pretesh Rohan Kiran, A Stitch In Time ... Annual Health Appraisal Of Garment Industry Employees</a:t>
            </a:r>
            <a:endParaRPr/>
          </a:p>
          <a:p>
            <a:pPr indent="0" lvl="0" marL="0" rtl="0" algn="l">
              <a:lnSpc>
                <a:spcPct val="107000"/>
              </a:lnSpc>
              <a:spcBef>
                <a:spcPts val="0"/>
              </a:spcBef>
              <a:spcAft>
                <a:spcPts val="0"/>
              </a:spcAft>
              <a:buNone/>
            </a:pPr>
            <a:r>
              <a:t/>
            </a:r>
            <a:endParaRPr sz="1400">
              <a:latin typeface="Calibri"/>
              <a:ea typeface="Calibri"/>
              <a:cs typeface="Calibri"/>
              <a:sym typeface="Calibri"/>
            </a:endParaRPr>
          </a:p>
          <a:p>
            <a:pPr indent="0" lvl="0" marL="0" rtl="0" algn="l">
              <a:lnSpc>
                <a:spcPct val="107000"/>
              </a:lnSpc>
              <a:spcBef>
                <a:spcPts val="800"/>
              </a:spcBef>
              <a:spcAft>
                <a:spcPts val="0"/>
              </a:spcAft>
              <a:buNone/>
            </a:pPr>
            <a:r>
              <a:t/>
            </a:r>
            <a:endParaRPr sz="1400">
              <a:latin typeface="Calibri"/>
              <a:ea typeface="Calibri"/>
              <a:cs typeface="Calibri"/>
              <a:sym typeface="Calibri"/>
            </a:endParaRPr>
          </a:p>
          <a:p>
            <a:pPr indent="0" lvl="0" marL="0" rtl="0" algn="l">
              <a:spcBef>
                <a:spcPts val="800"/>
              </a:spcBef>
              <a:spcAft>
                <a:spcPts val="0"/>
              </a:spcAft>
              <a:buNone/>
            </a:pPr>
            <a:r>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GB"/>
              <a:t>Trainers:</a:t>
            </a:r>
            <a:endParaRPr/>
          </a:p>
        </p:txBody>
      </p:sp>
      <p:sp>
        <p:nvSpPr>
          <p:cNvPr id="488" name="Google Shape;488;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0" name="Google Shape;500;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sz="1400" u="none"/>
              <a:t>Trainer:</a:t>
            </a:r>
            <a:endParaRPr/>
          </a:p>
          <a:p>
            <a:pPr indent="0" lvl="0" marL="0" rtl="0" algn="l">
              <a:spcBef>
                <a:spcPts val="0"/>
              </a:spcBef>
              <a:spcAft>
                <a:spcPts val="0"/>
              </a:spcAft>
              <a:buNone/>
            </a:pPr>
            <a:r>
              <a:rPr b="0" lang="en-GB" sz="1400" u="none"/>
              <a:t>Activity: Online discussion/or Classroom-based group work activity. </a:t>
            </a:r>
            <a:endParaRPr/>
          </a:p>
          <a:p>
            <a:pPr indent="0" lvl="0" marL="0" rtl="0" algn="l">
              <a:spcBef>
                <a:spcPts val="0"/>
              </a:spcBef>
              <a:spcAft>
                <a:spcPts val="0"/>
              </a:spcAft>
              <a:buNone/>
            </a:pPr>
            <a:r>
              <a:rPr b="0" lang="en-GB" sz="1400" u="none"/>
              <a:t>Trainees to consider the photographs A-E. </a:t>
            </a:r>
            <a:endParaRPr/>
          </a:p>
          <a:p>
            <a:pPr indent="0" lvl="0" marL="0" rtl="0" algn="l">
              <a:spcBef>
                <a:spcPts val="0"/>
              </a:spcBef>
              <a:spcAft>
                <a:spcPts val="0"/>
              </a:spcAft>
              <a:buNone/>
            </a:pPr>
            <a:r>
              <a:rPr b="0" lang="en-GB" sz="1400" u="none"/>
              <a:t>Observations:</a:t>
            </a:r>
            <a:endParaRPr/>
          </a:p>
          <a:p>
            <a:pPr indent="0" lvl="0" marL="0" rtl="0" algn="l">
              <a:spcBef>
                <a:spcPts val="0"/>
              </a:spcBef>
              <a:spcAft>
                <a:spcPts val="0"/>
              </a:spcAft>
              <a:buNone/>
            </a:pPr>
            <a:r>
              <a:rPr b="1" lang="en-GB" sz="1400" u="none"/>
              <a:t>A</a:t>
            </a:r>
            <a:r>
              <a:rPr b="0" lang="en-GB" sz="1400" u="none"/>
              <a:t> - Decent chairs with adjustable heights; back-rests; good working height; foot-rest etc. Also ceiling fans; spacing adequate although fluorescent lighting could affect eyes.</a:t>
            </a:r>
            <a:endParaRPr/>
          </a:p>
          <a:p>
            <a:pPr indent="0" lvl="0" marL="0" rtl="0" algn="l">
              <a:spcBef>
                <a:spcPts val="0"/>
              </a:spcBef>
              <a:spcAft>
                <a:spcPts val="0"/>
              </a:spcAft>
              <a:buNone/>
            </a:pPr>
            <a:r>
              <a:rPr b="1" lang="en-GB" sz="1400" u="none"/>
              <a:t>B</a:t>
            </a:r>
            <a:r>
              <a:rPr b="0" lang="en-GB" sz="1400" u="none"/>
              <a:t> - Hard wooden bench/sharp edges; no back-support; awkward workstation; stooping working posture etc. Comfort issue.</a:t>
            </a:r>
            <a:endParaRPr/>
          </a:p>
          <a:p>
            <a:pPr indent="0" lvl="0" marL="0" marR="0" rtl="0" algn="l">
              <a:lnSpc>
                <a:spcPct val="100000"/>
              </a:lnSpc>
              <a:spcBef>
                <a:spcPts val="0"/>
              </a:spcBef>
              <a:spcAft>
                <a:spcPts val="0"/>
              </a:spcAft>
              <a:buClr>
                <a:schemeClr val="dk1"/>
              </a:buClr>
              <a:buSzPts val="1400"/>
              <a:buFont typeface="Calibri"/>
              <a:buNone/>
            </a:pPr>
            <a:r>
              <a:rPr b="1" lang="en-GB" sz="1400" u="none"/>
              <a:t>C</a:t>
            </a:r>
            <a:r>
              <a:rPr b="0" lang="en-GB" sz="1400" u="none"/>
              <a:t> - Again, hard wooden bench/sharp edges; no back-support; awkward workstation with little space; stooping working posture etc. Comfort issue.</a:t>
            </a:r>
            <a:endParaRPr/>
          </a:p>
          <a:p>
            <a:pPr indent="0" lvl="0" marL="0" marR="0" rtl="0" algn="l">
              <a:lnSpc>
                <a:spcPct val="100000"/>
              </a:lnSpc>
              <a:spcBef>
                <a:spcPts val="0"/>
              </a:spcBef>
              <a:spcAft>
                <a:spcPts val="0"/>
              </a:spcAft>
              <a:buClr>
                <a:schemeClr val="dk1"/>
              </a:buClr>
              <a:buSzPts val="1400"/>
              <a:buFont typeface="Calibri"/>
              <a:buNone/>
            </a:pPr>
            <a:r>
              <a:rPr b="1" lang="en-GB" sz="1400" u="none"/>
              <a:t>D</a:t>
            </a:r>
            <a:r>
              <a:rPr b="0" lang="en-GB" sz="1400" u="none"/>
              <a:t> - Plastic seat with back-rest and cushion; probably able to adjust height - working posture could be improved if height can be adjusted.</a:t>
            </a:r>
            <a:endParaRPr/>
          </a:p>
          <a:p>
            <a:pPr indent="0" lvl="0" marL="0" marR="0" rtl="0" algn="l">
              <a:lnSpc>
                <a:spcPct val="100000"/>
              </a:lnSpc>
              <a:spcBef>
                <a:spcPts val="0"/>
              </a:spcBef>
              <a:spcAft>
                <a:spcPts val="0"/>
              </a:spcAft>
              <a:buClr>
                <a:schemeClr val="dk1"/>
              </a:buClr>
              <a:buSzPts val="1400"/>
              <a:buFont typeface="Calibri"/>
              <a:buNone/>
            </a:pPr>
            <a:r>
              <a:rPr b="1" lang="en-GB" sz="1400" u="none"/>
              <a:t>E</a:t>
            </a:r>
            <a:r>
              <a:rPr b="0" lang="en-GB" sz="1400" u="none"/>
              <a:t> - Office/IT worker – soft cushioned adjustable chair; decent working height and viewing position; not much space and ambient heat from screen/computers could be an issue; probably noise issue. </a:t>
            </a:r>
            <a:endParaRPr/>
          </a:p>
          <a:p>
            <a:pPr indent="0" lvl="0" marL="0" marR="0" rtl="0" algn="l">
              <a:lnSpc>
                <a:spcPct val="100000"/>
              </a:lnSpc>
              <a:spcBef>
                <a:spcPts val="0"/>
              </a:spcBef>
              <a:spcAft>
                <a:spcPts val="0"/>
              </a:spcAft>
              <a:buClr>
                <a:schemeClr val="dk1"/>
              </a:buClr>
              <a:buSzPts val="1400"/>
              <a:buFont typeface="Calibri"/>
              <a:buNone/>
            </a:pPr>
            <a:r>
              <a:rPr b="0" lang="en-GB" sz="1400" u="none"/>
              <a:t>Ask about any other suggestions to improve situation.</a:t>
            </a:r>
            <a:endParaRPr/>
          </a:p>
          <a:p>
            <a:pPr indent="0" lvl="0" marL="0" marR="0" rtl="0" algn="l">
              <a:lnSpc>
                <a:spcPct val="100000"/>
              </a:lnSpc>
              <a:spcBef>
                <a:spcPts val="0"/>
              </a:spcBef>
              <a:spcAft>
                <a:spcPts val="0"/>
              </a:spcAft>
              <a:buClr>
                <a:schemeClr val="dk1"/>
              </a:buClr>
              <a:buSzPts val="1400"/>
              <a:buFont typeface="Calibri"/>
              <a:buNone/>
            </a:pPr>
            <a:r>
              <a:rPr b="0" lang="en-GB" sz="1400" u="none"/>
              <a:t>What kid of MSD or potential ill-health issues are possible?  </a:t>
            </a:r>
            <a:endParaRPr/>
          </a:p>
          <a:p>
            <a:pPr indent="0" lvl="0" marL="0" rtl="0" algn="l">
              <a:spcBef>
                <a:spcPts val="0"/>
              </a:spcBef>
              <a:spcAft>
                <a:spcPts val="0"/>
              </a:spcAft>
              <a:buNone/>
            </a:pPr>
            <a:r>
              <a:rPr b="0" lang="en-GB" sz="1400" u="none"/>
              <a:t>   </a:t>
            </a:r>
            <a:endParaRPr/>
          </a:p>
        </p:txBody>
      </p:sp>
      <p:sp>
        <p:nvSpPr>
          <p:cNvPr id="501" name="Google Shape;501;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p3:notes"/>
          <p:cNvSpPr txBox="1"/>
          <p:nvPr>
            <p:ph idx="1" type="body"/>
          </p:nvPr>
        </p:nvSpPr>
        <p:spPr>
          <a:xfrm>
            <a:off x="685800" y="4400549"/>
            <a:ext cx="5486400" cy="452311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sz="1400"/>
              <a:t>Trainer:</a:t>
            </a:r>
            <a:endParaRPr/>
          </a:p>
          <a:p>
            <a:pPr indent="0" lvl="0" marL="0" rtl="0" algn="l">
              <a:spcBef>
                <a:spcPts val="0"/>
              </a:spcBef>
              <a:spcAft>
                <a:spcPts val="0"/>
              </a:spcAft>
              <a:buNone/>
            </a:pPr>
            <a:r>
              <a:t/>
            </a:r>
            <a:endParaRPr b="0" sz="1400"/>
          </a:p>
          <a:p>
            <a:pPr indent="0" lvl="0" marL="0" rtl="0" algn="l">
              <a:spcBef>
                <a:spcPts val="0"/>
              </a:spcBef>
              <a:spcAft>
                <a:spcPts val="0"/>
              </a:spcAft>
              <a:buNone/>
            </a:pPr>
            <a:r>
              <a:rPr b="0" lang="en-GB" sz="1400"/>
              <a:t>The other thing to say is that as we have progressed through each module we have endeavoured to show how you can contribute to improve OHS in this factory.</a:t>
            </a:r>
            <a:endParaRPr/>
          </a:p>
          <a:p>
            <a:pPr indent="0" lvl="0" marL="0" rtl="0" algn="l">
              <a:spcBef>
                <a:spcPts val="0"/>
              </a:spcBef>
              <a:spcAft>
                <a:spcPts val="0"/>
              </a:spcAft>
              <a:buNone/>
            </a:pPr>
            <a:r>
              <a:t/>
            </a:r>
            <a:endParaRPr b="0" sz="1400"/>
          </a:p>
          <a:p>
            <a:pPr indent="0" lvl="0" marL="0" rtl="0" algn="l">
              <a:spcBef>
                <a:spcPts val="0"/>
              </a:spcBef>
              <a:spcAft>
                <a:spcPts val="0"/>
              </a:spcAft>
              <a:buNone/>
            </a:pPr>
            <a:r>
              <a:rPr b="0" lang="en-GB" sz="1400"/>
              <a:t>Firstly, by contributing individually by following company OHS policy, rules and procedures;</a:t>
            </a:r>
            <a:endParaRPr/>
          </a:p>
          <a:p>
            <a:pPr indent="0" lvl="0" marL="0" rtl="0" algn="l">
              <a:spcBef>
                <a:spcPts val="0"/>
              </a:spcBef>
              <a:spcAft>
                <a:spcPts val="0"/>
              </a:spcAft>
              <a:buNone/>
            </a:pPr>
            <a:r>
              <a:rPr b="0" lang="en-GB" sz="1400"/>
              <a:t>Secondly, in understanding your role you are able to contribute as a Supervisor/Manager by carrying out your OHS role &amp; duties without having to depend on direction;</a:t>
            </a:r>
            <a:endParaRPr/>
          </a:p>
          <a:p>
            <a:pPr indent="0" lvl="0" marL="0" rtl="0" algn="l">
              <a:spcBef>
                <a:spcPts val="0"/>
              </a:spcBef>
              <a:spcAft>
                <a:spcPts val="0"/>
              </a:spcAft>
              <a:buNone/>
            </a:pPr>
            <a:r>
              <a:rPr b="0" lang="en-GB" sz="1400"/>
              <a:t>Thirdly, by leading a team/section/the staff you are responsible for follow your instruction which extends your reach to influence OHS with their cooperation; and </a:t>
            </a:r>
            <a:endParaRPr/>
          </a:p>
          <a:p>
            <a:pPr indent="0" lvl="0" marL="0" rtl="0" algn="l">
              <a:spcBef>
                <a:spcPts val="0"/>
              </a:spcBef>
              <a:spcAft>
                <a:spcPts val="0"/>
              </a:spcAft>
              <a:buNone/>
            </a:pPr>
            <a:r>
              <a:rPr b="0" lang="en-GB" sz="1400"/>
              <a:t>Fourthly, by enhancing your knowledge &amp; skills  following this straining by being proactive, solution-focused and now hopefully   </a:t>
            </a:r>
            <a:endParaRPr/>
          </a:p>
        </p:txBody>
      </p:sp>
      <p:sp>
        <p:nvSpPr>
          <p:cNvPr id="136" name="Google Shape;13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9" name="Google Shape;519;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sz="1400"/>
              <a:t>Trainer:</a:t>
            </a:r>
            <a:endParaRPr/>
          </a:p>
          <a:p>
            <a:pPr indent="0" lvl="0" marL="0" rtl="0" algn="l">
              <a:spcBef>
                <a:spcPts val="0"/>
              </a:spcBef>
              <a:spcAft>
                <a:spcPts val="0"/>
              </a:spcAft>
              <a:buNone/>
            </a:pPr>
            <a:r>
              <a:rPr b="0" lang="en-GB" sz="1400"/>
              <a:t>Example of good balance between individual, workstation &amp; job design. </a:t>
            </a:r>
            <a:endParaRPr/>
          </a:p>
          <a:p>
            <a:pPr indent="0" lvl="0" marL="0" rtl="0" algn="l">
              <a:spcBef>
                <a:spcPts val="0"/>
              </a:spcBef>
              <a:spcAft>
                <a:spcPts val="0"/>
              </a:spcAft>
              <a:buNone/>
            </a:pPr>
            <a:r>
              <a:rPr b="0" lang="en-GB" sz="1400"/>
              <a:t>This ergonomic approach would be supported by a Display Screen Equipment/Workstation Risk Assessment and would possibly be supported by a ‘wrist-rest’ to guard against RSI and carpel tunnel syndrome. </a:t>
            </a:r>
            <a:endParaRPr/>
          </a:p>
        </p:txBody>
      </p:sp>
      <p:sp>
        <p:nvSpPr>
          <p:cNvPr id="520" name="Google Shape;520;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lang="en-GB" sz="1200">
                <a:solidFill>
                  <a:schemeClr val="dk1"/>
                </a:solidFill>
                <a:latin typeface="Times New Roman"/>
                <a:ea typeface="Times New Roman"/>
                <a:cs typeface="Times New Roman"/>
                <a:sym typeface="Times New Roman"/>
              </a:rPr>
              <a:t>‹#›</a:t>
            </a:fld>
            <a:endParaRPr b="0" sz="1200">
              <a:solidFill>
                <a:schemeClr val="dk1"/>
              </a:solidFill>
              <a:latin typeface="Times New Roman"/>
              <a:ea typeface="Times New Roman"/>
              <a:cs typeface="Times New Roman"/>
              <a:sym typeface="Times New Roman"/>
            </a:endParaRPr>
          </a:p>
        </p:txBody>
      </p:sp>
      <p:sp>
        <p:nvSpPr>
          <p:cNvPr id="529" name="Google Shape;529;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30" name="Google Shape;530;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3" name="Google Shape;583;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4" name="Google Shape;584;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lang="en-GB" sz="1200">
                <a:solidFill>
                  <a:schemeClr val="dk1"/>
                </a:solidFill>
                <a:latin typeface="Times New Roman"/>
                <a:ea typeface="Times New Roman"/>
                <a:cs typeface="Times New Roman"/>
                <a:sym typeface="Times New Roman"/>
              </a:rPr>
              <a:t>‹#›</a:t>
            </a:fld>
            <a:endParaRPr b="0" sz="1200">
              <a:solidFill>
                <a:schemeClr val="dk1"/>
              </a:solidFill>
              <a:latin typeface="Times New Roman"/>
              <a:ea typeface="Times New Roman"/>
              <a:cs typeface="Times New Roman"/>
              <a:sym typeface="Times New Roman"/>
            </a:endParaRPr>
          </a:p>
        </p:txBody>
      </p:sp>
      <p:sp>
        <p:nvSpPr>
          <p:cNvPr id="617" name="Google Shape;617;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18" name="Google Shape;618;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sz="1400"/>
              <a:t>Trainer:</a:t>
            </a:r>
            <a:br>
              <a:rPr b="1" lang="en-GB" sz="1400"/>
            </a:br>
            <a:r>
              <a:rPr b="0" lang="en-GB" sz="1400"/>
              <a:t>This are useful diagrams which acts as a mid-point summary and provide a framework to help give structure to the chaos of human error…  </a:t>
            </a:r>
            <a:endParaRPr/>
          </a:p>
          <a:p>
            <a:pPr indent="0" lvl="0" marL="0" rtl="0" algn="l">
              <a:spcBef>
                <a:spcPts val="0"/>
              </a:spcBef>
              <a:spcAft>
                <a:spcPts val="0"/>
              </a:spcAft>
              <a:buNone/>
            </a:pPr>
            <a:r>
              <a:t/>
            </a:r>
            <a:endParaRPr b="0" sz="1400"/>
          </a:p>
          <a:p>
            <a:pPr indent="0" lvl="0" marL="0" rtl="0" algn="l">
              <a:spcBef>
                <a:spcPts val="0"/>
              </a:spcBef>
              <a:spcAft>
                <a:spcPts val="0"/>
              </a:spcAft>
              <a:buNone/>
            </a:pPr>
            <a:r>
              <a:rPr lang="en-GB" sz="1400"/>
              <a:t>Highlight/explain: </a:t>
            </a:r>
            <a:r>
              <a:rPr b="0" lang="en-GB" sz="1400"/>
              <a:t>Errors E.g.</a:t>
            </a:r>
            <a:br>
              <a:rPr lang="en-GB" sz="1400"/>
            </a:br>
            <a:endParaRPr sz="1400"/>
          </a:p>
          <a:p>
            <a:pPr indent="0" lvl="0" marL="0" rtl="0" algn="l">
              <a:spcBef>
                <a:spcPts val="0"/>
              </a:spcBef>
              <a:spcAft>
                <a:spcPts val="0"/>
              </a:spcAft>
              <a:buNone/>
            </a:pPr>
            <a:r>
              <a:rPr b="1" lang="en-GB" sz="1400"/>
              <a:t>Slip</a:t>
            </a:r>
            <a:endParaRPr/>
          </a:p>
          <a:p>
            <a:pPr indent="0" lvl="1" marL="457200" rtl="0" algn="l">
              <a:spcBef>
                <a:spcPts val="0"/>
              </a:spcBef>
              <a:spcAft>
                <a:spcPts val="0"/>
              </a:spcAft>
              <a:buNone/>
            </a:pPr>
            <a:r>
              <a:rPr i="1" lang="en-GB" sz="1400"/>
              <a:t>When a person does something, but not what they meant to do</a:t>
            </a:r>
            <a:endParaRPr/>
          </a:p>
          <a:p>
            <a:pPr indent="0" lvl="0" marL="0" rtl="0" algn="l">
              <a:spcBef>
                <a:spcPts val="0"/>
              </a:spcBef>
              <a:spcAft>
                <a:spcPts val="0"/>
              </a:spcAft>
              <a:buNone/>
            </a:pPr>
            <a:r>
              <a:rPr b="1" lang="en-GB" sz="1400"/>
              <a:t>Lapse</a:t>
            </a:r>
            <a:endParaRPr/>
          </a:p>
          <a:p>
            <a:pPr indent="0" lvl="1" marL="457200" rtl="0" algn="l">
              <a:spcBef>
                <a:spcPts val="0"/>
              </a:spcBef>
              <a:spcAft>
                <a:spcPts val="0"/>
              </a:spcAft>
              <a:buNone/>
            </a:pPr>
            <a:r>
              <a:rPr i="1" lang="en-GB" sz="1400"/>
              <a:t>When a person forgets to do something</a:t>
            </a:r>
            <a:endParaRPr/>
          </a:p>
          <a:p>
            <a:pPr indent="0" lvl="0" marL="0" rtl="0" algn="l">
              <a:spcBef>
                <a:spcPts val="0"/>
              </a:spcBef>
              <a:spcAft>
                <a:spcPts val="0"/>
              </a:spcAft>
              <a:buNone/>
            </a:pPr>
            <a:br>
              <a:rPr lang="en-GB" sz="1400"/>
            </a:br>
            <a:r>
              <a:rPr lang="en-GB" sz="1400"/>
              <a:t>Both are </a:t>
            </a:r>
            <a:r>
              <a:rPr b="1" lang="en-GB" sz="1400"/>
              <a:t>unintended actions </a:t>
            </a:r>
            <a:r>
              <a:rPr lang="en-GB" sz="1400"/>
              <a:t>with </a:t>
            </a:r>
            <a:r>
              <a:rPr b="1" lang="en-GB" sz="1400"/>
              <a:t>unintended consequences</a:t>
            </a:r>
            <a:endParaRPr/>
          </a:p>
          <a:p>
            <a:pPr indent="0" lvl="0" marL="0" rtl="0" algn="l">
              <a:spcBef>
                <a:spcPts val="0"/>
              </a:spcBef>
              <a:spcAft>
                <a:spcPts val="0"/>
              </a:spcAft>
              <a:buNone/>
            </a:pPr>
            <a:r>
              <a:t/>
            </a:r>
            <a:endParaRPr b="0" sz="1400"/>
          </a:p>
          <a:p>
            <a:pPr indent="0" lvl="0" marL="0" rtl="0" algn="l">
              <a:spcBef>
                <a:spcPts val="0"/>
              </a:spcBef>
              <a:spcAft>
                <a:spcPts val="0"/>
              </a:spcAft>
              <a:buNone/>
            </a:pPr>
            <a:r>
              <a:rPr b="0" lang="en-GB" sz="1400"/>
              <a:t>Briefly, cover the different pathways stressing that in the ‘cold light  of day’ or in hindsight we can develop a ‘route cause analysis’ as to how accidents happen. </a:t>
            </a:r>
            <a:endParaRPr/>
          </a:p>
          <a:p>
            <a:pPr indent="0" lvl="0" marL="0" rtl="0" algn="l">
              <a:spcBef>
                <a:spcPts val="0"/>
              </a:spcBef>
              <a:spcAft>
                <a:spcPts val="0"/>
              </a:spcAft>
              <a:buNone/>
            </a:pPr>
            <a:r>
              <a:rPr b="0" lang="en-GB" sz="1400"/>
              <a:t>But often the ‘human dynamic’ is the most random to try and decipher! </a:t>
            </a:r>
            <a:endParaRPr/>
          </a:p>
          <a:p>
            <a:pPr indent="0" lvl="0" marL="0" rtl="0" algn="l">
              <a:spcBef>
                <a:spcPts val="0"/>
              </a:spcBef>
              <a:spcAft>
                <a:spcPts val="0"/>
              </a:spcAft>
              <a:buNone/>
            </a:pPr>
            <a:br>
              <a:rPr lang="en-GB" sz="1400"/>
            </a:br>
            <a:endParaRPr b="0" sz="140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7" name="Google Shape;647;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8" name="Google Shape;648;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0" name="Google Shape;660;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a:t>Trainer</a:t>
            </a:r>
            <a:r>
              <a:rPr lang="en-GB"/>
              <a:t>:</a:t>
            </a:r>
            <a:endParaRPr/>
          </a:p>
          <a:p>
            <a:pPr indent="0" lvl="0" marL="0" rtl="0" algn="l">
              <a:spcBef>
                <a:spcPts val="0"/>
              </a:spcBef>
              <a:spcAft>
                <a:spcPts val="0"/>
              </a:spcAft>
              <a:buNone/>
            </a:pPr>
            <a:r>
              <a:rPr lang="en-GB" sz="1400"/>
              <a:t>Not all mistake are deliberate human error – sometimes the reasons  for errors are designed in to the system and it is only inevitable that at sometime some one will make a mistake which leads to an accident. Hence, the need for us to review repeated near miss or minor accidents to eliminate potential system flaws or human errors from becoming serious accidents.</a:t>
            </a:r>
            <a:endParaRPr/>
          </a:p>
        </p:txBody>
      </p:sp>
      <p:sp>
        <p:nvSpPr>
          <p:cNvPr id="661" name="Google Shape;661;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3" name="Google Shape;713;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4" name="Google Shape;714;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1" name="Google Shape;731;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2" name="Google Shape;732;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6" name="Google Shape;766;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7" name="Google Shape;767;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6" name="Shape 776"/>
        <p:cNvGrpSpPr/>
        <p:nvPr/>
      </p:nvGrpSpPr>
      <p:grpSpPr>
        <a:xfrm>
          <a:off x="0" y="0"/>
          <a:ext cx="0" cy="0"/>
          <a:chOff x="0" y="0"/>
          <a:chExt cx="0" cy="0"/>
        </a:xfrm>
      </p:grpSpPr>
      <p:sp>
        <p:nvSpPr>
          <p:cNvPr id="777" name="Google Shape;777;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8" name="Google Shape;778;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9" name="Google Shape;779;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a:t>Trainer</a:t>
            </a:r>
            <a:r>
              <a:rPr lang="en-GB"/>
              <a:t>: Self-explanatory slide.</a:t>
            </a:r>
            <a:endParaRPr/>
          </a:p>
        </p:txBody>
      </p:sp>
      <p:sp>
        <p:nvSpPr>
          <p:cNvPr id="163" name="Google Shape;16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 name="Shape 794"/>
        <p:cNvGrpSpPr/>
        <p:nvPr/>
      </p:nvGrpSpPr>
      <p:grpSpPr>
        <a:xfrm>
          <a:off x="0" y="0"/>
          <a:ext cx="0" cy="0"/>
          <a:chOff x="0" y="0"/>
          <a:chExt cx="0" cy="0"/>
        </a:xfrm>
      </p:grpSpPr>
      <p:sp>
        <p:nvSpPr>
          <p:cNvPr id="795" name="Google Shape;795;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6" name="Google Shape;796;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7" name="Google Shape;797;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5" name="Shape 815"/>
        <p:cNvGrpSpPr/>
        <p:nvPr/>
      </p:nvGrpSpPr>
      <p:grpSpPr>
        <a:xfrm>
          <a:off x="0" y="0"/>
          <a:ext cx="0" cy="0"/>
          <a:chOff x="0" y="0"/>
          <a:chExt cx="0" cy="0"/>
        </a:xfrm>
      </p:grpSpPr>
      <p:sp>
        <p:nvSpPr>
          <p:cNvPr id="816" name="Google Shape;816;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7" name="Google Shape;817;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8" name="Google Shape;818;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0" name="Shape 830"/>
        <p:cNvGrpSpPr/>
        <p:nvPr/>
      </p:nvGrpSpPr>
      <p:grpSpPr>
        <a:xfrm>
          <a:off x="0" y="0"/>
          <a:ext cx="0" cy="0"/>
          <a:chOff x="0" y="0"/>
          <a:chExt cx="0" cy="0"/>
        </a:xfrm>
      </p:grpSpPr>
      <p:sp>
        <p:nvSpPr>
          <p:cNvPr id="831" name="Google Shape;831;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2" name="Google Shape;832;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3" name="Google Shape;833;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3" name="Shape 843"/>
        <p:cNvGrpSpPr/>
        <p:nvPr/>
      </p:nvGrpSpPr>
      <p:grpSpPr>
        <a:xfrm>
          <a:off x="0" y="0"/>
          <a:ext cx="0" cy="0"/>
          <a:chOff x="0" y="0"/>
          <a:chExt cx="0" cy="0"/>
        </a:xfrm>
      </p:grpSpPr>
      <p:sp>
        <p:nvSpPr>
          <p:cNvPr id="844" name="Google Shape;844;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5" name="Google Shape;845;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6" name="Google Shape;846;p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sz="1400"/>
              <a:t>Trainer</a:t>
            </a:r>
            <a:r>
              <a:rPr lang="en-GB"/>
              <a:t>: </a:t>
            </a:r>
            <a:r>
              <a:rPr lang="en-GB" sz="1400"/>
              <a:t>Self-explanatory slide.</a:t>
            </a:r>
            <a:br>
              <a:rPr lang="en-GB" sz="1400"/>
            </a:br>
            <a:r>
              <a:rPr lang="en-GB" sz="1400"/>
              <a:t> Run through the examples. Ask the trainees if they can think of any others?</a:t>
            </a:r>
            <a:br>
              <a:rPr lang="en-GB" sz="1400"/>
            </a:br>
            <a:r>
              <a:rPr lang="en-GB" sz="1400"/>
              <a:t>E.g. Lack of provision of PPE, ‘blame culture’, not maintaining Covid-19 protective and precautionary measures or bullying &amp; harassment by Supervisors &amp; Managers. </a:t>
            </a:r>
            <a:endParaRPr/>
          </a:p>
        </p:txBody>
      </p:sp>
      <p:sp>
        <p:nvSpPr>
          <p:cNvPr id="176" name="Google Shape;176;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sz="1400"/>
              <a:t>Trainer</a:t>
            </a:r>
            <a:r>
              <a:rPr lang="en-GB"/>
              <a:t>: </a:t>
            </a:r>
            <a:r>
              <a:rPr lang="en-GB" sz="1400"/>
              <a:t>Self-explanatory slide.</a:t>
            </a:r>
            <a:br>
              <a:rPr lang="en-GB" sz="1400"/>
            </a:br>
            <a:endParaRPr sz="1400"/>
          </a:p>
          <a:p>
            <a:pPr indent="0" lvl="0" marL="0" rtl="0" algn="l">
              <a:spcBef>
                <a:spcPts val="0"/>
              </a:spcBef>
              <a:spcAft>
                <a:spcPts val="0"/>
              </a:spcAft>
              <a:buNone/>
            </a:pPr>
            <a:r>
              <a:rPr lang="en-GB" sz="1400"/>
              <a:t>Run through the examples. Ask the trainees if they can think of any others?</a:t>
            </a:r>
            <a:br>
              <a:rPr lang="en-GB" sz="1400"/>
            </a:br>
            <a:endParaRPr sz="1400"/>
          </a:p>
          <a:p>
            <a:pPr indent="0" lvl="0" marL="0" rtl="0" algn="l">
              <a:spcBef>
                <a:spcPts val="0"/>
              </a:spcBef>
              <a:spcAft>
                <a:spcPts val="0"/>
              </a:spcAft>
              <a:buNone/>
            </a:pPr>
            <a:r>
              <a:rPr lang="en-GB" sz="1400"/>
              <a:t>E.g. No proper job descriptions; expectation of too many complex tasks to be completed in a short period of time; time demands requiring workers to take short cuts and possibly compromised health &amp; safety; pregnant women being expected to do jobs that may endanger their health etc.</a:t>
            </a:r>
            <a:endParaRPr/>
          </a:p>
        </p:txBody>
      </p:sp>
      <p:sp>
        <p:nvSpPr>
          <p:cNvPr id="188" name="Google Shape;18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sz="1400"/>
              <a:t>Trainer:</a:t>
            </a:r>
            <a:r>
              <a:rPr lang="en-GB"/>
              <a:t> </a:t>
            </a:r>
            <a:r>
              <a:rPr lang="en-GB" sz="1400"/>
              <a:t>Self-explanatory slide.</a:t>
            </a:r>
            <a:br>
              <a:rPr lang="en-GB" sz="1400"/>
            </a:br>
            <a:endParaRPr sz="1400"/>
          </a:p>
          <a:p>
            <a:pPr indent="0" lvl="0" marL="0" rtl="0" algn="l">
              <a:spcBef>
                <a:spcPts val="0"/>
              </a:spcBef>
              <a:spcAft>
                <a:spcPts val="0"/>
              </a:spcAft>
              <a:buNone/>
            </a:pPr>
            <a:r>
              <a:rPr lang="en-GB" sz="1400"/>
              <a:t>Run through the examples. Ask the trainees if they can think of any others?</a:t>
            </a:r>
            <a:br>
              <a:rPr lang="en-GB" sz="1400"/>
            </a:br>
            <a:r>
              <a:rPr lang="en-GB" sz="1400"/>
              <a:t>E.g. ability to work meticulously/with attention to detail; ability to sequence work or respond to changing circumstances etc. </a:t>
            </a:r>
            <a:endParaRPr/>
          </a:p>
          <a:p>
            <a:pPr indent="0" lvl="0" marL="0" rtl="0" algn="l">
              <a:spcBef>
                <a:spcPts val="0"/>
              </a:spcBef>
              <a:spcAft>
                <a:spcPts val="0"/>
              </a:spcAft>
              <a:buNone/>
            </a:pPr>
            <a:r>
              <a:rPr lang="en-GB" sz="1400"/>
              <a:t>  </a:t>
            </a:r>
            <a:endParaRPr/>
          </a:p>
        </p:txBody>
      </p:sp>
      <p:sp>
        <p:nvSpPr>
          <p:cNvPr id="200" name="Google Shape;200;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sz="1400"/>
              <a:t>Trainer</a:t>
            </a:r>
            <a:r>
              <a:rPr lang="en-GB" sz="1400"/>
              <a:t>: </a:t>
            </a:r>
            <a:endParaRPr/>
          </a:p>
          <a:p>
            <a:pPr indent="0" lvl="0" marL="0" rtl="0" algn="l">
              <a:spcBef>
                <a:spcPts val="0"/>
              </a:spcBef>
              <a:spcAft>
                <a:spcPts val="0"/>
              </a:spcAft>
              <a:buNone/>
            </a:pPr>
            <a:r>
              <a:rPr lang="en-GB"/>
              <a:t>Self-explanatory slide.</a:t>
            </a:r>
            <a:endParaRPr/>
          </a:p>
          <a:p>
            <a:pPr indent="0" lvl="0" marL="0" rtl="0" algn="l">
              <a:spcBef>
                <a:spcPts val="0"/>
              </a:spcBef>
              <a:spcAft>
                <a:spcPts val="0"/>
              </a:spcAft>
              <a:buNone/>
            </a:pPr>
            <a:r>
              <a:rPr lang="en-GB"/>
              <a:t>Highlight that every human/worker is unique and we are sometimes influenced by a variety of circumstances and conditions which can temporarily or even momentarily alter of personality, judgement and perception.   </a:t>
            </a:r>
            <a:endParaRPr/>
          </a:p>
        </p:txBody>
      </p:sp>
      <p:sp>
        <p:nvSpPr>
          <p:cNvPr id="209" name="Google Shape;209;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sz="1200"/>
              <a:t>Trainer</a:t>
            </a:r>
            <a:r>
              <a:rPr lang="en-GB" sz="1200"/>
              <a:t>: </a:t>
            </a:r>
            <a:endParaRPr/>
          </a:p>
          <a:p>
            <a:pPr indent="0" lvl="0" marL="0" rtl="0" algn="l">
              <a:spcBef>
                <a:spcPts val="0"/>
              </a:spcBef>
              <a:spcAft>
                <a:spcPts val="0"/>
              </a:spcAft>
              <a:buNone/>
            </a:pPr>
            <a:r>
              <a:rPr lang="en-GB"/>
              <a:t>Highlight these factors asking trainees to reflect on the nature and personalities of some of their co-workers.</a:t>
            </a:r>
            <a:endParaRPr/>
          </a:p>
          <a:p>
            <a:pPr indent="0" lvl="0" marL="0" rtl="0" algn="l">
              <a:spcBef>
                <a:spcPts val="0"/>
              </a:spcBef>
              <a:spcAft>
                <a:spcPts val="0"/>
              </a:spcAft>
              <a:buNone/>
            </a:pPr>
            <a:r>
              <a:rPr lang="en-GB"/>
              <a:t>Certain people may have a propensity to act in a particular way in certain circumstances, but we should not be judgemental as in any given circumstances we may act in a similar way.</a:t>
            </a:r>
            <a:endParaRPr/>
          </a:p>
        </p:txBody>
      </p:sp>
      <p:sp>
        <p:nvSpPr>
          <p:cNvPr id="243" name="Google Shape;243;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4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4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18" name="Google Shape;18;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9" name="Shape 69"/>
        <p:cNvGrpSpPr/>
        <p:nvPr/>
      </p:nvGrpSpPr>
      <p:grpSpPr>
        <a:xfrm>
          <a:off x="0" y="0"/>
          <a:ext cx="0" cy="0"/>
          <a:chOff x="0" y="0"/>
          <a:chExt cx="0" cy="0"/>
        </a:xfrm>
      </p:grpSpPr>
      <p:sp>
        <p:nvSpPr>
          <p:cNvPr id="70" name="Google Shape;70;p5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5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5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6" name="Shape 76"/>
        <p:cNvGrpSpPr/>
        <p:nvPr/>
      </p:nvGrpSpPr>
      <p:grpSpPr>
        <a:xfrm>
          <a:off x="0" y="0"/>
          <a:ext cx="0" cy="0"/>
          <a:chOff x="0" y="0"/>
          <a:chExt cx="0" cy="0"/>
        </a:xfrm>
      </p:grpSpPr>
      <p:sp>
        <p:nvSpPr>
          <p:cNvPr id="77" name="Google Shape;77;p5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5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79" name="Google Shape;79;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2" name="Shape 82"/>
        <p:cNvGrpSpPr/>
        <p:nvPr/>
      </p:nvGrpSpPr>
      <p:grpSpPr>
        <a:xfrm>
          <a:off x="0" y="0"/>
          <a:ext cx="0" cy="0"/>
          <a:chOff x="0" y="0"/>
          <a:chExt cx="0" cy="0"/>
        </a:xfrm>
      </p:grpSpPr>
      <p:sp>
        <p:nvSpPr>
          <p:cNvPr id="83" name="Google Shape;83;p5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5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5" name="Google Shape;85;p5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5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7" name="Google Shape;87;p5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1" name="Shape 91"/>
        <p:cNvGrpSpPr/>
        <p:nvPr/>
      </p:nvGrpSpPr>
      <p:grpSpPr>
        <a:xfrm>
          <a:off x="0" y="0"/>
          <a:ext cx="0" cy="0"/>
          <a:chOff x="0" y="0"/>
          <a:chExt cx="0" cy="0"/>
        </a:xfrm>
      </p:grpSpPr>
      <p:sp>
        <p:nvSpPr>
          <p:cNvPr id="92" name="Google Shape;92;p5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58"/>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94" name="Google Shape;94;p5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5" name="Google Shape;95;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8" name="Shape 98"/>
        <p:cNvGrpSpPr/>
        <p:nvPr/>
      </p:nvGrpSpPr>
      <p:grpSpPr>
        <a:xfrm>
          <a:off x="0" y="0"/>
          <a:ext cx="0" cy="0"/>
          <a:chOff x="0" y="0"/>
          <a:chExt cx="0" cy="0"/>
        </a:xfrm>
      </p:grpSpPr>
      <p:sp>
        <p:nvSpPr>
          <p:cNvPr id="99" name="Google Shape;99;p5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5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 name="Google Shape;101;p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4" name="Shape 104"/>
        <p:cNvGrpSpPr/>
        <p:nvPr/>
      </p:nvGrpSpPr>
      <p:grpSpPr>
        <a:xfrm>
          <a:off x="0" y="0"/>
          <a:ext cx="0" cy="0"/>
          <a:chOff x="0" y="0"/>
          <a:chExt cx="0" cy="0"/>
        </a:xfrm>
      </p:grpSpPr>
      <p:sp>
        <p:nvSpPr>
          <p:cNvPr id="105" name="Google Shape;105;p6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6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7" name="Google Shape;107;p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5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4" name="Google Shape;24;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3" name="Shape 33"/>
        <p:cNvGrpSpPr/>
        <p:nvPr/>
      </p:nvGrpSpPr>
      <p:grpSpPr>
        <a:xfrm>
          <a:off x="0" y="0"/>
          <a:ext cx="0" cy="0"/>
          <a:chOff x="0" y="0"/>
          <a:chExt cx="0" cy="0"/>
        </a:xfrm>
      </p:grpSpPr>
      <p:sp>
        <p:nvSpPr>
          <p:cNvPr id="34" name="Google Shape;34;p4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4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Slide">
  <p:cSld name="Default Slide">
    <p:spTree>
      <p:nvGrpSpPr>
        <p:cNvPr id="39" name="Shape 3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0" name="Shape 40"/>
        <p:cNvGrpSpPr/>
        <p:nvPr/>
      </p:nvGrpSpPr>
      <p:grpSpPr>
        <a:xfrm>
          <a:off x="0" y="0"/>
          <a:ext cx="0" cy="0"/>
          <a:chOff x="0" y="0"/>
          <a:chExt cx="0" cy="0"/>
        </a:xfrm>
      </p:grpSpPr>
      <p:sp>
        <p:nvSpPr>
          <p:cNvPr id="41" name="Google Shape;41;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4" name="Shape 44"/>
        <p:cNvGrpSpPr/>
        <p:nvPr/>
      </p:nvGrpSpPr>
      <p:grpSpPr>
        <a:xfrm>
          <a:off x="0" y="0"/>
          <a:ext cx="0" cy="0"/>
          <a:chOff x="0" y="0"/>
          <a:chExt cx="0" cy="0"/>
        </a:xfrm>
      </p:grpSpPr>
      <p:sp>
        <p:nvSpPr>
          <p:cNvPr id="45" name="Google Shape;45;p4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4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7" name="Google Shape;47;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lip Art and Text" type="clipArtAndTx">
  <p:cSld name="CLIPART_AND_TEXT">
    <p:spTree>
      <p:nvGrpSpPr>
        <p:cNvPr id="50" name="Shape 50"/>
        <p:cNvGrpSpPr/>
        <p:nvPr/>
      </p:nvGrpSpPr>
      <p:grpSpPr>
        <a:xfrm>
          <a:off x="0" y="0"/>
          <a:ext cx="0" cy="0"/>
          <a:chOff x="0" y="0"/>
          <a:chExt cx="0" cy="0"/>
        </a:xfrm>
      </p:grpSpPr>
      <p:sp>
        <p:nvSpPr>
          <p:cNvPr id="51" name="Google Shape;51;p52"/>
          <p:cNvSpPr txBox="1"/>
          <p:nvPr>
            <p:ph type="title"/>
          </p:nvPr>
        </p:nvSpPr>
        <p:spPr>
          <a:xfrm>
            <a:off x="609600" y="76200"/>
            <a:ext cx="10972800" cy="1143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52"/>
          <p:cNvSpPr/>
          <p:nvPr>
            <p:ph idx="2" type="clipArt"/>
          </p:nvPr>
        </p:nvSpPr>
        <p:spPr>
          <a:xfrm>
            <a:off x="609600" y="1600201"/>
            <a:ext cx="5384800" cy="4525963"/>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 name="Google Shape;53;p52"/>
          <p:cNvSpPr txBox="1"/>
          <p:nvPr>
            <p:ph idx="1" type="body"/>
          </p:nvPr>
        </p:nvSpPr>
        <p:spPr>
          <a:xfrm>
            <a:off x="6197600" y="1600201"/>
            <a:ext cx="5384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52"/>
          <p:cNvSpPr txBox="1"/>
          <p:nvPr>
            <p:ph idx="10" type="dt"/>
          </p:nvPr>
        </p:nvSpPr>
        <p:spPr>
          <a:xfrm>
            <a:off x="1828800" y="6245225"/>
            <a:ext cx="2844800" cy="4762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52"/>
          <p:cNvSpPr txBox="1"/>
          <p:nvPr>
            <p:ph idx="11" type="ftr"/>
          </p:nvPr>
        </p:nvSpPr>
        <p:spPr>
          <a:xfrm>
            <a:off x="4775200" y="6245225"/>
            <a:ext cx="3860800" cy="476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52"/>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sz="1200">
                <a:solidFill>
                  <a:srgbClr val="888888"/>
                </a:solidFill>
                <a:latin typeface="Calibri"/>
                <a:ea typeface="Calibri"/>
                <a:cs typeface="Calibri"/>
                <a:sym typeface="Calibri"/>
              </a:defRPr>
            </a:lvl1pPr>
            <a:lvl2pPr indent="0" lvl="1" marL="0" algn="r">
              <a:spcBef>
                <a:spcPts val="0"/>
              </a:spcBef>
              <a:buNone/>
              <a:defRPr sz="1200">
                <a:solidFill>
                  <a:srgbClr val="888888"/>
                </a:solidFill>
                <a:latin typeface="Calibri"/>
                <a:ea typeface="Calibri"/>
                <a:cs typeface="Calibri"/>
                <a:sym typeface="Calibri"/>
              </a:defRPr>
            </a:lvl2pPr>
            <a:lvl3pPr indent="0" lvl="2" marL="0" algn="r">
              <a:spcBef>
                <a:spcPts val="0"/>
              </a:spcBef>
              <a:buNone/>
              <a:defRPr sz="1200">
                <a:solidFill>
                  <a:srgbClr val="888888"/>
                </a:solidFill>
                <a:latin typeface="Calibri"/>
                <a:ea typeface="Calibri"/>
                <a:cs typeface="Calibri"/>
                <a:sym typeface="Calibri"/>
              </a:defRPr>
            </a:lvl3pPr>
            <a:lvl4pPr indent="0" lvl="3" marL="0" algn="r">
              <a:spcBef>
                <a:spcPts val="0"/>
              </a:spcBef>
              <a:buNone/>
              <a:defRPr sz="1200">
                <a:solidFill>
                  <a:srgbClr val="888888"/>
                </a:solidFill>
                <a:latin typeface="Calibri"/>
                <a:ea typeface="Calibri"/>
                <a:cs typeface="Calibri"/>
                <a:sym typeface="Calibri"/>
              </a:defRPr>
            </a:lvl4pPr>
            <a:lvl5pPr indent="0" lvl="4" marL="0" algn="r">
              <a:spcBef>
                <a:spcPts val="0"/>
              </a:spcBef>
              <a:buNone/>
              <a:defRPr sz="1200">
                <a:solidFill>
                  <a:srgbClr val="888888"/>
                </a:solidFill>
                <a:latin typeface="Calibri"/>
                <a:ea typeface="Calibri"/>
                <a:cs typeface="Calibri"/>
                <a:sym typeface="Calibri"/>
              </a:defRPr>
            </a:lvl5pPr>
            <a:lvl6pPr indent="0" lvl="5" marL="0" algn="r">
              <a:spcBef>
                <a:spcPts val="0"/>
              </a:spcBef>
              <a:buNone/>
              <a:defRPr sz="1200">
                <a:solidFill>
                  <a:srgbClr val="888888"/>
                </a:solidFill>
                <a:latin typeface="Calibri"/>
                <a:ea typeface="Calibri"/>
                <a:cs typeface="Calibri"/>
                <a:sym typeface="Calibri"/>
              </a:defRPr>
            </a:lvl6pPr>
            <a:lvl7pPr indent="0" lvl="6" marL="0" algn="r">
              <a:spcBef>
                <a:spcPts val="0"/>
              </a:spcBef>
              <a:buNone/>
              <a:defRPr sz="1200">
                <a:solidFill>
                  <a:srgbClr val="888888"/>
                </a:solidFill>
                <a:latin typeface="Calibri"/>
                <a:ea typeface="Calibri"/>
                <a:cs typeface="Calibri"/>
                <a:sym typeface="Calibri"/>
              </a:defRPr>
            </a:lvl7pPr>
            <a:lvl8pPr indent="0" lvl="7" marL="0" algn="r">
              <a:spcBef>
                <a:spcPts val="0"/>
              </a:spcBef>
              <a:buNone/>
              <a:defRPr sz="1200">
                <a:solidFill>
                  <a:srgbClr val="888888"/>
                </a:solidFill>
                <a:latin typeface="Calibri"/>
                <a:ea typeface="Calibri"/>
                <a:cs typeface="Calibri"/>
                <a:sym typeface="Calibri"/>
              </a:defRPr>
            </a:lvl8pPr>
            <a:lvl9pPr indent="0" lvl="8" mar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7" name="Shape 57"/>
        <p:cNvGrpSpPr/>
        <p:nvPr/>
      </p:nvGrpSpPr>
      <p:grpSpPr>
        <a:xfrm>
          <a:off x="0" y="0"/>
          <a:ext cx="0" cy="0"/>
          <a:chOff x="0" y="0"/>
          <a:chExt cx="0" cy="0"/>
        </a:xfrm>
      </p:grpSpPr>
      <p:sp>
        <p:nvSpPr>
          <p:cNvPr id="58" name="Google Shape;58;p5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5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0" name="Google Shape;60;p5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1" name="Google Shape;61;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 name="Shape 64"/>
        <p:cNvGrpSpPr/>
        <p:nvPr/>
      </p:nvGrpSpPr>
      <p:grpSpPr>
        <a:xfrm>
          <a:off x="0" y="0"/>
          <a:ext cx="0" cy="0"/>
          <a:chOff x="0" y="0"/>
          <a:chExt cx="0" cy="0"/>
        </a:xfrm>
      </p:grpSpPr>
      <p:sp>
        <p:nvSpPr>
          <p:cNvPr id="65" name="Google Shape;65;p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3.xml"/><Relationship Id="rId10" Type="http://schemas.openxmlformats.org/officeDocument/2006/relationships/slideLayout" Target="../slideLayouts/slideLayout12.xml"/><Relationship Id="rId13" Type="http://schemas.openxmlformats.org/officeDocument/2006/relationships/slideLayout" Target="../slideLayouts/slideLayout15.xml"/><Relationship Id="rId12" Type="http://schemas.openxmlformats.org/officeDocument/2006/relationships/slideLayout" Target="../slideLayouts/slideLayout14.xml"/><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1.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 name="Shape 9"/>
        <p:cNvGrpSpPr/>
        <p:nvPr/>
      </p:nvGrpSpPr>
      <p:grpSpPr>
        <a:xfrm>
          <a:off x="0" y="0"/>
          <a:ext cx="0" cy="0"/>
          <a:chOff x="0" y="0"/>
          <a:chExt cx="0" cy="0"/>
        </a:xfrm>
      </p:grpSpPr>
      <p:sp>
        <p:nvSpPr>
          <p:cNvPr id="10" name="Google Shape;10;p4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4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12" name="Google Shape;12;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3" name="Google Shape;13;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4" name="Google Shape;14;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1"/>
                </a:solidFill>
                <a:latin typeface="Calibri"/>
                <a:ea typeface="Calibri"/>
                <a:cs typeface="Calibri"/>
                <a:sym typeface="Calibri"/>
              </a:defRPr>
            </a:lvl1pPr>
            <a:lvl2pPr indent="0" lvl="1" marL="0" marR="0" rtl="0" algn="r">
              <a:spcBef>
                <a:spcPts val="0"/>
              </a:spcBef>
              <a:buNone/>
              <a:defRPr b="0" i="0" sz="1200" u="none" cap="none" strike="noStrike">
                <a:solidFill>
                  <a:schemeClr val="lt1"/>
                </a:solidFill>
                <a:latin typeface="Calibri"/>
                <a:ea typeface="Calibri"/>
                <a:cs typeface="Calibri"/>
                <a:sym typeface="Calibri"/>
              </a:defRPr>
            </a:lvl2pPr>
            <a:lvl3pPr indent="0" lvl="2" marL="0" marR="0" rtl="0" algn="r">
              <a:spcBef>
                <a:spcPts val="0"/>
              </a:spcBef>
              <a:buNone/>
              <a:defRPr b="0" i="0" sz="1200" u="none" cap="none" strike="noStrike">
                <a:solidFill>
                  <a:schemeClr val="lt1"/>
                </a:solidFill>
                <a:latin typeface="Calibri"/>
                <a:ea typeface="Calibri"/>
                <a:cs typeface="Calibri"/>
                <a:sym typeface="Calibri"/>
              </a:defRPr>
            </a:lvl3pPr>
            <a:lvl4pPr indent="0" lvl="3" marL="0" marR="0" rtl="0" algn="r">
              <a:spcBef>
                <a:spcPts val="0"/>
              </a:spcBef>
              <a:buNone/>
              <a:defRPr b="0" i="0" sz="1200" u="none" cap="none" strike="noStrike">
                <a:solidFill>
                  <a:schemeClr val="lt1"/>
                </a:solidFill>
                <a:latin typeface="Calibri"/>
                <a:ea typeface="Calibri"/>
                <a:cs typeface="Calibri"/>
                <a:sym typeface="Calibri"/>
              </a:defRPr>
            </a:lvl4pPr>
            <a:lvl5pPr indent="0" lvl="4" marL="0" marR="0" rtl="0" algn="r">
              <a:spcBef>
                <a:spcPts val="0"/>
              </a:spcBef>
              <a:buNone/>
              <a:defRPr b="0" i="0" sz="1200" u="none" cap="none" strike="noStrike">
                <a:solidFill>
                  <a:schemeClr val="lt1"/>
                </a:solidFill>
                <a:latin typeface="Calibri"/>
                <a:ea typeface="Calibri"/>
                <a:cs typeface="Calibri"/>
                <a:sym typeface="Calibri"/>
              </a:defRPr>
            </a:lvl5pPr>
            <a:lvl6pPr indent="0" lvl="5" marL="0" marR="0" rtl="0" algn="r">
              <a:spcBef>
                <a:spcPts val="0"/>
              </a:spcBef>
              <a:buNone/>
              <a:defRPr b="0" i="0" sz="1200" u="none" cap="none" strike="noStrike">
                <a:solidFill>
                  <a:schemeClr val="lt1"/>
                </a:solidFill>
                <a:latin typeface="Calibri"/>
                <a:ea typeface="Calibri"/>
                <a:cs typeface="Calibri"/>
                <a:sym typeface="Calibri"/>
              </a:defRPr>
            </a:lvl6pPr>
            <a:lvl7pPr indent="0" lvl="6" marL="0" marR="0" rtl="0" algn="r">
              <a:spcBef>
                <a:spcPts val="0"/>
              </a:spcBef>
              <a:buNone/>
              <a:defRPr b="0" i="0" sz="1200" u="none" cap="none" strike="noStrike">
                <a:solidFill>
                  <a:schemeClr val="lt1"/>
                </a:solidFill>
                <a:latin typeface="Calibri"/>
                <a:ea typeface="Calibri"/>
                <a:cs typeface="Calibri"/>
                <a:sym typeface="Calibri"/>
              </a:defRPr>
            </a:lvl7pPr>
            <a:lvl8pPr indent="0" lvl="7" marL="0" marR="0" rtl="0" algn="r">
              <a:spcBef>
                <a:spcPts val="0"/>
              </a:spcBef>
              <a:buNone/>
              <a:defRPr b="0" i="0" sz="1200" u="none" cap="none" strike="noStrike">
                <a:solidFill>
                  <a:schemeClr val="lt1"/>
                </a:solidFill>
                <a:latin typeface="Calibri"/>
                <a:ea typeface="Calibri"/>
                <a:cs typeface="Calibri"/>
                <a:sym typeface="Calibri"/>
              </a:defRPr>
            </a:lvl8pPr>
            <a:lvl9pPr indent="0" lvl="8" marL="0" marR="0" rtl="0" algn="r">
              <a:spcBef>
                <a:spcPts val="0"/>
              </a:spcBef>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 name="Shape 27"/>
        <p:cNvGrpSpPr/>
        <p:nvPr/>
      </p:nvGrpSpPr>
      <p:grpSpPr>
        <a:xfrm>
          <a:off x="0" y="0"/>
          <a:ext cx="0" cy="0"/>
          <a:chOff x="0" y="0"/>
          <a:chExt cx="0" cy="0"/>
        </a:xfrm>
      </p:grpSpPr>
      <p:sp>
        <p:nvSpPr>
          <p:cNvPr id="28" name="Google Shape;28;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9" name="Google Shape;29;p4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 name="Google Shape;30;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 name="Google Shape;31;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 name="Google Shape;32;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9.jpg"/><Relationship Id="rId4" Type="http://schemas.openxmlformats.org/officeDocument/2006/relationships/image" Target="../media/image14.gif"/><Relationship Id="rId5" Type="http://schemas.openxmlformats.org/officeDocument/2006/relationships/image" Target="../media/image13.png"/><Relationship Id="rId6"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9.jpg"/><Relationship Id="rId4" Type="http://schemas.openxmlformats.org/officeDocument/2006/relationships/image" Target="../media/image13.png"/><Relationship Id="rId5"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vmlDrawing" Target="../drawings/vmlDrawing1.vml"/><Relationship Id="rId4" Type="http://schemas.openxmlformats.org/officeDocument/2006/relationships/oleObject" Target="../embeddings/oleObject1.bin"/><Relationship Id="rId5" Type="http://schemas.openxmlformats.org/officeDocument/2006/relationships/oleObject" Target="../embeddings/oleObject1.bin"/><Relationship Id="rId6" Type="http://schemas.openxmlformats.org/officeDocument/2006/relationships/image" Target="../media/image22.png"/><Relationship Id="rId7" Type="http://schemas.openxmlformats.org/officeDocument/2006/relationships/image" Target="../media/image13.png"/><Relationship Id="rId8"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3.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6.jpg"/><Relationship Id="rId4" Type="http://schemas.openxmlformats.org/officeDocument/2006/relationships/image" Target="../media/image24.jpg"/><Relationship Id="rId5" Type="http://schemas.openxmlformats.org/officeDocument/2006/relationships/image" Target="../media/image23.jpg"/><Relationship Id="rId6" Type="http://schemas.openxmlformats.org/officeDocument/2006/relationships/image" Target="../media/image6.png"/><Relationship Id="rId7"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6.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1" Type="http://schemas.openxmlformats.org/officeDocument/2006/relationships/hyperlink" Target="https://www.hfes.org/About-HFES/What-is-Human-Factors-and-Ergonomics#professional_societies" TargetMode="External"/><Relationship Id="rId10" Type="http://schemas.openxmlformats.org/officeDocument/2006/relationships/hyperlink" Target="https://www.hfes.org/About-HFES/What-is-Human-Factors-and-Ergonomics#professional_societies" TargetMode="External"/><Relationship Id="rId13" Type="http://schemas.openxmlformats.org/officeDocument/2006/relationships/hyperlink" Target="https://www.hfes.org/About-HFES/What-is-Human-Factors-and-Ergonomics#professional_societies" TargetMode="External"/><Relationship Id="rId12" Type="http://schemas.openxmlformats.org/officeDocument/2006/relationships/hyperlink" Target="https://www.hfes.org/About-HFES/What-is-Human-Factors-and-Ergonomics#professional_societies" TargetMode="External"/><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1.jpg"/><Relationship Id="rId4" Type="http://schemas.openxmlformats.org/officeDocument/2006/relationships/image" Target="../media/image16.jpg"/><Relationship Id="rId9" Type="http://schemas.openxmlformats.org/officeDocument/2006/relationships/hyperlink" Target="https://www.hfes.org/About-HFES/What-is-Human-Factors-and-Ergonomics#professional_societies" TargetMode="External"/><Relationship Id="rId15" Type="http://schemas.openxmlformats.org/officeDocument/2006/relationships/hyperlink" Target="https://www.hfes.org/About-HFES/What-is-Human-Factors-and-Ergonomics#professional_societies" TargetMode="External"/><Relationship Id="rId14" Type="http://schemas.openxmlformats.org/officeDocument/2006/relationships/hyperlink" Target="https://www.hfes.org/About-HFES/What-is-Human-Factors-and-Ergonomics#professional_societies" TargetMode="External"/><Relationship Id="rId17" Type="http://schemas.openxmlformats.org/officeDocument/2006/relationships/image" Target="../media/image20.png"/><Relationship Id="rId16" Type="http://schemas.openxmlformats.org/officeDocument/2006/relationships/hyperlink" Target="https://www.hfes.org/About-HFES/What-is-Human-Factors-and-Ergonomics#professional_societies" TargetMode="External"/><Relationship Id="rId5" Type="http://schemas.openxmlformats.org/officeDocument/2006/relationships/image" Target="../media/image18.jpg"/><Relationship Id="rId6" Type="http://schemas.openxmlformats.org/officeDocument/2006/relationships/image" Target="../media/image12.png"/><Relationship Id="rId18" Type="http://schemas.openxmlformats.org/officeDocument/2006/relationships/image" Target="../media/image3.png"/><Relationship Id="rId7" Type="http://schemas.openxmlformats.org/officeDocument/2006/relationships/image" Target="../media/image17.jpg"/><Relationship Id="rId8"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6.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5.jpg"/><Relationship Id="rId4" Type="http://schemas.openxmlformats.org/officeDocument/2006/relationships/image" Target="../media/image27.jpg"/><Relationship Id="rId5" Type="http://schemas.openxmlformats.org/officeDocument/2006/relationships/image" Target="../media/image3.png"/><Relationship Id="rId6"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0.jpg"/><Relationship Id="rId4" Type="http://schemas.openxmlformats.org/officeDocument/2006/relationships/image" Target="../media/image6.png"/><Relationship Id="rId5"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1.png"/><Relationship Id="rId4" Type="http://schemas.openxmlformats.org/officeDocument/2006/relationships/image" Target="../media/image33.jpg"/><Relationship Id="rId5" Type="http://schemas.openxmlformats.org/officeDocument/2006/relationships/image" Target="../media/image3.png"/><Relationship Id="rId6" Type="http://schemas.openxmlformats.org/officeDocument/2006/relationships/image" Target="../media/image6.png"/><Relationship Id="rId7" Type="http://schemas.openxmlformats.org/officeDocument/2006/relationships/image" Target="../media/image2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34.png"/><Relationship Id="rId4" Type="http://schemas.openxmlformats.org/officeDocument/2006/relationships/image" Target="../media/image36.jpg"/><Relationship Id="rId5" Type="http://schemas.openxmlformats.org/officeDocument/2006/relationships/image" Target="../media/image35.jpg"/><Relationship Id="rId6" Type="http://schemas.openxmlformats.org/officeDocument/2006/relationships/image" Target="../media/image29.jpg"/><Relationship Id="rId7" Type="http://schemas.openxmlformats.org/officeDocument/2006/relationships/image" Target="../media/image3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2.png"/><Relationship Id="rId4" Type="http://schemas.openxmlformats.org/officeDocument/2006/relationships/image" Target="../media/image6.png"/><Relationship Id="rId5"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 Id="rId3" Type="http://schemas.openxmlformats.org/officeDocument/2006/relationships/image" Target="../media/image43.png"/><Relationship Id="rId4" Type="http://schemas.openxmlformats.org/officeDocument/2006/relationships/image" Target="../media/image3.png"/><Relationship Id="rId5"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 Id="rId3" Type="http://schemas.openxmlformats.org/officeDocument/2006/relationships/image" Target="../media/image38.jpg"/><Relationship Id="rId4" Type="http://schemas.openxmlformats.org/officeDocument/2006/relationships/image" Target="../media/image6.png"/><Relationship Id="rId5"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8.xml"/><Relationship Id="rId3" Type="http://schemas.openxmlformats.org/officeDocument/2006/relationships/image" Target="../media/image37.jpg"/><Relationship Id="rId4" Type="http://schemas.openxmlformats.org/officeDocument/2006/relationships/image" Target="../media/image3.png"/><Relationship Id="rId5"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9.xml"/><Relationship Id="rId3" Type="http://schemas.openxmlformats.org/officeDocument/2006/relationships/image" Target="../media/image40.jpg"/><Relationship Id="rId4" Type="http://schemas.openxmlformats.org/officeDocument/2006/relationships/image" Target="../media/image52.jpg"/><Relationship Id="rId9" Type="http://schemas.openxmlformats.org/officeDocument/2006/relationships/image" Target="../media/image6.png"/><Relationship Id="rId5" Type="http://schemas.openxmlformats.org/officeDocument/2006/relationships/image" Target="../media/image45.jpg"/><Relationship Id="rId6" Type="http://schemas.openxmlformats.org/officeDocument/2006/relationships/image" Target="../media/image41.jpg"/><Relationship Id="rId7" Type="http://schemas.openxmlformats.org/officeDocument/2006/relationships/image" Target="../media/image44.jpg"/><Relationship Id="rId8"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0.xml"/><Relationship Id="rId3" Type="http://schemas.openxmlformats.org/officeDocument/2006/relationships/image" Target="../media/image42.png"/><Relationship Id="rId4" Type="http://schemas.openxmlformats.org/officeDocument/2006/relationships/image" Target="../media/image49.jpg"/><Relationship Id="rId5" Type="http://schemas.openxmlformats.org/officeDocument/2006/relationships/image" Target="../media/image3.png"/><Relationship Id="rId6"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6.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6.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10" Type="http://schemas.openxmlformats.org/officeDocument/2006/relationships/image" Target="../media/image3.png"/><Relationship Id="rId1" Type="http://schemas.openxmlformats.org/officeDocument/2006/relationships/slideLayout" Target="../slideLayouts/slideLayout9.xml"/><Relationship Id="rId2" Type="http://schemas.openxmlformats.org/officeDocument/2006/relationships/notesSlide" Target="../notesSlides/notesSlide33.xml"/><Relationship Id="rId3" Type="http://schemas.openxmlformats.org/officeDocument/2006/relationships/slide" Target="/ppt/slides/slide9.xml"/><Relationship Id="rId4" Type="http://schemas.openxmlformats.org/officeDocument/2006/relationships/slide" Target="/ppt/slides/slide8.xml"/><Relationship Id="rId9" Type="http://schemas.openxmlformats.org/officeDocument/2006/relationships/image" Target="../media/image6.png"/><Relationship Id="rId5" Type="http://schemas.openxmlformats.org/officeDocument/2006/relationships/slide" Target="/ppt/slides/slide9.xml"/><Relationship Id="rId6" Type="http://schemas.openxmlformats.org/officeDocument/2006/relationships/slide" Target="/ppt/slides/slide5.xml"/><Relationship Id="rId7" Type="http://schemas.openxmlformats.org/officeDocument/2006/relationships/slide" Target="/ppt/slides/slide12.xml"/><Relationship Id="rId8" Type="http://schemas.openxmlformats.org/officeDocument/2006/relationships/image" Target="../media/image46.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48.jp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6.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6.xml"/><Relationship Id="rId3" Type="http://schemas.openxmlformats.org/officeDocument/2006/relationships/image" Target="../media/image6.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47.png"/><Relationship Id="rId4" Type="http://schemas.openxmlformats.org/officeDocument/2006/relationships/image" Target="../media/image6.png"/><Relationship Id="rId5" Type="http://schemas.openxmlformats.org/officeDocument/2006/relationships/image" Target="../media/image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6.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51.png"/><Relationship Id="rId6" Type="http://schemas.openxmlformats.org/officeDocument/2006/relationships/image" Target="../media/image55.png"/><Relationship Id="rId7" Type="http://schemas.openxmlformats.org/officeDocument/2006/relationships/image" Target="../media/image50.png"/><Relationship Id="rId8" Type="http://schemas.openxmlformats.org/officeDocument/2006/relationships/image" Target="../media/image4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54.png"/><Relationship Id="rId4" Type="http://schemas.openxmlformats.org/officeDocument/2006/relationships/image" Target="../media/image6.png"/><Relationship Id="rId5" Type="http://schemas.openxmlformats.org/officeDocument/2006/relationships/image" Target="../media/image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10.png"/><Relationship Id="rId4" Type="http://schemas.openxmlformats.org/officeDocument/2006/relationships/image" Target="../media/image53.png"/><Relationship Id="rId5" Type="http://schemas.openxmlformats.org/officeDocument/2006/relationships/image" Target="../media/image6.png"/><Relationship Id="rId6" Type="http://schemas.openxmlformats.org/officeDocument/2006/relationships/image" Target="../media/image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56.jpg"/><Relationship Id="rId4" Type="http://schemas.openxmlformats.org/officeDocument/2006/relationships/image" Target="../media/image6.png"/><Relationship Id="rId5"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jpg"/><Relationship Id="rId4" Type="http://schemas.openxmlformats.org/officeDocument/2006/relationships/image" Target="../media/image5.jpg"/><Relationship Id="rId5" Type="http://schemas.openxmlformats.org/officeDocument/2006/relationships/image" Target="../media/image6.png"/><Relationship Id="rId6"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4" name="Shape 114"/>
        <p:cNvGrpSpPr/>
        <p:nvPr/>
      </p:nvGrpSpPr>
      <p:grpSpPr>
        <a:xfrm>
          <a:off x="0" y="0"/>
          <a:ext cx="0" cy="0"/>
          <a:chOff x="0" y="0"/>
          <a:chExt cx="0" cy="0"/>
        </a:xfrm>
      </p:grpSpPr>
      <p:sp>
        <p:nvSpPr>
          <p:cNvPr id="115" name="Google Shape;115;p1"/>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Look Inside a Bangladeshi Clothing Factory - WSJ" id="116" name="Google Shape;116;p1"/>
          <p:cNvPicPr preferRelativeResize="0"/>
          <p:nvPr/>
        </p:nvPicPr>
        <p:blipFill rotWithShape="1">
          <a:blip r:embed="rId3">
            <a:alphaModFix/>
          </a:blip>
          <a:srcRect b="0" l="5311" r="3780" t="23391"/>
          <a:stretch/>
        </p:blipFill>
        <p:spPr>
          <a:xfrm>
            <a:off x="20" y="10"/>
            <a:ext cx="12191981" cy="6857990"/>
          </a:xfrm>
          <a:prstGeom prst="rect">
            <a:avLst/>
          </a:prstGeom>
          <a:noFill/>
          <a:ln>
            <a:noFill/>
          </a:ln>
        </p:spPr>
      </p:pic>
      <p:sp>
        <p:nvSpPr>
          <p:cNvPr id="117" name="Google Shape;117;p1"/>
          <p:cNvSpPr/>
          <p:nvPr/>
        </p:nvSpPr>
        <p:spPr>
          <a:xfrm rot="-5400000">
            <a:off x="3799868" y="-1534136"/>
            <a:ext cx="4592270" cy="12192000"/>
          </a:xfrm>
          <a:prstGeom prst="rect">
            <a:avLst/>
          </a:prstGeom>
          <a:gradFill>
            <a:gsLst>
              <a:gs pos="0">
                <a:srgbClr val="000000">
                  <a:alpha val="0"/>
                </a:srgbClr>
              </a:gs>
              <a:gs pos="21000">
                <a:srgbClr val="000000">
                  <a:alpha val="29803"/>
                </a:srgbClr>
              </a:gs>
              <a:gs pos="35000">
                <a:srgbClr val="000000">
                  <a:alpha val="45882"/>
                </a:srgbClr>
              </a:gs>
              <a:gs pos="100000">
                <a:srgbClr val="000000">
                  <a:alpha val="89803"/>
                </a:srgbClr>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8" name="Google Shape;118;p1"/>
          <p:cNvSpPr txBox="1"/>
          <p:nvPr>
            <p:ph type="ctrTitle"/>
          </p:nvPr>
        </p:nvSpPr>
        <p:spPr>
          <a:xfrm>
            <a:off x="404553" y="3091928"/>
            <a:ext cx="9078562" cy="2387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6600"/>
              <a:buFont typeface="Calibri"/>
              <a:buNone/>
            </a:pPr>
            <a:r>
              <a:rPr b="1" lang="en-GB" sz="6600"/>
              <a:t>Human Factors in OHS</a:t>
            </a:r>
            <a:endParaRPr/>
          </a:p>
        </p:txBody>
      </p:sp>
      <p:sp>
        <p:nvSpPr>
          <p:cNvPr id="119" name="Google Shape;119;p1"/>
          <p:cNvSpPr/>
          <p:nvPr/>
        </p:nvSpPr>
        <p:spPr>
          <a:xfrm>
            <a:off x="0" y="5575039"/>
            <a:ext cx="9785897" cy="685800"/>
          </a:xfrm>
          <a:prstGeom prst="roundRect">
            <a:avLst>
              <a:gd fmla="val 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0" name="Google Shape;120;p1"/>
          <p:cNvSpPr txBox="1"/>
          <p:nvPr>
            <p:ph idx="1" type="subTitle"/>
          </p:nvPr>
        </p:nvSpPr>
        <p:spPr>
          <a:xfrm>
            <a:off x="404553" y="5624945"/>
            <a:ext cx="9078562" cy="592975"/>
          </a:xfrm>
          <a:prstGeom prst="rect">
            <a:avLst/>
          </a:prstGeom>
          <a:noFill/>
          <a:ln>
            <a:noFill/>
          </a:ln>
        </p:spPr>
        <p:txBody>
          <a:bodyPr anchorCtr="0" anchor="ctr" bIns="45700" lIns="91425" spcFirstLastPara="1" rIns="91425" wrap="square" tIns="45700">
            <a:normAutofit/>
          </a:bodyPr>
          <a:lstStyle/>
          <a:p>
            <a:pPr indent="-571500" lvl="0" marL="571500" rtl="0" algn="l">
              <a:lnSpc>
                <a:spcPct val="90000"/>
              </a:lnSpc>
              <a:spcBef>
                <a:spcPts val="0"/>
              </a:spcBef>
              <a:spcAft>
                <a:spcPts val="0"/>
              </a:spcAft>
              <a:buClr>
                <a:schemeClr val="lt1"/>
              </a:buClr>
              <a:buSzPts val="2800"/>
              <a:buFont typeface="Arial"/>
              <a:buChar char="•"/>
            </a:pPr>
            <a:r>
              <a:rPr b="1" lang="en-GB" sz="2800"/>
              <a:t>Introduction to OHS: Module 4</a:t>
            </a:r>
            <a:endParaRPr/>
          </a:p>
        </p:txBody>
      </p:sp>
      <p:sp>
        <p:nvSpPr>
          <p:cNvPr id="121" name="Google Shape;121;p1"/>
          <p:cNvSpPr txBox="1"/>
          <p:nvPr/>
        </p:nvSpPr>
        <p:spPr>
          <a:xfrm>
            <a:off x="13460" y="6348313"/>
            <a:ext cx="9785896" cy="369332"/>
          </a:xfrm>
          <a:prstGeom prst="rect">
            <a:avLst/>
          </a:prstGeom>
          <a:solidFill>
            <a:srgbClr val="800000"/>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FFFFF"/>
              </a:buClr>
              <a:buSzPts val="1800"/>
              <a:buFont typeface="Calibri"/>
              <a:buNone/>
            </a:pPr>
            <a:r>
              <a:rPr b="1" i="0" lang="en-GB" sz="1800" u="none" cap="none" strike="noStrike">
                <a:solidFill>
                  <a:srgbClr val="FFFFFF"/>
                </a:solidFill>
                <a:latin typeface="Calibri"/>
                <a:ea typeface="Calibri"/>
                <a:cs typeface="Calibri"/>
                <a:sym typeface="Calibri"/>
              </a:rPr>
              <a:t>Supervisors &amp; Managers Introduction to  Occupational Health &amp; Safety (OHS) Online Course</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10"/>
          <p:cNvSpPr txBox="1"/>
          <p:nvPr>
            <p:ph type="title"/>
          </p:nvPr>
        </p:nvSpPr>
        <p:spPr>
          <a:xfrm>
            <a:off x="838200" y="365125"/>
            <a:ext cx="10515600" cy="1046425"/>
          </a:xfrm>
          <a:prstGeom prst="rect">
            <a:avLst/>
          </a:prstGeom>
          <a:solidFill>
            <a:schemeClr val="accent1"/>
          </a:solid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Calibri"/>
              <a:buNone/>
            </a:pPr>
            <a:r>
              <a:rPr lang="en-GB">
                <a:solidFill>
                  <a:schemeClr val="lt1"/>
                </a:solidFill>
              </a:rPr>
              <a:t>Perception – the ability to see, hear or become aware of something through the senses… </a:t>
            </a:r>
            <a:endParaRPr/>
          </a:p>
        </p:txBody>
      </p:sp>
      <p:sp>
        <p:nvSpPr>
          <p:cNvPr id="258" name="Google Shape;258;p10"/>
          <p:cNvSpPr txBox="1"/>
          <p:nvPr>
            <p:ph idx="1" type="body"/>
          </p:nvPr>
        </p:nvSpPr>
        <p:spPr>
          <a:xfrm>
            <a:off x="838200" y="1621439"/>
            <a:ext cx="10515600" cy="4351338"/>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accent1"/>
              </a:buClr>
              <a:buSzPts val="2800"/>
              <a:buChar char="•"/>
            </a:pPr>
            <a:r>
              <a:rPr lang="en-GB"/>
              <a:t>the way in which people interpret presented and given information and then apply it to the given situation or task </a:t>
            </a:r>
            <a:br>
              <a:rPr lang="en-GB"/>
            </a:br>
            <a:r>
              <a:rPr lang="en-GB"/>
              <a:t>Many accidents occur because people do not perceive that there is a risk </a:t>
            </a:r>
            <a:br>
              <a:rPr lang="en-GB"/>
            </a:br>
            <a:r>
              <a:rPr lang="en-GB"/>
              <a:t>Hard hats </a:t>
            </a:r>
            <a:br>
              <a:rPr lang="en-GB"/>
            </a:br>
            <a:r>
              <a:rPr lang="en-GB"/>
              <a:t>Guards on machine </a:t>
            </a:r>
            <a:br>
              <a:rPr lang="en-GB"/>
            </a:br>
            <a:r>
              <a:rPr lang="en-GB"/>
              <a:t>Washing of hands before eating </a:t>
            </a:r>
            <a:endParaRPr/>
          </a:p>
          <a:p>
            <a:pPr indent="-228600" lvl="0" marL="228600" rtl="0" algn="l">
              <a:lnSpc>
                <a:spcPct val="90000"/>
              </a:lnSpc>
              <a:spcBef>
                <a:spcPts val="1000"/>
              </a:spcBef>
              <a:spcAft>
                <a:spcPts val="0"/>
              </a:spcAft>
              <a:buClr>
                <a:schemeClr val="accent1"/>
              </a:buClr>
              <a:buSzPts val="2800"/>
              <a:buChar char="•"/>
            </a:pPr>
            <a:r>
              <a:rPr lang="en-GB"/>
              <a:t>Covid-19 peoples attitudes to wearing masks, washing hands and social distancing – some people insist on violating rules </a:t>
            </a:r>
            <a:endParaRPr/>
          </a:p>
        </p:txBody>
      </p:sp>
      <p:pic>
        <p:nvPicPr>
          <p:cNvPr descr="Information" id="259" name="Google Shape;259;p10"/>
          <p:cNvPicPr preferRelativeResize="0"/>
          <p:nvPr/>
        </p:nvPicPr>
        <p:blipFill rotWithShape="1">
          <a:blip r:embed="rId3">
            <a:alphaModFix/>
          </a:blip>
          <a:srcRect b="0" l="0" r="0" t="0"/>
          <a:stretch/>
        </p:blipFill>
        <p:spPr>
          <a:xfrm>
            <a:off x="11651238" y="6373953"/>
            <a:ext cx="356988" cy="356988"/>
          </a:xfrm>
          <a:prstGeom prst="rect">
            <a:avLst/>
          </a:prstGeom>
          <a:noFill/>
          <a:ln>
            <a:noFill/>
          </a:ln>
        </p:spPr>
      </p:pic>
      <p:pic>
        <p:nvPicPr>
          <p:cNvPr descr="Classroom" id="260" name="Google Shape;260;p10"/>
          <p:cNvPicPr preferRelativeResize="0"/>
          <p:nvPr/>
        </p:nvPicPr>
        <p:blipFill rotWithShape="1">
          <a:blip r:embed="rId4">
            <a:alphaModFix/>
          </a:blip>
          <a:srcRect b="0" l="0" r="0" t="0"/>
          <a:stretch/>
        </p:blipFill>
        <p:spPr>
          <a:xfrm>
            <a:off x="11260761" y="6388262"/>
            <a:ext cx="390477" cy="39047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5" name="Shape 265"/>
        <p:cNvGrpSpPr/>
        <p:nvPr/>
      </p:nvGrpSpPr>
      <p:grpSpPr>
        <a:xfrm>
          <a:off x="0" y="0"/>
          <a:ext cx="0" cy="0"/>
          <a:chOff x="0" y="0"/>
          <a:chExt cx="0" cy="0"/>
        </a:xfrm>
      </p:grpSpPr>
      <p:sp>
        <p:nvSpPr>
          <p:cNvPr id="266" name="Google Shape;266;p11"/>
          <p:cNvSpPr/>
          <p:nvPr/>
        </p:nvSpPr>
        <p:spPr>
          <a:xfrm>
            <a:off x="1" y="3726"/>
            <a:ext cx="5614875" cy="6858000"/>
          </a:xfrm>
          <a:prstGeom prst="rect">
            <a:avLst/>
          </a:prstGeom>
          <a:gradFill>
            <a:gsLst>
              <a:gs pos="0">
                <a:srgbClr val="4472C3">
                  <a:alpha val="81960"/>
                </a:srgbClr>
              </a:gs>
              <a:gs pos="25000">
                <a:srgbClr val="4472C4">
                  <a:alpha val="60000"/>
                </a:srgbClr>
              </a:gs>
              <a:gs pos="94000">
                <a:srgbClr val="AEABAB"/>
              </a:gs>
              <a:gs pos="100000">
                <a:srgbClr val="AEABAB"/>
              </a:gs>
            </a:gsLst>
            <a:lin ang="4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67" name="Google Shape;267;p1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68" name="Google Shape;268;p11"/>
          <p:cNvSpPr txBox="1"/>
          <p:nvPr>
            <p:ph type="title"/>
          </p:nvPr>
        </p:nvSpPr>
        <p:spPr>
          <a:xfrm>
            <a:off x="6094105" y="802955"/>
            <a:ext cx="4934679" cy="74592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4400"/>
              <a:buFont typeface="Calibri"/>
              <a:buNone/>
            </a:pPr>
            <a:r>
              <a:rPr lang="en-GB">
                <a:solidFill>
                  <a:srgbClr val="000000"/>
                </a:solidFill>
              </a:rPr>
              <a:t>Perception </a:t>
            </a:r>
            <a:endParaRPr/>
          </a:p>
        </p:txBody>
      </p:sp>
      <p:sp>
        <p:nvSpPr>
          <p:cNvPr id="269" name="Google Shape;269;p11"/>
          <p:cNvSpPr/>
          <p:nvPr/>
        </p:nvSpPr>
        <p:spPr>
          <a:xfrm>
            <a:off x="0" y="738619"/>
            <a:ext cx="5000438" cy="5400962"/>
          </a:xfrm>
          <a:custGeom>
            <a:rect b="b" l="l" r="r" t="t"/>
            <a:pathLst>
              <a:path extrusionOk="0" h="5400962" w="5000438">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cap="flat" cmpd="sng" w="12700">
            <a:solidFill>
              <a:srgbClr val="B3C6E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Brain" id="270" name="Google Shape;270;p11"/>
          <p:cNvPicPr preferRelativeResize="0"/>
          <p:nvPr/>
        </p:nvPicPr>
        <p:blipFill rotWithShape="1">
          <a:blip r:embed="rId4">
            <a:alphaModFix/>
          </a:blip>
          <a:srcRect b="0" l="0" r="0" t="0"/>
          <a:stretch/>
        </p:blipFill>
        <p:spPr>
          <a:xfrm>
            <a:off x="450254" y="1629089"/>
            <a:ext cx="3620021" cy="3620021"/>
          </a:xfrm>
          <a:prstGeom prst="rect">
            <a:avLst/>
          </a:prstGeom>
          <a:noFill/>
          <a:ln>
            <a:noFill/>
          </a:ln>
        </p:spPr>
      </p:pic>
      <p:sp>
        <p:nvSpPr>
          <p:cNvPr id="271" name="Google Shape;271;p11"/>
          <p:cNvSpPr txBox="1"/>
          <p:nvPr>
            <p:ph idx="1" type="body"/>
          </p:nvPr>
        </p:nvSpPr>
        <p:spPr>
          <a:xfrm>
            <a:off x="6090574" y="2421682"/>
            <a:ext cx="4977578" cy="3639289"/>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rgbClr val="000000"/>
              </a:buClr>
              <a:buSzPts val="2000"/>
              <a:buChar char="•"/>
            </a:pPr>
            <a:r>
              <a:rPr lang="en-GB" sz="2000">
                <a:solidFill>
                  <a:srgbClr val="000000"/>
                </a:solidFill>
              </a:rPr>
              <a:t>view the following slides </a:t>
            </a:r>
            <a:br>
              <a:rPr lang="en-GB" sz="2000">
                <a:solidFill>
                  <a:srgbClr val="000000"/>
                </a:solidFill>
              </a:rPr>
            </a:br>
            <a:r>
              <a:rPr lang="en-GB" sz="2000">
                <a:solidFill>
                  <a:srgbClr val="000000"/>
                </a:solidFill>
              </a:rPr>
              <a:t>The brain can at times have difficulty in interpreting presented visual information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descr="See the source image" id="277" name="Google Shape;277;p12"/>
          <p:cNvPicPr preferRelativeResize="0"/>
          <p:nvPr/>
        </p:nvPicPr>
        <p:blipFill rotWithShape="1">
          <a:blip r:embed="rId3">
            <a:alphaModFix/>
          </a:blip>
          <a:srcRect b="15290" l="2783" r="5163" t="4551"/>
          <a:stretch/>
        </p:blipFill>
        <p:spPr>
          <a:xfrm>
            <a:off x="219473" y="1241246"/>
            <a:ext cx="6292769" cy="4998370"/>
          </a:xfrm>
          <a:prstGeom prst="rect">
            <a:avLst/>
          </a:prstGeom>
          <a:noFill/>
          <a:ln>
            <a:noFill/>
          </a:ln>
        </p:spPr>
      </p:pic>
      <p:pic>
        <p:nvPicPr>
          <p:cNvPr descr="See the source image" id="278" name="Google Shape;278;p12"/>
          <p:cNvPicPr preferRelativeResize="0"/>
          <p:nvPr/>
        </p:nvPicPr>
        <p:blipFill rotWithShape="1">
          <a:blip r:embed="rId4">
            <a:alphaModFix/>
          </a:blip>
          <a:srcRect b="0" l="0" r="0" t="0"/>
          <a:stretch/>
        </p:blipFill>
        <p:spPr>
          <a:xfrm>
            <a:off x="7256319" y="377323"/>
            <a:ext cx="4142509" cy="4908186"/>
          </a:xfrm>
          <a:prstGeom prst="rect">
            <a:avLst/>
          </a:prstGeom>
          <a:noFill/>
          <a:ln>
            <a:noFill/>
          </a:ln>
        </p:spPr>
      </p:pic>
      <p:sp>
        <p:nvSpPr>
          <p:cNvPr id="279" name="Google Shape;279;p12"/>
          <p:cNvSpPr txBox="1"/>
          <p:nvPr/>
        </p:nvSpPr>
        <p:spPr>
          <a:xfrm>
            <a:off x="6954983" y="5285509"/>
            <a:ext cx="4745182"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800">
                <a:solidFill>
                  <a:schemeClr val="dk1"/>
                </a:solidFill>
                <a:latin typeface="Calibri"/>
                <a:ea typeface="Calibri"/>
                <a:cs typeface="Calibri"/>
                <a:sym typeface="Calibri"/>
              </a:rPr>
              <a:t>Is this book looking towards you……or away from you?</a:t>
            </a:r>
            <a:endParaRPr/>
          </a:p>
        </p:txBody>
      </p:sp>
      <p:pic>
        <p:nvPicPr>
          <p:cNvPr descr="Graphical user interface, text, application, email&#10;&#10;Description automatically generated" id="280" name="Google Shape;280;p12"/>
          <p:cNvPicPr preferRelativeResize="0"/>
          <p:nvPr/>
        </p:nvPicPr>
        <p:blipFill rotWithShape="1">
          <a:blip r:embed="rId5">
            <a:alphaModFix/>
          </a:blip>
          <a:srcRect b="7756" l="72475" r="2870" t="84761"/>
          <a:stretch/>
        </p:blipFill>
        <p:spPr>
          <a:xfrm>
            <a:off x="9958761" y="6394070"/>
            <a:ext cx="2032602" cy="347008"/>
          </a:xfrm>
          <a:prstGeom prst="rect">
            <a:avLst/>
          </a:prstGeom>
          <a:noFill/>
          <a:ln>
            <a:noFill/>
          </a:ln>
        </p:spPr>
      </p:pic>
      <p:pic>
        <p:nvPicPr>
          <p:cNvPr descr="Classroom" id="281" name="Google Shape;281;p12"/>
          <p:cNvPicPr preferRelativeResize="0"/>
          <p:nvPr/>
        </p:nvPicPr>
        <p:blipFill rotWithShape="1">
          <a:blip r:embed="rId6">
            <a:alphaModFix/>
          </a:blip>
          <a:srcRect b="0" l="0" r="0" t="0"/>
          <a:stretch/>
        </p:blipFill>
        <p:spPr>
          <a:xfrm>
            <a:off x="9485291" y="6350601"/>
            <a:ext cx="390477" cy="39047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pic>
        <p:nvPicPr>
          <p:cNvPr id="287" name="Google Shape;287;p13"/>
          <p:cNvPicPr preferRelativeResize="0"/>
          <p:nvPr/>
        </p:nvPicPr>
        <p:blipFill rotWithShape="1">
          <a:blip r:embed="rId3">
            <a:alphaModFix/>
          </a:blip>
          <a:srcRect b="21606" l="5833" r="4167" t="4167"/>
          <a:stretch/>
        </p:blipFill>
        <p:spPr>
          <a:xfrm>
            <a:off x="1524000" y="0"/>
            <a:ext cx="9144000" cy="5486400"/>
          </a:xfrm>
          <a:prstGeom prst="rect">
            <a:avLst/>
          </a:prstGeom>
          <a:noFill/>
          <a:ln>
            <a:noFill/>
          </a:ln>
        </p:spPr>
      </p:pic>
      <p:sp>
        <p:nvSpPr>
          <p:cNvPr id="288" name="Google Shape;288;p13"/>
          <p:cNvSpPr txBox="1"/>
          <p:nvPr/>
        </p:nvSpPr>
        <p:spPr>
          <a:xfrm>
            <a:off x="1752600" y="5867400"/>
            <a:ext cx="510540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GB" sz="2400">
                <a:solidFill>
                  <a:schemeClr val="dk2"/>
                </a:solidFill>
                <a:latin typeface="Arial"/>
                <a:ea typeface="Arial"/>
                <a:cs typeface="Arial"/>
                <a:sym typeface="Arial"/>
              </a:rPr>
              <a:t>Are the lines crooked or straight?</a:t>
            </a:r>
            <a:endParaRPr b="1" sz="3600">
              <a:solidFill>
                <a:schemeClr val="dk2"/>
              </a:solidFill>
              <a:latin typeface="Arial"/>
              <a:ea typeface="Arial"/>
              <a:cs typeface="Arial"/>
              <a:sym typeface="Arial"/>
            </a:endParaRPr>
          </a:p>
        </p:txBody>
      </p:sp>
      <p:pic>
        <p:nvPicPr>
          <p:cNvPr descr="Graphical user interface, text, application, email&#10;&#10;Description automatically generated" id="289" name="Google Shape;289;p13"/>
          <p:cNvPicPr preferRelativeResize="0"/>
          <p:nvPr/>
        </p:nvPicPr>
        <p:blipFill rotWithShape="1">
          <a:blip r:embed="rId4">
            <a:alphaModFix/>
          </a:blip>
          <a:srcRect b="7756" l="72475" r="2870" t="84761"/>
          <a:stretch/>
        </p:blipFill>
        <p:spPr>
          <a:xfrm>
            <a:off x="9865455" y="6319425"/>
            <a:ext cx="2032602" cy="347008"/>
          </a:xfrm>
          <a:prstGeom prst="rect">
            <a:avLst/>
          </a:prstGeom>
          <a:noFill/>
          <a:ln>
            <a:noFill/>
          </a:ln>
        </p:spPr>
      </p:pic>
      <p:pic>
        <p:nvPicPr>
          <p:cNvPr descr="Classroom" id="290" name="Google Shape;290;p13"/>
          <p:cNvPicPr preferRelativeResize="0"/>
          <p:nvPr/>
        </p:nvPicPr>
        <p:blipFill rotWithShape="1">
          <a:blip r:embed="rId5">
            <a:alphaModFix/>
          </a:blip>
          <a:srcRect b="0" l="0" r="0" t="0"/>
          <a:stretch/>
        </p:blipFill>
        <p:spPr>
          <a:xfrm>
            <a:off x="9474978" y="6275956"/>
            <a:ext cx="390477" cy="39047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14"/>
          <p:cNvSpPr txBox="1"/>
          <p:nvPr>
            <p:ph idx="1" type="subTitle"/>
          </p:nvPr>
        </p:nvSpPr>
        <p:spPr>
          <a:xfrm>
            <a:off x="1847850" y="4652963"/>
            <a:ext cx="8218488" cy="114935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GB"/>
              <a:t>Look at the chart</a:t>
            </a:r>
            <a:endParaRPr/>
          </a:p>
          <a:p>
            <a:pPr indent="0" lvl="0" marL="0" rtl="0" algn="ctr">
              <a:lnSpc>
                <a:spcPct val="90000"/>
              </a:lnSpc>
              <a:spcBef>
                <a:spcPts val="1000"/>
              </a:spcBef>
              <a:spcAft>
                <a:spcPts val="0"/>
              </a:spcAft>
              <a:buClr>
                <a:schemeClr val="dk1"/>
              </a:buClr>
              <a:buSzPts val="2400"/>
              <a:buNone/>
            </a:pPr>
            <a:r>
              <a:rPr lang="en-GB"/>
              <a:t>Say the </a:t>
            </a:r>
            <a:r>
              <a:rPr i="1" lang="en-GB"/>
              <a:t>colour</a:t>
            </a:r>
            <a:r>
              <a:rPr lang="en-GB"/>
              <a:t> of the word, not the word itself</a:t>
            </a:r>
            <a:endParaRPr/>
          </a:p>
        </p:txBody>
      </p:sp>
      <p:sp>
        <p:nvSpPr>
          <p:cNvPr id="297" name="Google Shape;297;p14"/>
          <p:cNvSpPr/>
          <p:nvPr/>
        </p:nvSpPr>
        <p:spPr>
          <a:xfrm>
            <a:off x="4656139" y="5949951"/>
            <a:ext cx="3457575" cy="5492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1B0C72"/>
              </a:buClr>
              <a:buSzPts val="2100"/>
              <a:buFont typeface="Noto Sans Symbols"/>
              <a:buNone/>
            </a:pPr>
            <a:r>
              <a:rPr b="0" lang="en-GB" sz="3000">
                <a:solidFill>
                  <a:schemeClr val="dk1"/>
                </a:solidFill>
                <a:latin typeface="Arial"/>
                <a:ea typeface="Arial"/>
                <a:cs typeface="Arial"/>
                <a:sym typeface="Arial"/>
              </a:rPr>
              <a:t>Why is it hard?</a:t>
            </a:r>
            <a:endParaRPr b="0" sz="3000">
              <a:solidFill>
                <a:schemeClr val="dk2"/>
              </a:solidFill>
              <a:latin typeface="Arial"/>
              <a:ea typeface="Arial"/>
              <a:cs typeface="Arial"/>
              <a:sym typeface="Arial"/>
            </a:endParaRPr>
          </a:p>
        </p:txBody>
      </p:sp>
      <p:graphicFrame>
        <p:nvGraphicFramePr>
          <p:cNvPr id="298" name="Google Shape;298;p14"/>
          <p:cNvGraphicFramePr/>
          <p:nvPr/>
        </p:nvGraphicFramePr>
        <p:xfrm>
          <a:off x="2495551" y="620713"/>
          <a:ext cx="6811963" cy="3448050"/>
        </p:xfrm>
        <a:graphic>
          <a:graphicData uri="http://schemas.openxmlformats.org/presentationml/2006/ole">
            <mc:AlternateContent>
              <mc:Choice Requires="v">
                <p:oleObj r:id="rId4" imgH="3448050" imgW="6811963" progId="Paint.Picture" spid="_x0000_s1">
                  <p:embed/>
                </p:oleObj>
              </mc:Choice>
              <mc:Fallback>
                <p:oleObj r:id="rId5" imgH="3448050" imgW="6811963" progId="Paint.Picture">
                  <p:embed/>
                  <p:pic>
                    <p:nvPicPr>
                      <p:cNvPr id="298" name="Google Shape;298;p14"/>
                      <p:cNvPicPr preferRelativeResize="0"/>
                      <p:nvPr/>
                    </p:nvPicPr>
                    <p:blipFill rotWithShape="1">
                      <a:blip r:embed="rId6">
                        <a:alphaModFix/>
                      </a:blip>
                      <a:srcRect b="0" l="0" r="0" t="0"/>
                      <a:stretch/>
                    </p:blipFill>
                    <p:spPr>
                      <a:xfrm>
                        <a:off x="2495551" y="620713"/>
                        <a:ext cx="6811963" cy="3448050"/>
                      </a:xfrm>
                      <a:prstGeom prst="rect">
                        <a:avLst/>
                      </a:prstGeom>
                      <a:noFill/>
                      <a:ln>
                        <a:noFill/>
                      </a:ln>
                    </p:spPr>
                  </p:pic>
                </p:oleObj>
              </mc:Fallback>
            </mc:AlternateContent>
          </a:graphicData>
        </a:graphic>
      </p:graphicFrame>
      <p:pic>
        <p:nvPicPr>
          <p:cNvPr descr="Graphical user interface, text, application, email&#10;&#10;Description automatically generated" id="299" name="Google Shape;299;p14"/>
          <p:cNvPicPr preferRelativeResize="0"/>
          <p:nvPr/>
        </p:nvPicPr>
        <p:blipFill rotWithShape="1">
          <a:blip r:embed="rId7">
            <a:alphaModFix/>
          </a:blip>
          <a:srcRect b="7756" l="72475" r="2870" t="84761"/>
          <a:stretch/>
        </p:blipFill>
        <p:spPr>
          <a:xfrm>
            <a:off x="9865455" y="6319425"/>
            <a:ext cx="2032602" cy="347008"/>
          </a:xfrm>
          <a:prstGeom prst="rect">
            <a:avLst/>
          </a:prstGeom>
          <a:noFill/>
          <a:ln>
            <a:noFill/>
          </a:ln>
        </p:spPr>
      </p:pic>
      <p:pic>
        <p:nvPicPr>
          <p:cNvPr descr="Classroom" id="300" name="Google Shape;300;p14"/>
          <p:cNvPicPr preferRelativeResize="0"/>
          <p:nvPr/>
        </p:nvPicPr>
        <p:blipFill rotWithShape="1">
          <a:blip r:embed="rId8">
            <a:alphaModFix/>
          </a:blip>
          <a:srcRect b="0" l="0" r="0" t="0"/>
          <a:stretch/>
        </p:blipFill>
        <p:spPr>
          <a:xfrm>
            <a:off x="9474978" y="6297690"/>
            <a:ext cx="390477" cy="39047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15"/>
          <p:cNvSpPr txBox="1"/>
          <p:nvPr>
            <p:ph type="title"/>
          </p:nvPr>
        </p:nvSpPr>
        <p:spPr>
          <a:xfrm>
            <a:off x="904574" y="225016"/>
            <a:ext cx="10515600" cy="711507"/>
          </a:xfrm>
          <a:prstGeom prst="rect">
            <a:avLst/>
          </a:prstGeom>
          <a:solidFill>
            <a:schemeClr val="accent1"/>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Calibri"/>
              <a:buNone/>
            </a:pPr>
            <a:r>
              <a:rPr b="1" lang="en-GB" sz="3600">
                <a:solidFill>
                  <a:schemeClr val="lt1"/>
                </a:solidFill>
                <a:latin typeface="Calibri"/>
                <a:ea typeface="Calibri"/>
                <a:cs typeface="Calibri"/>
                <a:sym typeface="Calibri"/>
              </a:rPr>
              <a:t>Communication</a:t>
            </a:r>
            <a:endParaRPr/>
          </a:p>
        </p:txBody>
      </p:sp>
      <p:sp>
        <p:nvSpPr>
          <p:cNvPr id="307" name="Google Shape;307;p15"/>
          <p:cNvSpPr txBox="1"/>
          <p:nvPr>
            <p:ph idx="1" type="body"/>
          </p:nvPr>
        </p:nvSpPr>
        <p:spPr>
          <a:xfrm>
            <a:off x="318319" y="1150374"/>
            <a:ext cx="11555362" cy="5482610"/>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66666"/>
              </a:buClr>
              <a:buSzPts val="2800"/>
              <a:buNone/>
            </a:pPr>
            <a:r>
              <a:rPr b="0" i="0" lang="en-GB">
                <a:solidFill>
                  <a:srgbClr val="666666"/>
                </a:solidFill>
              </a:rPr>
              <a:t>Communication is concerned with the creation, transmission, interpretation and use of information.  There are four basic steps to communication:</a:t>
            </a:r>
            <a:br>
              <a:rPr b="0" i="0" lang="en-GB" sz="1400">
                <a:solidFill>
                  <a:srgbClr val="666666"/>
                </a:solidFill>
              </a:rPr>
            </a:br>
            <a:endParaRPr b="0" i="0">
              <a:solidFill>
                <a:srgbClr val="666666"/>
              </a:solidFill>
            </a:endParaRPr>
          </a:p>
          <a:p>
            <a:pPr indent="-228600" lvl="0" marL="228600" rtl="0" algn="l">
              <a:lnSpc>
                <a:spcPct val="90000"/>
              </a:lnSpc>
              <a:spcBef>
                <a:spcPts val="1000"/>
              </a:spcBef>
              <a:spcAft>
                <a:spcPts val="0"/>
              </a:spcAft>
              <a:buClr>
                <a:schemeClr val="accent1"/>
              </a:buClr>
              <a:buSzPts val="2800"/>
              <a:buFont typeface="Calibri"/>
              <a:buAutoNum type="arabicPeriod"/>
            </a:pPr>
            <a:r>
              <a:rPr b="1" i="0" lang="en-GB">
                <a:solidFill>
                  <a:schemeClr val="accent1"/>
                </a:solidFill>
              </a:rPr>
              <a:t>Intent</a:t>
            </a:r>
            <a:r>
              <a:rPr b="0" i="0" lang="en-GB">
                <a:solidFill>
                  <a:srgbClr val="666666"/>
                </a:solidFill>
              </a:rPr>
              <a:t>: </a:t>
            </a:r>
            <a:r>
              <a:rPr b="0" i="0" lang="en-GB"/>
              <a:t>the sender has information that they wish to communicate to others;</a:t>
            </a:r>
            <a:endParaRPr/>
          </a:p>
          <a:p>
            <a:pPr indent="-228600" lvl="0" marL="228600" rtl="0" algn="l">
              <a:lnSpc>
                <a:spcPct val="90000"/>
              </a:lnSpc>
              <a:spcBef>
                <a:spcPts val="1000"/>
              </a:spcBef>
              <a:spcAft>
                <a:spcPts val="0"/>
              </a:spcAft>
              <a:buClr>
                <a:schemeClr val="accent1"/>
              </a:buClr>
              <a:buSzPts val="2800"/>
              <a:buFont typeface="Calibri"/>
              <a:buAutoNum type="arabicPeriod"/>
            </a:pPr>
            <a:r>
              <a:rPr b="1" i="0" lang="en-GB">
                <a:solidFill>
                  <a:schemeClr val="accent1"/>
                </a:solidFill>
              </a:rPr>
              <a:t>Transmission</a:t>
            </a:r>
            <a:r>
              <a:rPr b="0" i="0" lang="en-GB">
                <a:solidFill>
                  <a:srgbClr val="666666"/>
                </a:solidFill>
              </a:rPr>
              <a:t>: </a:t>
            </a:r>
            <a:r>
              <a:rPr b="0" i="0" lang="en-GB"/>
              <a:t>the sender chooses a method to convey the information (e.g. speech, writing, signs);</a:t>
            </a:r>
            <a:endParaRPr/>
          </a:p>
          <a:p>
            <a:pPr indent="-228600" lvl="0" marL="228600" rtl="0" algn="l">
              <a:lnSpc>
                <a:spcPct val="90000"/>
              </a:lnSpc>
              <a:spcBef>
                <a:spcPts val="1000"/>
              </a:spcBef>
              <a:spcAft>
                <a:spcPts val="0"/>
              </a:spcAft>
              <a:buClr>
                <a:schemeClr val="accent1"/>
              </a:buClr>
              <a:buSzPts val="2800"/>
              <a:buFont typeface="Calibri"/>
              <a:buAutoNum type="arabicPeriod"/>
            </a:pPr>
            <a:r>
              <a:rPr b="1" i="0" lang="en-GB">
                <a:solidFill>
                  <a:schemeClr val="accent1"/>
                </a:solidFill>
              </a:rPr>
              <a:t>Receipt</a:t>
            </a:r>
            <a:r>
              <a:rPr b="0" i="0" lang="en-GB">
                <a:solidFill>
                  <a:srgbClr val="666666"/>
                </a:solidFill>
              </a:rPr>
              <a:t>: </a:t>
            </a:r>
            <a:r>
              <a:rPr b="0" i="0" lang="en-GB"/>
              <a:t>the receiver hears or sees the information;</a:t>
            </a:r>
            <a:endParaRPr/>
          </a:p>
          <a:p>
            <a:pPr indent="-228600" lvl="0" marL="228600" rtl="0" algn="l">
              <a:lnSpc>
                <a:spcPct val="90000"/>
              </a:lnSpc>
              <a:spcBef>
                <a:spcPts val="1000"/>
              </a:spcBef>
              <a:spcAft>
                <a:spcPts val="0"/>
              </a:spcAft>
              <a:buClr>
                <a:schemeClr val="accent1"/>
              </a:buClr>
              <a:buSzPts val="2800"/>
              <a:buFont typeface="Calibri"/>
              <a:buAutoNum type="arabicPeriod"/>
            </a:pPr>
            <a:r>
              <a:rPr b="1" i="0" lang="en-GB">
                <a:solidFill>
                  <a:schemeClr val="accent1"/>
                </a:solidFill>
              </a:rPr>
              <a:t>Interpretation</a:t>
            </a:r>
            <a:r>
              <a:rPr b="0" i="0" lang="en-GB">
                <a:solidFill>
                  <a:srgbClr val="666666"/>
                </a:solidFill>
              </a:rPr>
              <a:t>: </a:t>
            </a:r>
            <a:r>
              <a:rPr b="0" i="0" lang="en-GB"/>
              <a:t>the receiver makes sense of the information that they have received.</a:t>
            </a:r>
            <a:endParaRPr/>
          </a:p>
          <a:p>
            <a:pPr indent="0" lvl="0" marL="0" rtl="0" algn="ctr">
              <a:lnSpc>
                <a:spcPct val="90000"/>
              </a:lnSpc>
              <a:spcBef>
                <a:spcPts val="1000"/>
              </a:spcBef>
              <a:spcAft>
                <a:spcPts val="0"/>
              </a:spcAft>
              <a:buClr>
                <a:schemeClr val="dk1"/>
              </a:buClr>
              <a:buSzPts val="2800"/>
              <a:buNone/>
            </a:pPr>
            <a:r>
              <a:rPr b="0" i="0" lang="en-GB"/>
              <a:t>However, what is interpreted is often different to what was intended – leading to a communication failure which in turn may lead to OHS accidents.</a:t>
            </a:r>
            <a:endParaRPr/>
          </a:p>
          <a:p>
            <a:pPr indent="-50800" lvl="0" marL="228600" rtl="0" algn="l">
              <a:lnSpc>
                <a:spcPct val="90000"/>
              </a:lnSpc>
              <a:spcBef>
                <a:spcPts val="1000"/>
              </a:spcBef>
              <a:spcAft>
                <a:spcPts val="0"/>
              </a:spcAft>
              <a:buClr>
                <a:schemeClr val="dk1"/>
              </a:buClr>
              <a:buSzPts val="2800"/>
              <a:buNone/>
            </a:pPr>
            <a:r>
              <a:t/>
            </a:r>
            <a:endParaRPr/>
          </a:p>
        </p:txBody>
      </p:sp>
      <p:pic>
        <p:nvPicPr>
          <p:cNvPr descr="Information" id="308" name="Google Shape;308;p15"/>
          <p:cNvPicPr preferRelativeResize="0"/>
          <p:nvPr/>
        </p:nvPicPr>
        <p:blipFill rotWithShape="1">
          <a:blip r:embed="rId3">
            <a:alphaModFix/>
          </a:blip>
          <a:srcRect b="0" l="0" r="0" t="0"/>
          <a:stretch/>
        </p:blipFill>
        <p:spPr>
          <a:xfrm>
            <a:off x="11470038" y="6248003"/>
            <a:ext cx="356988" cy="356988"/>
          </a:xfrm>
          <a:prstGeom prst="rect">
            <a:avLst/>
          </a:prstGeom>
          <a:noFill/>
          <a:ln>
            <a:noFill/>
          </a:ln>
        </p:spPr>
      </p:pic>
      <p:pic>
        <p:nvPicPr>
          <p:cNvPr descr="Classroom" id="309" name="Google Shape;309;p15"/>
          <p:cNvPicPr preferRelativeResize="0"/>
          <p:nvPr/>
        </p:nvPicPr>
        <p:blipFill rotWithShape="1">
          <a:blip r:embed="rId4">
            <a:alphaModFix/>
          </a:blip>
          <a:srcRect b="0" l="0" r="0" t="0"/>
          <a:stretch/>
        </p:blipFill>
        <p:spPr>
          <a:xfrm>
            <a:off x="11080829" y="6250011"/>
            <a:ext cx="390477" cy="39047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16"/>
          <p:cNvSpPr txBox="1"/>
          <p:nvPr>
            <p:ph type="title"/>
          </p:nvPr>
        </p:nvSpPr>
        <p:spPr>
          <a:xfrm>
            <a:off x="613707" y="365126"/>
            <a:ext cx="10740093" cy="757342"/>
          </a:xfrm>
          <a:prstGeom prst="rect">
            <a:avLst/>
          </a:prstGeom>
          <a:solidFill>
            <a:schemeClr val="accent4"/>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GB"/>
              <a:t>Communication</a:t>
            </a:r>
            <a:endParaRPr/>
          </a:p>
        </p:txBody>
      </p:sp>
      <p:sp>
        <p:nvSpPr>
          <p:cNvPr id="316" name="Google Shape;316;p16"/>
          <p:cNvSpPr txBox="1"/>
          <p:nvPr>
            <p:ph idx="1" type="body"/>
          </p:nvPr>
        </p:nvSpPr>
        <p:spPr>
          <a:xfrm>
            <a:off x="613707" y="1425917"/>
            <a:ext cx="10740092" cy="4351338"/>
          </a:xfrm>
          <a:prstGeom prst="rect">
            <a:avLst/>
          </a:prstGeom>
          <a:noFill/>
          <a:ln cap="flat" cmpd="sng" w="9525">
            <a:solidFill>
              <a:schemeClr val="accent4"/>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GB"/>
              <a:t>Activity:</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lang="en-GB"/>
              <a:t>Group 1: List the reasons why a verbal instruction may not be clearly </a:t>
            </a:r>
            <a:br>
              <a:rPr lang="en-GB"/>
            </a:br>
            <a:r>
              <a:rPr lang="en-GB"/>
              <a:t>                 understood by a worker.</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lang="en-GB"/>
              <a:t>Group 2: Outline </a:t>
            </a:r>
            <a:r>
              <a:rPr b="1" lang="en-GB"/>
              <a:t>FOUR</a:t>
            </a:r>
            <a:r>
              <a:rPr lang="en-GB"/>
              <a:t> advantages and </a:t>
            </a:r>
            <a:r>
              <a:rPr b="1" lang="en-GB"/>
              <a:t>FOUR</a:t>
            </a:r>
            <a:r>
              <a:rPr lang="en-GB"/>
              <a:t> disadvantages of using </a:t>
            </a:r>
            <a:br>
              <a:rPr lang="en-GB"/>
            </a:br>
            <a:r>
              <a:rPr lang="en-GB"/>
              <a:t>                 propaganda posters to communicate health and safety </a:t>
            </a:r>
            <a:br>
              <a:rPr lang="en-GB"/>
            </a:br>
            <a:r>
              <a:rPr lang="en-GB"/>
              <a:t>                 information to the workforce.</a:t>
            </a:r>
            <a:endParaRPr/>
          </a:p>
        </p:txBody>
      </p:sp>
      <p:pic>
        <p:nvPicPr>
          <p:cNvPr descr="Graphical user interface, text, application, email&#10;&#10;Description automatically generated" id="317" name="Google Shape;317;p16"/>
          <p:cNvPicPr preferRelativeResize="0"/>
          <p:nvPr/>
        </p:nvPicPr>
        <p:blipFill rotWithShape="1">
          <a:blip r:embed="rId3">
            <a:alphaModFix/>
          </a:blip>
          <a:srcRect b="7756" l="72475" r="2870" t="84761"/>
          <a:stretch/>
        </p:blipFill>
        <p:spPr>
          <a:xfrm>
            <a:off x="9865455" y="6319425"/>
            <a:ext cx="2032602" cy="347008"/>
          </a:xfrm>
          <a:prstGeom prst="rect">
            <a:avLst/>
          </a:prstGeom>
          <a:noFill/>
          <a:ln>
            <a:noFill/>
          </a:ln>
        </p:spPr>
      </p:pic>
      <p:pic>
        <p:nvPicPr>
          <p:cNvPr descr="Classroom" id="318" name="Google Shape;318;p16"/>
          <p:cNvPicPr preferRelativeResize="0"/>
          <p:nvPr/>
        </p:nvPicPr>
        <p:blipFill rotWithShape="1">
          <a:blip r:embed="rId4">
            <a:alphaModFix/>
          </a:blip>
          <a:srcRect b="0" l="0" r="0" t="0"/>
          <a:stretch/>
        </p:blipFill>
        <p:spPr>
          <a:xfrm>
            <a:off x="9474978" y="6297690"/>
            <a:ext cx="390477" cy="39047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3" name="Shape 323"/>
        <p:cNvGrpSpPr/>
        <p:nvPr/>
      </p:nvGrpSpPr>
      <p:grpSpPr>
        <a:xfrm>
          <a:off x="0" y="0"/>
          <a:ext cx="0" cy="0"/>
          <a:chOff x="0" y="0"/>
          <a:chExt cx="0" cy="0"/>
        </a:xfrm>
      </p:grpSpPr>
      <p:sp>
        <p:nvSpPr>
          <p:cNvPr id="324" name="Google Shape;324;p1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See the source image" id="325" name="Google Shape;325;p17"/>
          <p:cNvPicPr preferRelativeResize="0"/>
          <p:nvPr/>
        </p:nvPicPr>
        <p:blipFill rotWithShape="1">
          <a:blip r:embed="rId3">
            <a:alphaModFix/>
          </a:blip>
          <a:srcRect b="-3" l="15398" r="12457" t="0"/>
          <a:stretch/>
        </p:blipFill>
        <p:spPr>
          <a:xfrm>
            <a:off x="8529321" y="10"/>
            <a:ext cx="3662680" cy="3401558"/>
          </a:xfrm>
          <a:custGeom>
            <a:rect b="b" l="l" r="r" t="t"/>
            <a:pathLst>
              <a:path extrusionOk="0" h="3401568" w="3662680">
                <a:moveTo>
                  <a:pt x="0" y="0"/>
                </a:moveTo>
                <a:lnTo>
                  <a:pt x="3662680" y="0"/>
                </a:lnTo>
                <a:lnTo>
                  <a:pt x="3662680" y="3401568"/>
                </a:lnTo>
                <a:lnTo>
                  <a:pt x="774527" y="3401568"/>
                </a:lnTo>
                <a:lnTo>
                  <a:pt x="769892" y="3133175"/>
                </a:lnTo>
                <a:cubicBezTo>
                  <a:pt x="732577" y="2055441"/>
                  <a:pt x="492520" y="1056020"/>
                  <a:pt x="104445" y="215033"/>
                </a:cubicBezTo>
                <a:close/>
              </a:path>
            </a:pathLst>
          </a:custGeom>
          <a:noFill/>
          <a:ln>
            <a:noFill/>
          </a:ln>
        </p:spPr>
      </p:pic>
      <p:pic>
        <p:nvPicPr>
          <p:cNvPr descr="See the source image" id="326" name="Google Shape;326;p17"/>
          <p:cNvPicPr preferRelativeResize="0"/>
          <p:nvPr/>
        </p:nvPicPr>
        <p:blipFill rotWithShape="1">
          <a:blip r:embed="rId4">
            <a:alphaModFix/>
          </a:blip>
          <a:srcRect b="4" l="2309" r="6896" t="0"/>
          <a:stretch/>
        </p:blipFill>
        <p:spPr>
          <a:xfrm>
            <a:off x="5115314" y="10"/>
            <a:ext cx="4118110" cy="3401558"/>
          </a:xfrm>
          <a:custGeom>
            <a:rect b="b" l="l" r="r" t="t"/>
            <a:pathLst>
              <a:path extrusionOk="0" h="3401568" w="4118110">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a:noFill/>
          <a:ln>
            <a:noFill/>
          </a:ln>
        </p:spPr>
      </p:pic>
      <p:pic>
        <p:nvPicPr>
          <p:cNvPr descr="See the source image" id="327" name="Google Shape;327;p17"/>
          <p:cNvPicPr preferRelativeResize="0"/>
          <p:nvPr/>
        </p:nvPicPr>
        <p:blipFill rotWithShape="1">
          <a:blip r:embed="rId5">
            <a:alphaModFix/>
          </a:blip>
          <a:srcRect b="11875" l="0" r="-1" t="2026"/>
          <a:stretch/>
        </p:blipFill>
        <p:spPr>
          <a:xfrm>
            <a:off x="5168353" y="3456432"/>
            <a:ext cx="7023646" cy="3401568"/>
          </a:xfrm>
          <a:custGeom>
            <a:rect b="b" l="l" r="r" t="t"/>
            <a:pathLst>
              <a:path extrusionOk="0" h="3401568" w="7023646">
                <a:moveTo>
                  <a:pt x="749132" y="0"/>
                </a:moveTo>
                <a:lnTo>
                  <a:pt x="7023646" y="0"/>
                </a:lnTo>
                <a:lnTo>
                  <a:pt x="7023646" y="3401568"/>
                </a:lnTo>
                <a:lnTo>
                  <a:pt x="0" y="3401568"/>
                </a:lnTo>
                <a:lnTo>
                  <a:pt x="79008" y="3238906"/>
                </a:lnTo>
                <a:cubicBezTo>
                  <a:pt x="502362" y="2321466"/>
                  <a:pt x="749563" y="1215476"/>
                  <a:pt x="749563" y="24956"/>
                </a:cubicBezTo>
                <a:close/>
              </a:path>
            </a:pathLst>
          </a:custGeom>
          <a:noFill/>
          <a:ln>
            <a:noFill/>
          </a:ln>
        </p:spPr>
      </p:pic>
      <p:sp>
        <p:nvSpPr>
          <p:cNvPr id="328" name="Google Shape;328;p17"/>
          <p:cNvSpPr/>
          <p:nvPr/>
        </p:nvSpPr>
        <p:spPr>
          <a:xfrm>
            <a:off x="0" y="0"/>
            <a:ext cx="5932965" cy="6858000"/>
          </a:xfrm>
          <a:custGeom>
            <a:rect b="b" l="l" r="r" t="t"/>
            <a:pathLst>
              <a:path extrusionOk="0" h="6858000" w="5932965">
                <a:moveTo>
                  <a:pt x="0" y="0"/>
                </a:moveTo>
                <a:lnTo>
                  <a:pt x="5140363" y="0"/>
                </a:lnTo>
                <a:lnTo>
                  <a:pt x="5152943" y="23550"/>
                </a:lnTo>
                <a:cubicBezTo>
                  <a:pt x="5642847" y="987256"/>
                  <a:pt x="5932965" y="2183538"/>
                  <a:pt x="5932965" y="3479505"/>
                </a:cubicBezTo>
                <a:cubicBezTo>
                  <a:pt x="5932965" y="4675783"/>
                  <a:pt x="5685764" y="5787121"/>
                  <a:pt x="5262410" y="6708999"/>
                </a:cubicBezTo>
                <a:lnTo>
                  <a:pt x="5190385" y="6858000"/>
                </a:lnTo>
                <a:lnTo>
                  <a:pt x="0" y="6858000"/>
                </a:lnTo>
                <a:close/>
              </a:path>
            </a:pathLst>
          </a:custGeom>
          <a:solidFill>
            <a:schemeClr val="lt1"/>
          </a:solidFill>
          <a:ln cap="flat" cmpd="sng" w="9525">
            <a:solidFill>
              <a:srgbClr val="EFEFEF"/>
            </a:solidFill>
            <a:prstDash val="solid"/>
            <a:miter lim="800000"/>
            <a:headEnd len="sm" w="sm" type="none"/>
            <a:tailEnd len="sm" w="sm" type="none"/>
          </a:ln>
          <a:effectLst>
            <a:outerShdw blurRad="50800" rotWithShape="0" algn="l" dist="38100">
              <a:srgbClr val="D8D8D8">
                <a:alpha val="2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29" name="Google Shape;329;p17"/>
          <p:cNvSpPr/>
          <p:nvPr/>
        </p:nvSpPr>
        <p:spPr>
          <a:xfrm>
            <a:off x="0" y="0"/>
            <a:ext cx="5922333" cy="6858000"/>
          </a:xfrm>
          <a:custGeom>
            <a:rect b="b" l="l" r="r" t="t"/>
            <a:pathLst>
              <a:path extrusionOk="0" h="6858000" w="5922333">
                <a:moveTo>
                  <a:pt x="0" y="0"/>
                </a:moveTo>
                <a:lnTo>
                  <a:pt x="5129731" y="0"/>
                </a:lnTo>
                <a:lnTo>
                  <a:pt x="5142311" y="23550"/>
                </a:lnTo>
                <a:cubicBezTo>
                  <a:pt x="5632215" y="987256"/>
                  <a:pt x="5922333" y="2183538"/>
                  <a:pt x="5922333" y="3479505"/>
                </a:cubicBezTo>
                <a:cubicBezTo>
                  <a:pt x="5922333" y="4675783"/>
                  <a:pt x="5675132" y="5787121"/>
                  <a:pt x="5251778" y="6708999"/>
                </a:cubicBezTo>
                <a:lnTo>
                  <a:pt x="5179753" y="6858000"/>
                </a:lnTo>
                <a:lnTo>
                  <a:pt x="0" y="685800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30" name="Google Shape;330;p17"/>
          <p:cNvSpPr txBox="1"/>
          <p:nvPr>
            <p:ph type="title"/>
          </p:nvPr>
        </p:nvSpPr>
        <p:spPr>
          <a:xfrm>
            <a:off x="199688" y="167670"/>
            <a:ext cx="492233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900"/>
              <a:buFont typeface="Calibri"/>
              <a:buNone/>
            </a:pPr>
            <a:r>
              <a:rPr b="1" lang="en-GB" sz="2900">
                <a:latin typeface="Calibri"/>
                <a:ea typeface="Calibri"/>
                <a:cs typeface="Calibri"/>
                <a:sym typeface="Calibri"/>
              </a:rPr>
              <a:t>Importance of human factors has been recognized for a long time in the…</a:t>
            </a:r>
            <a:endParaRPr b="1" sz="2900">
              <a:latin typeface="Calibri"/>
              <a:ea typeface="Calibri"/>
              <a:cs typeface="Calibri"/>
              <a:sym typeface="Calibri"/>
            </a:endParaRPr>
          </a:p>
        </p:txBody>
      </p:sp>
      <p:sp>
        <p:nvSpPr>
          <p:cNvPr id="331" name="Google Shape;331;p17"/>
          <p:cNvSpPr/>
          <p:nvPr/>
        </p:nvSpPr>
        <p:spPr>
          <a:xfrm>
            <a:off x="0" y="1016867"/>
            <a:ext cx="128016" cy="65390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32" name="Google Shape;332;p17"/>
          <p:cNvSpPr/>
          <p:nvPr/>
        </p:nvSpPr>
        <p:spPr>
          <a:xfrm>
            <a:off x="438911" y="2089941"/>
            <a:ext cx="4970439" cy="18288"/>
          </a:xfrm>
          <a:prstGeom prst="rect">
            <a:avLst/>
          </a:prstGeom>
          <a:solidFill>
            <a:srgbClr val="D5D5D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33" name="Google Shape;333;p17"/>
          <p:cNvSpPr txBox="1"/>
          <p:nvPr>
            <p:ph idx="1" type="body"/>
          </p:nvPr>
        </p:nvSpPr>
        <p:spPr>
          <a:xfrm>
            <a:off x="128016" y="1825214"/>
            <a:ext cx="5719719" cy="4436220"/>
          </a:xfrm>
          <a:prstGeom prst="rect">
            <a:avLst/>
          </a:prstGeom>
          <a:noFill/>
          <a:ln>
            <a:noFill/>
          </a:ln>
        </p:spPr>
        <p:txBody>
          <a:bodyPr anchorCtr="0" anchor="t" bIns="45700" lIns="91425" spcFirstLastPara="1" rIns="91425" wrap="square" tIns="45700">
            <a:normAutofit lnSpcReduction="10000"/>
          </a:bodyPr>
          <a:lstStyle/>
          <a:p>
            <a:pPr indent="0" lvl="1" marL="1195388" rtl="0" algn="l">
              <a:lnSpc>
                <a:spcPct val="90000"/>
              </a:lnSpc>
              <a:spcBef>
                <a:spcPts val="0"/>
              </a:spcBef>
              <a:spcAft>
                <a:spcPts val="0"/>
              </a:spcAft>
              <a:buClr>
                <a:schemeClr val="dk2"/>
              </a:buClr>
              <a:buSzPts val="2000"/>
              <a:buNone/>
            </a:pPr>
            <a:r>
              <a:t/>
            </a:r>
            <a:endParaRPr sz="2000"/>
          </a:p>
          <a:p>
            <a:pPr indent="-228600" lvl="0" marL="228600" rtl="0" algn="l">
              <a:lnSpc>
                <a:spcPct val="90000"/>
              </a:lnSpc>
              <a:spcBef>
                <a:spcPts val="1000"/>
              </a:spcBef>
              <a:spcAft>
                <a:spcPts val="0"/>
              </a:spcAft>
              <a:buClr>
                <a:schemeClr val="dk1"/>
              </a:buClr>
              <a:buSzPts val="2800"/>
              <a:buChar char="•"/>
            </a:pPr>
            <a:r>
              <a:rPr b="1" lang="en-GB"/>
              <a:t>Aviation industry</a:t>
            </a:r>
            <a:endParaRPr/>
          </a:p>
          <a:p>
            <a:pPr indent="-228600" lvl="0" marL="228600" rtl="0" algn="l">
              <a:lnSpc>
                <a:spcPct val="90000"/>
              </a:lnSpc>
              <a:spcBef>
                <a:spcPts val="1000"/>
              </a:spcBef>
              <a:spcAft>
                <a:spcPts val="0"/>
              </a:spcAft>
              <a:buClr>
                <a:schemeClr val="dk1"/>
              </a:buClr>
              <a:buSzPts val="2800"/>
              <a:buChar char="•"/>
            </a:pPr>
            <a:r>
              <a:rPr b="1" lang="en-GB"/>
              <a:t>Nuclear sector</a:t>
            </a:r>
            <a:endParaRPr/>
          </a:p>
          <a:p>
            <a:pPr indent="-228600" lvl="0" marL="228600" rtl="0" algn="l">
              <a:lnSpc>
                <a:spcPct val="90000"/>
              </a:lnSpc>
              <a:spcBef>
                <a:spcPts val="1000"/>
              </a:spcBef>
              <a:spcAft>
                <a:spcPts val="0"/>
              </a:spcAft>
              <a:buClr>
                <a:schemeClr val="dk1"/>
              </a:buClr>
              <a:buSzPts val="2800"/>
              <a:buChar char="•"/>
            </a:pPr>
            <a:r>
              <a:rPr b="1" lang="en-GB"/>
              <a:t>Maritime sector</a:t>
            </a:r>
            <a:endParaRPr/>
          </a:p>
          <a:p>
            <a:pPr indent="0" lvl="0" marL="0" rtl="0" algn="l">
              <a:lnSpc>
                <a:spcPct val="90000"/>
              </a:lnSpc>
              <a:spcBef>
                <a:spcPts val="1000"/>
              </a:spcBef>
              <a:spcAft>
                <a:spcPts val="0"/>
              </a:spcAft>
              <a:buClr>
                <a:schemeClr val="dk1"/>
              </a:buClr>
              <a:buSzPts val="2800"/>
              <a:buNone/>
            </a:pPr>
            <a:br>
              <a:rPr b="1" lang="en-GB"/>
            </a:br>
            <a:r>
              <a:rPr lang="en-GB"/>
              <a:t>These are all particularly safety </a:t>
            </a:r>
            <a:br>
              <a:rPr lang="en-GB"/>
            </a:br>
            <a:r>
              <a:rPr lang="en-GB"/>
              <a:t>critical industries where human </a:t>
            </a:r>
            <a:br>
              <a:rPr lang="en-GB"/>
            </a:br>
            <a:r>
              <a:rPr lang="en-GB"/>
              <a:t>error ‘on the job’ can have </a:t>
            </a:r>
            <a:br>
              <a:rPr lang="en-GB"/>
            </a:br>
            <a:r>
              <a:rPr lang="en-GB"/>
              <a:t>critical implications for the </a:t>
            </a:r>
            <a:br>
              <a:rPr lang="en-GB"/>
            </a:br>
            <a:r>
              <a:rPr lang="en-GB"/>
              <a:t>individual but also hundreds or thousands of others.</a:t>
            </a:r>
            <a:endParaRPr/>
          </a:p>
          <a:p>
            <a:pPr indent="0" lvl="0" marL="0" rtl="0" algn="l">
              <a:lnSpc>
                <a:spcPct val="90000"/>
              </a:lnSpc>
              <a:spcBef>
                <a:spcPts val="1000"/>
              </a:spcBef>
              <a:spcAft>
                <a:spcPts val="0"/>
              </a:spcAft>
              <a:buClr>
                <a:schemeClr val="dk1"/>
              </a:buClr>
              <a:buSzPts val="2000"/>
              <a:buNone/>
            </a:pPr>
            <a:r>
              <a:t/>
            </a:r>
            <a:endParaRPr sz="2000"/>
          </a:p>
          <a:p>
            <a:pPr indent="0" lvl="0" marL="0" rtl="0" algn="l">
              <a:lnSpc>
                <a:spcPct val="90000"/>
              </a:lnSpc>
              <a:spcBef>
                <a:spcPts val="1000"/>
              </a:spcBef>
              <a:spcAft>
                <a:spcPts val="0"/>
              </a:spcAft>
              <a:buClr>
                <a:schemeClr val="dk1"/>
              </a:buClr>
              <a:buSzPts val="2000"/>
              <a:buNone/>
            </a:pPr>
            <a:r>
              <a:t/>
            </a:r>
            <a:endParaRPr sz="2000"/>
          </a:p>
        </p:txBody>
      </p:sp>
      <p:pic>
        <p:nvPicPr>
          <p:cNvPr descr="Classroom" id="334" name="Google Shape;334;p17"/>
          <p:cNvPicPr preferRelativeResize="0"/>
          <p:nvPr/>
        </p:nvPicPr>
        <p:blipFill rotWithShape="1">
          <a:blip r:embed="rId6">
            <a:alphaModFix/>
          </a:blip>
          <a:srcRect b="0" l="0" r="0" t="0"/>
          <a:stretch/>
        </p:blipFill>
        <p:spPr>
          <a:xfrm>
            <a:off x="64008" y="6415878"/>
            <a:ext cx="405361" cy="405361"/>
          </a:xfrm>
          <a:prstGeom prst="rect">
            <a:avLst/>
          </a:prstGeom>
          <a:noFill/>
          <a:ln>
            <a:noFill/>
          </a:ln>
        </p:spPr>
      </p:pic>
      <p:pic>
        <p:nvPicPr>
          <p:cNvPr descr="Information" id="335" name="Google Shape;335;p17"/>
          <p:cNvPicPr preferRelativeResize="0"/>
          <p:nvPr/>
        </p:nvPicPr>
        <p:blipFill rotWithShape="1">
          <a:blip r:embed="rId7">
            <a:alphaModFix/>
          </a:blip>
          <a:srcRect b="0" l="0" r="0" t="0"/>
          <a:stretch/>
        </p:blipFill>
        <p:spPr>
          <a:xfrm>
            <a:off x="469369" y="6440064"/>
            <a:ext cx="356988" cy="35698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0" name="Shape 340"/>
        <p:cNvGrpSpPr/>
        <p:nvPr/>
      </p:nvGrpSpPr>
      <p:grpSpPr>
        <a:xfrm>
          <a:off x="0" y="0"/>
          <a:ext cx="0" cy="0"/>
          <a:chOff x="0" y="0"/>
          <a:chExt cx="0" cy="0"/>
        </a:xfrm>
      </p:grpSpPr>
      <p:sp>
        <p:nvSpPr>
          <p:cNvPr id="341" name="Google Shape;341;p18"/>
          <p:cNvSpPr/>
          <p:nvPr/>
        </p:nvSpPr>
        <p:spPr>
          <a:xfrm>
            <a:off x="338328" y="303591"/>
            <a:ext cx="4335327" cy="5896743"/>
          </a:xfrm>
          <a:prstGeom prst="rect">
            <a:avLst/>
          </a:prstGeom>
          <a:solidFill>
            <a:srgbClr val="3F3F3F"/>
          </a:solidFill>
          <a:ln cap="sq" cmpd="thinThick" w="127000">
            <a:solidFill>
              <a:srgbClr val="3F3F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18"/>
          <p:cNvSpPr txBox="1"/>
          <p:nvPr>
            <p:ph type="title"/>
          </p:nvPr>
        </p:nvSpPr>
        <p:spPr>
          <a:xfrm>
            <a:off x="594360" y="637125"/>
            <a:ext cx="3802276" cy="5256371"/>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Calibri"/>
              <a:buNone/>
            </a:pPr>
            <a:r>
              <a:rPr lang="en-GB" sz="4800">
                <a:solidFill>
                  <a:schemeClr val="lt1"/>
                </a:solidFill>
              </a:rPr>
              <a:t>Combining ergonomics &amp; human factors.</a:t>
            </a:r>
            <a:br>
              <a:rPr lang="en-GB" sz="4800">
                <a:solidFill>
                  <a:schemeClr val="lt1"/>
                </a:solidFill>
              </a:rPr>
            </a:br>
            <a:br>
              <a:rPr lang="en-GB" sz="4800">
                <a:solidFill>
                  <a:schemeClr val="lt1"/>
                </a:solidFill>
              </a:rPr>
            </a:br>
            <a:r>
              <a:rPr lang="en-GB" sz="4800">
                <a:solidFill>
                  <a:schemeClr val="lt1"/>
                </a:solidFill>
              </a:rPr>
              <a:t>By the end of this section you will be able to:</a:t>
            </a:r>
            <a:endParaRPr/>
          </a:p>
        </p:txBody>
      </p:sp>
      <p:grpSp>
        <p:nvGrpSpPr>
          <p:cNvPr id="343" name="Google Shape;343;p18"/>
          <p:cNvGrpSpPr/>
          <p:nvPr/>
        </p:nvGrpSpPr>
        <p:grpSpPr>
          <a:xfrm>
            <a:off x="5166985" y="304633"/>
            <a:ext cx="6588690" cy="5894658"/>
            <a:chOff x="0" y="1042"/>
            <a:chExt cx="6588690" cy="5894658"/>
          </a:xfrm>
        </p:grpSpPr>
        <p:sp>
          <p:nvSpPr>
            <p:cNvPr id="344" name="Google Shape;344;p18"/>
            <p:cNvSpPr/>
            <p:nvPr/>
          </p:nvSpPr>
          <p:spPr>
            <a:xfrm>
              <a:off x="0" y="4438790"/>
              <a:ext cx="1647172" cy="1456910"/>
            </a:xfrm>
            <a:prstGeom prst="rect">
              <a:avLst/>
            </a:prstGeom>
            <a:solidFill>
              <a:srgbClr val="599BD5"/>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8"/>
            <p:cNvSpPr txBox="1"/>
            <p:nvPr/>
          </p:nvSpPr>
          <p:spPr>
            <a:xfrm>
              <a:off x="0" y="4438790"/>
              <a:ext cx="1647172" cy="1456910"/>
            </a:xfrm>
            <a:prstGeom prst="rect">
              <a:avLst/>
            </a:prstGeom>
            <a:noFill/>
            <a:ln>
              <a:noFill/>
            </a:ln>
          </p:spPr>
          <p:txBody>
            <a:bodyPr anchorCtr="0" anchor="ctr" bIns="248900" lIns="117125" spcFirstLastPara="1" rIns="117125" wrap="square" tIns="248900">
              <a:noAutofit/>
            </a:bodyPr>
            <a:lstStyle/>
            <a:p>
              <a:pPr indent="0" lvl="0" marL="0" marR="0" rtl="0" algn="ctr">
                <a:lnSpc>
                  <a:spcPct val="90000"/>
                </a:lnSpc>
                <a:spcBef>
                  <a:spcPts val="0"/>
                </a:spcBef>
                <a:spcAft>
                  <a:spcPts val="0"/>
                </a:spcAft>
                <a:buClr>
                  <a:schemeClr val="lt1"/>
                </a:buClr>
                <a:buSzPts val="3500"/>
                <a:buFont typeface="Calibri"/>
                <a:buNone/>
              </a:pPr>
              <a:r>
                <a:rPr lang="en-GB" sz="3500">
                  <a:solidFill>
                    <a:schemeClr val="lt1"/>
                  </a:solidFill>
                  <a:latin typeface="Calibri"/>
                  <a:ea typeface="Calibri"/>
                  <a:cs typeface="Calibri"/>
                  <a:sym typeface="Calibri"/>
                </a:rPr>
                <a:t>Identify</a:t>
              </a:r>
              <a:endParaRPr/>
            </a:p>
          </p:txBody>
        </p:sp>
        <p:sp>
          <p:nvSpPr>
            <p:cNvPr id="346" name="Google Shape;346;p18"/>
            <p:cNvSpPr/>
            <p:nvPr/>
          </p:nvSpPr>
          <p:spPr>
            <a:xfrm>
              <a:off x="1647172" y="4438790"/>
              <a:ext cx="4941518" cy="1456910"/>
            </a:xfrm>
            <a:prstGeom prst="rect">
              <a:avLst/>
            </a:prstGeom>
            <a:solidFill>
              <a:srgbClr val="CFDEEF">
                <a:alpha val="89803"/>
              </a:srgbClr>
            </a:solidFill>
            <a:ln cap="flat" cmpd="sng" w="12700">
              <a:solidFill>
                <a:srgbClr val="CFDEEF">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8"/>
            <p:cNvSpPr txBox="1"/>
            <p:nvPr/>
          </p:nvSpPr>
          <p:spPr>
            <a:xfrm>
              <a:off x="1647172" y="4438790"/>
              <a:ext cx="4941518" cy="1456910"/>
            </a:xfrm>
            <a:prstGeom prst="rect">
              <a:avLst/>
            </a:prstGeom>
            <a:noFill/>
            <a:ln>
              <a:noFill/>
            </a:ln>
          </p:spPr>
          <p:txBody>
            <a:bodyPr anchorCtr="0" anchor="ctr" bIns="304800" lIns="100225" spcFirstLastPara="1" rIns="100225" wrap="square" tIns="304800">
              <a:noAutofit/>
            </a:bodyPr>
            <a:lstStyle/>
            <a:p>
              <a:pPr indent="0" lvl="0" marL="0" marR="0" rtl="0" algn="l">
                <a:lnSpc>
                  <a:spcPct val="90000"/>
                </a:lnSpc>
                <a:spcBef>
                  <a:spcPts val="0"/>
                </a:spcBef>
                <a:spcAft>
                  <a:spcPts val="0"/>
                </a:spcAft>
                <a:buClr>
                  <a:schemeClr val="dk1"/>
                </a:buClr>
                <a:buSzPts val="2400"/>
                <a:buFont typeface="Calibri"/>
                <a:buNone/>
              </a:pPr>
              <a:r>
                <a:rPr lang="en-GB" sz="2400">
                  <a:solidFill>
                    <a:schemeClr val="dk1"/>
                  </a:solidFill>
                  <a:latin typeface="Calibri"/>
                  <a:ea typeface="Calibri"/>
                  <a:cs typeface="Calibri"/>
                  <a:sym typeface="Calibri"/>
                </a:rPr>
                <a:t>Identify work activities that can lead to injury</a:t>
              </a:r>
              <a:endParaRPr/>
            </a:p>
          </p:txBody>
        </p:sp>
        <p:sp>
          <p:nvSpPr>
            <p:cNvPr id="348" name="Google Shape;348;p18"/>
            <p:cNvSpPr/>
            <p:nvPr/>
          </p:nvSpPr>
          <p:spPr>
            <a:xfrm rot="10800000">
              <a:off x="0" y="2219916"/>
              <a:ext cx="1647172" cy="2240727"/>
            </a:xfrm>
            <a:prstGeom prst="upArrowCallout">
              <a:avLst>
                <a:gd fmla="val 5000" name="adj1"/>
                <a:gd fmla="val 10000" name="adj2"/>
                <a:gd fmla="val 15000" name="adj3"/>
                <a:gd fmla="val 64977" name="adj4"/>
              </a:avLst>
            </a:prstGeom>
            <a:solidFill>
              <a:srgbClr val="4CC38C"/>
            </a:solidFill>
            <a:ln cap="flat" cmpd="sng" w="12700">
              <a:solidFill>
                <a:srgbClr val="4CC38C"/>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8"/>
            <p:cNvSpPr txBox="1"/>
            <p:nvPr/>
          </p:nvSpPr>
          <p:spPr>
            <a:xfrm>
              <a:off x="0" y="2219916"/>
              <a:ext cx="1647172" cy="1456473"/>
            </a:xfrm>
            <a:prstGeom prst="rect">
              <a:avLst/>
            </a:prstGeom>
            <a:noFill/>
            <a:ln>
              <a:noFill/>
            </a:ln>
          </p:spPr>
          <p:txBody>
            <a:bodyPr anchorCtr="0" anchor="ctr" bIns="248900" lIns="117125" spcFirstLastPara="1" rIns="117125" wrap="square" tIns="248900">
              <a:noAutofit/>
            </a:bodyPr>
            <a:lstStyle/>
            <a:p>
              <a:pPr indent="0" lvl="0" marL="0" marR="0" rtl="0" algn="ctr">
                <a:lnSpc>
                  <a:spcPct val="90000"/>
                </a:lnSpc>
                <a:spcBef>
                  <a:spcPts val="0"/>
                </a:spcBef>
                <a:spcAft>
                  <a:spcPts val="0"/>
                </a:spcAft>
                <a:buClr>
                  <a:schemeClr val="lt1"/>
                </a:buClr>
                <a:buSzPts val="3500"/>
                <a:buFont typeface="Calibri"/>
                <a:buNone/>
              </a:pPr>
              <a:r>
                <a:rPr lang="en-GB" sz="3500">
                  <a:solidFill>
                    <a:schemeClr val="lt1"/>
                  </a:solidFill>
                  <a:latin typeface="Calibri"/>
                  <a:ea typeface="Calibri"/>
                  <a:cs typeface="Calibri"/>
                  <a:sym typeface="Calibri"/>
                </a:rPr>
                <a:t>Identify</a:t>
              </a:r>
              <a:endParaRPr/>
            </a:p>
          </p:txBody>
        </p:sp>
        <p:sp>
          <p:nvSpPr>
            <p:cNvPr id="350" name="Google Shape;350;p18"/>
            <p:cNvSpPr/>
            <p:nvPr/>
          </p:nvSpPr>
          <p:spPr>
            <a:xfrm>
              <a:off x="1647172" y="2219916"/>
              <a:ext cx="4941518" cy="1456473"/>
            </a:xfrm>
            <a:prstGeom prst="rect">
              <a:avLst/>
            </a:prstGeom>
            <a:solidFill>
              <a:srgbClr val="CCE8DD">
                <a:alpha val="89803"/>
              </a:srgbClr>
            </a:solidFill>
            <a:ln cap="flat" cmpd="sng" w="12700">
              <a:solidFill>
                <a:srgbClr val="CCE8DD">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8"/>
            <p:cNvSpPr txBox="1"/>
            <p:nvPr/>
          </p:nvSpPr>
          <p:spPr>
            <a:xfrm>
              <a:off x="1647172" y="2219916"/>
              <a:ext cx="4941518" cy="1456473"/>
            </a:xfrm>
            <a:prstGeom prst="rect">
              <a:avLst/>
            </a:prstGeom>
            <a:noFill/>
            <a:ln>
              <a:noFill/>
            </a:ln>
          </p:spPr>
          <p:txBody>
            <a:bodyPr anchorCtr="0" anchor="ctr" bIns="304800" lIns="100225" spcFirstLastPara="1" rIns="100225" wrap="square" tIns="304800">
              <a:noAutofit/>
            </a:bodyPr>
            <a:lstStyle/>
            <a:p>
              <a:pPr indent="0" lvl="0" marL="0" marR="0" rtl="0" algn="l">
                <a:lnSpc>
                  <a:spcPct val="90000"/>
                </a:lnSpc>
                <a:spcBef>
                  <a:spcPts val="0"/>
                </a:spcBef>
                <a:spcAft>
                  <a:spcPts val="0"/>
                </a:spcAft>
                <a:buClr>
                  <a:schemeClr val="dk1"/>
                </a:buClr>
                <a:buSzPts val="2400"/>
                <a:buFont typeface="Calibri"/>
                <a:buNone/>
              </a:pPr>
              <a:r>
                <a:rPr lang="en-GB" sz="2400">
                  <a:solidFill>
                    <a:schemeClr val="dk1"/>
                  </a:solidFill>
                  <a:latin typeface="Calibri"/>
                  <a:ea typeface="Calibri"/>
                  <a:cs typeface="Calibri"/>
                  <a:sym typeface="Calibri"/>
                </a:rPr>
                <a:t>Identify parts of the body that get injured at work</a:t>
              </a:r>
              <a:br>
                <a:rPr lang="en-GB" sz="2100">
                  <a:solidFill>
                    <a:schemeClr val="dk1"/>
                  </a:solidFill>
                  <a:latin typeface="Calibri"/>
                  <a:ea typeface="Calibri"/>
                  <a:cs typeface="Calibri"/>
                  <a:sym typeface="Calibri"/>
                </a:rPr>
              </a:br>
              <a:endParaRPr sz="2100">
                <a:solidFill>
                  <a:schemeClr val="dk1"/>
                </a:solidFill>
                <a:latin typeface="Calibri"/>
                <a:ea typeface="Calibri"/>
                <a:cs typeface="Calibri"/>
                <a:sym typeface="Calibri"/>
              </a:endParaRPr>
            </a:p>
          </p:txBody>
        </p:sp>
        <p:sp>
          <p:nvSpPr>
            <p:cNvPr id="352" name="Google Shape;352;p18"/>
            <p:cNvSpPr/>
            <p:nvPr/>
          </p:nvSpPr>
          <p:spPr>
            <a:xfrm rot="10800000">
              <a:off x="0" y="1042"/>
              <a:ext cx="1647172" cy="2240727"/>
            </a:xfrm>
            <a:prstGeom prst="upArrowCallout">
              <a:avLst>
                <a:gd fmla="val 5000" name="adj1"/>
                <a:gd fmla="val 10000" name="adj2"/>
                <a:gd fmla="val 15000" name="adj3"/>
                <a:gd fmla="val 64977" name="adj4"/>
              </a:avLst>
            </a:prstGeom>
            <a:solidFill>
              <a:srgbClr val="6FAB46"/>
            </a:solidFill>
            <a:ln cap="flat" cmpd="sng" w="12700">
              <a:solidFill>
                <a:srgbClr val="6FAB4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8"/>
            <p:cNvSpPr txBox="1"/>
            <p:nvPr/>
          </p:nvSpPr>
          <p:spPr>
            <a:xfrm>
              <a:off x="0" y="1042"/>
              <a:ext cx="1647172" cy="1456473"/>
            </a:xfrm>
            <a:prstGeom prst="rect">
              <a:avLst/>
            </a:prstGeom>
            <a:noFill/>
            <a:ln>
              <a:noFill/>
            </a:ln>
          </p:spPr>
          <p:txBody>
            <a:bodyPr anchorCtr="0" anchor="ctr" bIns="248900" lIns="117125" spcFirstLastPara="1" rIns="117125" wrap="square" tIns="248900">
              <a:noAutofit/>
            </a:bodyPr>
            <a:lstStyle/>
            <a:p>
              <a:pPr indent="0" lvl="0" marL="0" marR="0" rtl="0" algn="ctr">
                <a:lnSpc>
                  <a:spcPct val="90000"/>
                </a:lnSpc>
                <a:spcBef>
                  <a:spcPts val="0"/>
                </a:spcBef>
                <a:spcAft>
                  <a:spcPts val="0"/>
                </a:spcAft>
                <a:buClr>
                  <a:schemeClr val="lt1"/>
                </a:buClr>
                <a:buSzPts val="3500"/>
                <a:buFont typeface="Calibri"/>
                <a:buNone/>
              </a:pPr>
              <a:r>
                <a:rPr lang="en-GB" sz="3500">
                  <a:solidFill>
                    <a:schemeClr val="lt1"/>
                  </a:solidFill>
                  <a:latin typeface="Calibri"/>
                  <a:ea typeface="Calibri"/>
                  <a:cs typeface="Calibri"/>
                  <a:sym typeface="Calibri"/>
                </a:rPr>
                <a:t>Define</a:t>
              </a:r>
              <a:endParaRPr/>
            </a:p>
          </p:txBody>
        </p:sp>
        <p:sp>
          <p:nvSpPr>
            <p:cNvPr id="354" name="Google Shape;354;p18"/>
            <p:cNvSpPr/>
            <p:nvPr/>
          </p:nvSpPr>
          <p:spPr>
            <a:xfrm>
              <a:off x="1647172" y="1042"/>
              <a:ext cx="4941518" cy="1456473"/>
            </a:xfrm>
            <a:prstGeom prst="rect">
              <a:avLst/>
            </a:prstGeom>
            <a:solidFill>
              <a:srgbClr val="D3E1CC">
                <a:alpha val="89803"/>
              </a:srgbClr>
            </a:solidFill>
            <a:ln cap="flat" cmpd="sng" w="12700">
              <a:solidFill>
                <a:srgbClr val="D3E1CC">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8"/>
            <p:cNvSpPr txBox="1"/>
            <p:nvPr/>
          </p:nvSpPr>
          <p:spPr>
            <a:xfrm>
              <a:off x="1647172" y="1042"/>
              <a:ext cx="4941518" cy="1456473"/>
            </a:xfrm>
            <a:prstGeom prst="rect">
              <a:avLst/>
            </a:prstGeom>
            <a:noFill/>
            <a:ln>
              <a:noFill/>
            </a:ln>
          </p:spPr>
          <p:txBody>
            <a:bodyPr anchorCtr="0" anchor="ctr" bIns="304800" lIns="100225" spcFirstLastPara="1" rIns="100225" wrap="square" tIns="304800">
              <a:noAutofit/>
            </a:bodyPr>
            <a:lstStyle/>
            <a:p>
              <a:pPr indent="0" lvl="0" marL="0" marR="0" rtl="0" algn="l">
                <a:lnSpc>
                  <a:spcPct val="90000"/>
                </a:lnSpc>
                <a:spcBef>
                  <a:spcPts val="0"/>
                </a:spcBef>
                <a:spcAft>
                  <a:spcPts val="0"/>
                </a:spcAft>
                <a:buClr>
                  <a:schemeClr val="dk1"/>
                </a:buClr>
                <a:buSzPts val="2400"/>
                <a:buFont typeface="Calibri"/>
                <a:buNone/>
              </a:pPr>
              <a:r>
                <a:rPr lang="en-GB" sz="2400">
                  <a:solidFill>
                    <a:schemeClr val="dk1"/>
                  </a:solidFill>
                  <a:latin typeface="Calibri"/>
                  <a:ea typeface="Calibri"/>
                  <a:cs typeface="Calibri"/>
                  <a:sym typeface="Calibri"/>
                </a:rPr>
                <a:t>Define ergonomics and its benefits</a:t>
              </a:r>
              <a:br>
                <a:rPr lang="en-GB" sz="2100">
                  <a:solidFill>
                    <a:schemeClr val="dk1"/>
                  </a:solidFill>
                  <a:latin typeface="Calibri"/>
                  <a:ea typeface="Calibri"/>
                  <a:cs typeface="Calibri"/>
                  <a:sym typeface="Calibri"/>
                </a:rPr>
              </a:br>
              <a:endParaRPr sz="2100">
                <a:solidFill>
                  <a:schemeClr val="dk1"/>
                </a:solidFill>
                <a:latin typeface="Calibri"/>
                <a:ea typeface="Calibri"/>
                <a:cs typeface="Calibri"/>
                <a:sym typeface="Calibri"/>
              </a:endParaRPr>
            </a:p>
          </p:txBody>
        </p:sp>
      </p:grpSp>
      <p:pic>
        <p:nvPicPr>
          <p:cNvPr descr="Classroom" id="356" name="Google Shape;356;p18"/>
          <p:cNvPicPr preferRelativeResize="0"/>
          <p:nvPr/>
        </p:nvPicPr>
        <p:blipFill rotWithShape="1">
          <a:blip r:embed="rId3">
            <a:alphaModFix/>
          </a:blip>
          <a:srcRect b="0" l="0" r="0" t="0"/>
          <a:stretch/>
        </p:blipFill>
        <p:spPr>
          <a:xfrm>
            <a:off x="11305159" y="6351728"/>
            <a:ext cx="405361" cy="405361"/>
          </a:xfrm>
          <a:prstGeom prst="rect">
            <a:avLst/>
          </a:prstGeom>
          <a:noFill/>
          <a:ln>
            <a:noFill/>
          </a:ln>
        </p:spPr>
      </p:pic>
      <p:pic>
        <p:nvPicPr>
          <p:cNvPr descr="Information" id="357" name="Google Shape;357;p18"/>
          <p:cNvPicPr preferRelativeResize="0"/>
          <p:nvPr/>
        </p:nvPicPr>
        <p:blipFill rotWithShape="1">
          <a:blip r:embed="rId4">
            <a:alphaModFix/>
          </a:blip>
          <a:srcRect b="0" l="0" r="0" t="0"/>
          <a:stretch/>
        </p:blipFill>
        <p:spPr>
          <a:xfrm>
            <a:off x="11721809" y="6375915"/>
            <a:ext cx="356988" cy="35698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4141"/>
        </a:solidFill>
      </p:bgPr>
    </p:bg>
    <p:spTree>
      <p:nvGrpSpPr>
        <p:cNvPr id="362" name="Shape 362"/>
        <p:cNvGrpSpPr/>
        <p:nvPr/>
      </p:nvGrpSpPr>
      <p:grpSpPr>
        <a:xfrm>
          <a:off x="0" y="0"/>
          <a:ext cx="0" cy="0"/>
          <a:chOff x="0" y="0"/>
          <a:chExt cx="0" cy="0"/>
        </a:xfrm>
      </p:grpSpPr>
      <p:sp>
        <p:nvSpPr>
          <p:cNvPr id="363" name="Google Shape;363;p19"/>
          <p:cNvSpPr/>
          <p:nvPr/>
        </p:nvSpPr>
        <p:spPr>
          <a:xfrm>
            <a:off x="0" y="-680"/>
            <a:ext cx="12188952" cy="685800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Child labour in Bangladesh | World Vision UK" id="364" name="Google Shape;364;p19"/>
          <p:cNvPicPr preferRelativeResize="0"/>
          <p:nvPr/>
        </p:nvPicPr>
        <p:blipFill rotWithShape="1">
          <a:blip r:embed="rId3">
            <a:alphaModFix/>
          </a:blip>
          <a:srcRect b="0" l="2316" r="0" t="0"/>
          <a:stretch/>
        </p:blipFill>
        <p:spPr>
          <a:xfrm>
            <a:off x="865927" y="346167"/>
            <a:ext cx="2332460" cy="1588946"/>
          </a:xfrm>
          <a:prstGeom prst="rect">
            <a:avLst/>
          </a:prstGeom>
          <a:noFill/>
          <a:ln>
            <a:noFill/>
          </a:ln>
        </p:spPr>
      </p:pic>
      <p:pic>
        <p:nvPicPr>
          <p:cNvPr descr="What is ergonomics – and how can it transform your office?" id="365" name="Google Shape;365;p19"/>
          <p:cNvPicPr preferRelativeResize="0"/>
          <p:nvPr/>
        </p:nvPicPr>
        <p:blipFill rotWithShape="1">
          <a:blip r:embed="rId4">
            <a:alphaModFix/>
          </a:blip>
          <a:srcRect b="3" l="14084" r="12347" t="0"/>
          <a:stretch/>
        </p:blipFill>
        <p:spPr>
          <a:xfrm>
            <a:off x="4539659" y="346167"/>
            <a:ext cx="1748438" cy="1586330"/>
          </a:xfrm>
          <a:prstGeom prst="rect">
            <a:avLst/>
          </a:prstGeom>
          <a:noFill/>
          <a:ln>
            <a:noFill/>
          </a:ln>
        </p:spPr>
      </p:pic>
      <p:pic>
        <p:nvPicPr>
          <p:cNvPr descr="Two years after Bangladesh factory collapse, a struggle to set things right  - The Washington Post" id="366" name="Google Shape;366;p19"/>
          <p:cNvPicPr preferRelativeResize="0"/>
          <p:nvPr/>
        </p:nvPicPr>
        <p:blipFill rotWithShape="1">
          <a:blip r:embed="rId5">
            <a:alphaModFix/>
          </a:blip>
          <a:srcRect b="0" l="9146" r="0" t="0"/>
          <a:stretch/>
        </p:blipFill>
        <p:spPr>
          <a:xfrm>
            <a:off x="7149850" y="404586"/>
            <a:ext cx="1992670" cy="1469488"/>
          </a:xfrm>
          <a:prstGeom prst="rect">
            <a:avLst/>
          </a:prstGeom>
          <a:noFill/>
          <a:ln>
            <a:noFill/>
          </a:ln>
        </p:spPr>
      </p:pic>
      <p:pic>
        <p:nvPicPr>
          <p:cNvPr descr="UniGears Ltd. | Customer Voice | Industrial Sewing Machine | Brother" id="367" name="Google Shape;367;p19"/>
          <p:cNvPicPr preferRelativeResize="0"/>
          <p:nvPr/>
        </p:nvPicPr>
        <p:blipFill rotWithShape="1">
          <a:blip r:embed="rId6">
            <a:alphaModFix/>
          </a:blip>
          <a:srcRect b="0" l="2723" r="15095" t="0"/>
          <a:stretch/>
        </p:blipFill>
        <p:spPr>
          <a:xfrm>
            <a:off x="999889" y="2639045"/>
            <a:ext cx="2064533" cy="1588934"/>
          </a:xfrm>
          <a:prstGeom prst="rect">
            <a:avLst/>
          </a:prstGeom>
          <a:noFill/>
          <a:ln>
            <a:noFill/>
          </a:ln>
        </p:spPr>
      </p:pic>
      <p:pic>
        <p:nvPicPr>
          <p:cNvPr descr="Workplace Ergonomics" id="368" name="Google Shape;368;p19"/>
          <p:cNvPicPr preferRelativeResize="0"/>
          <p:nvPr/>
        </p:nvPicPr>
        <p:blipFill rotWithShape="1">
          <a:blip r:embed="rId7">
            <a:alphaModFix/>
          </a:blip>
          <a:srcRect b="0" l="0" r="0" t="0"/>
          <a:stretch/>
        </p:blipFill>
        <p:spPr>
          <a:xfrm>
            <a:off x="711687" y="4930536"/>
            <a:ext cx="2637773" cy="1582664"/>
          </a:xfrm>
          <a:prstGeom prst="rect">
            <a:avLst/>
          </a:prstGeom>
          <a:noFill/>
          <a:ln>
            <a:noFill/>
          </a:ln>
        </p:spPr>
      </p:pic>
      <p:sp>
        <p:nvSpPr>
          <p:cNvPr id="369" name="Google Shape;369;p19"/>
          <p:cNvSpPr/>
          <p:nvPr/>
        </p:nvSpPr>
        <p:spPr>
          <a:xfrm>
            <a:off x="4067495" y="2300641"/>
            <a:ext cx="8124506" cy="4557360"/>
          </a:xfrm>
          <a:prstGeom prst="rect">
            <a:avLst/>
          </a:prstGeom>
          <a:solidFill>
            <a:srgbClr val="40404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370" name="Google Shape;370;p19"/>
          <p:cNvCxnSpPr/>
          <p:nvPr/>
        </p:nvCxnSpPr>
        <p:spPr>
          <a:xfrm rot="10800000">
            <a:off x="0" y="2285774"/>
            <a:ext cx="12188952" cy="0"/>
          </a:xfrm>
          <a:prstGeom prst="straightConnector1">
            <a:avLst/>
          </a:prstGeom>
          <a:noFill/>
          <a:ln cap="flat" cmpd="sng" w="101600">
            <a:solidFill>
              <a:srgbClr val="404040"/>
            </a:solidFill>
            <a:prstDash val="solid"/>
            <a:miter lim="800000"/>
            <a:headEnd len="sm" w="sm" type="none"/>
            <a:tailEnd len="sm" w="sm" type="none"/>
          </a:ln>
        </p:spPr>
      </p:cxnSp>
      <p:cxnSp>
        <p:nvCxnSpPr>
          <p:cNvPr id="371" name="Google Shape;371;p19"/>
          <p:cNvCxnSpPr/>
          <p:nvPr/>
        </p:nvCxnSpPr>
        <p:spPr>
          <a:xfrm rot="10800000">
            <a:off x="0" y="4571548"/>
            <a:ext cx="4064320" cy="0"/>
          </a:xfrm>
          <a:prstGeom prst="straightConnector1">
            <a:avLst/>
          </a:prstGeom>
          <a:noFill/>
          <a:ln cap="flat" cmpd="sng" w="101600">
            <a:solidFill>
              <a:srgbClr val="404040"/>
            </a:solidFill>
            <a:prstDash val="solid"/>
            <a:miter lim="800000"/>
            <a:headEnd len="sm" w="sm" type="none"/>
            <a:tailEnd len="sm" w="sm" type="none"/>
          </a:ln>
        </p:spPr>
      </p:cxnSp>
      <p:cxnSp>
        <p:nvCxnSpPr>
          <p:cNvPr id="372" name="Google Shape;372;p19"/>
          <p:cNvCxnSpPr/>
          <p:nvPr/>
        </p:nvCxnSpPr>
        <p:spPr>
          <a:xfrm>
            <a:off x="4064319" y="-680"/>
            <a:ext cx="0" cy="6858003"/>
          </a:xfrm>
          <a:prstGeom prst="straightConnector1">
            <a:avLst/>
          </a:prstGeom>
          <a:noFill/>
          <a:ln cap="flat" cmpd="sng" w="101600">
            <a:solidFill>
              <a:srgbClr val="404040"/>
            </a:solidFill>
            <a:prstDash val="solid"/>
            <a:miter lim="800000"/>
            <a:headEnd len="sm" w="sm" type="none"/>
            <a:tailEnd len="sm" w="sm" type="none"/>
          </a:ln>
        </p:spPr>
      </p:cxnSp>
      <p:cxnSp>
        <p:nvCxnSpPr>
          <p:cNvPr id="373" name="Google Shape;373;p19"/>
          <p:cNvCxnSpPr/>
          <p:nvPr/>
        </p:nvCxnSpPr>
        <p:spPr>
          <a:xfrm>
            <a:off x="6787597" y="-680"/>
            <a:ext cx="0" cy="2240280"/>
          </a:xfrm>
          <a:prstGeom prst="straightConnector1">
            <a:avLst/>
          </a:prstGeom>
          <a:noFill/>
          <a:ln cap="flat" cmpd="sng" w="101600">
            <a:solidFill>
              <a:srgbClr val="404040"/>
            </a:solidFill>
            <a:prstDash val="solid"/>
            <a:miter lim="800000"/>
            <a:headEnd len="sm" w="sm" type="none"/>
            <a:tailEnd len="sm" w="sm" type="none"/>
          </a:ln>
        </p:spPr>
      </p:cxnSp>
      <p:cxnSp>
        <p:nvCxnSpPr>
          <p:cNvPr id="374" name="Google Shape;374;p19"/>
          <p:cNvCxnSpPr/>
          <p:nvPr/>
        </p:nvCxnSpPr>
        <p:spPr>
          <a:xfrm>
            <a:off x="9510875" y="-680"/>
            <a:ext cx="0" cy="2240280"/>
          </a:xfrm>
          <a:prstGeom prst="straightConnector1">
            <a:avLst/>
          </a:prstGeom>
          <a:noFill/>
          <a:ln cap="flat" cmpd="sng" w="101600">
            <a:solidFill>
              <a:srgbClr val="404040"/>
            </a:solidFill>
            <a:prstDash val="solid"/>
            <a:miter lim="800000"/>
            <a:headEnd len="sm" w="sm" type="none"/>
            <a:tailEnd len="sm" w="sm" type="none"/>
          </a:ln>
        </p:spPr>
      </p:cxnSp>
      <p:pic>
        <p:nvPicPr>
          <p:cNvPr descr="Workplace Ergonomics: Why is it important? - ASK EHS Blog" id="375" name="Google Shape;375;p19"/>
          <p:cNvPicPr preferRelativeResize="0"/>
          <p:nvPr/>
        </p:nvPicPr>
        <p:blipFill rotWithShape="1">
          <a:blip r:embed="rId8">
            <a:alphaModFix/>
          </a:blip>
          <a:srcRect b="-4" l="6103" r="6192" t="0"/>
          <a:stretch/>
        </p:blipFill>
        <p:spPr>
          <a:xfrm>
            <a:off x="10128172" y="346166"/>
            <a:ext cx="1483960" cy="1586323"/>
          </a:xfrm>
          <a:prstGeom prst="rect">
            <a:avLst/>
          </a:prstGeom>
          <a:noFill/>
          <a:ln>
            <a:noFill/>
          </a:ln>
        </p:spPr>
      </p:pic>
      <p:sp>
        <p:nvSpPr>
          <p:cNvPr id="376" name="Google Shape;376;p19"/>
          <p:cNvSpPr txBox="1"/>
          <p:nvPr>
            <p:ph idx="1" type="body"/>
          </p:nvPr>
        </p:nvSpPr>
        <p:spPr>
          <a:xfrm>
            <a:off x="4485180" y="4101152"/>
            <a:ext cx="6868620" cy="2075810"/>
          </a:xfrm>
          <a:prstGeom prst="rect">
            <a:avLst/>
          </a:prstGeom>
          <a:noFill/>
          <a:ln>
            <a:noFill/>
          </a:ln>
        </p:spPr>
        <p:txBody>
          <a:bodyPr anchorCtr="0" anchor="t" bIns="45700" lIns="91425" spcFirstLastPara="1" rIns="91425" wrap="square" tIns="45700">
            <a:normAutofit/>
          </a:bodyPr>
          <a:lstStyle/>
          <a:p>
            <a:pPr indent="-101600" lvl="0" marL="228600" rtl="0" algn="l">
              <a:lnSpc>
                <a:spcPct val="90000"/>
              </a:lnSpc>
              <a:spcBef>
                <a:spcPts val="0"/>
              </a:spcBef>
              <a:spcAft>
                <a:spcPts val="0"/>
              </a:spcAft>
              <a:buClr>
                <a:schemeClr val="lt1"/>
              </a:buClr>
              <a:buSzPts val="2000"/>
              <a:buNone/>
            </a:pPr>
            <a:r>
              <a:t/>
            </a:r>
            <a:endParaRPr sz="2000" u="sng">
              <a:solidFill>
                <a:srgbClr val="FFFFFF"/>
              </a:solidFill>
              <a:hlinkClick r:id="rId9">
                <a:extLst>
                  <a:ext uri="{A12FA001-AC4F-418D-AE19-62706E023703}">
                    <ahyp:hlinkClr val="tx"/>
                  </a:ext>
                </a:extLst>
              </a:hlinkClick>
            </a:endParaRPr>
          </a:p>
          <a:p>
            <a:pPr indent="-101600" lvl="0" marL="228600" rtl="0" algn="l">
              <a:lnSpc>
                <a:spcPct val="90000"/>
              </a:lnSpc>
              <a:spcBef>
                <a:spcPts val="1000"/>
              </a:spcBef>
              <a:spcAft>
                <a:spcPts val="0"/>
              </a:spcAft>
              <a:buClr>
                <a:schemeClr val="lt1"/>
              </a:buClr>
              <a:buSzPts val="2000"/>
              <a:buNone/>
            </a:pPr>
            <a:r>
              <a:t/>
            </a:r>
            <a:endParaRPr sz="2000" u="sng">
              <a:solidFill>
                <a:srgbClr val="FFFFFF"/>
              </a:solidFill>
              <a:hlinkClick r:id="rId10">
                <a:extLst>
                  <a:ext uri="{A12FA001-AC4F-418D-AE19-62706E023703}">
                    <ahyp:hlinkClr val="tx"/>
                  </a:ext>
                </a:extLst>
              </a:hlinkClick>
            </a:endParaRPr>
          </a:p>
          <a:p>
            <a:pPr indent="-101600" lvl="0" marL="228600" rtl="0" algn="l">
              <a:lnSpc>
                <a:spcPct val="90000"/>
              </a:lnSpc>
              <a:spcBef>
                <a:spcPts val="1000"/>
              </a:spcBef>
              <a:spcAft>
                <a:spcPts val="0"/>
              </a:spcAft>
              <a:buClr>
                <a:schemeClr val="lt1"/>
              </a:buClr>
              <a:buSzPts val="2000"/>
              <a:buNone/>
            </a:pPr>
            <a:r>
              <a:t/>
            </a:r>
            <a:endParaRPr sz="2000" u="sng">
              <a:solidFill>
                <a:srgbClr val="FFFFFF"/>
              </a:solidFill>
              <a:hlinkClick r:id="rId11">
                <a:extLst>
                  <a:ext uri="{A12FA001-AC4F-418D-AE19-62706E023703}">
                    <ahyp:hlinkClr val="tx"/>
                  </a:ext>
                </a:extLst>
              </a:hlinkClick>
            </a:endParaRPr>
          </a:p>
          <a:p>
            <a:pPr indent="-101600" lvl="0" marL="228600" rtl="0" algn="l">
              <a:lnSpc>
                <a:spcPct val="90000"/>
              </a:lnSpc>
              <a:spcBef>
                <a:spcPts val="1000"/>
              </a:spcBef>
              <a:spcAft>
                <a:spcPts val="0"/>
              </a:spcAft>
              <a:buClr>
                <a:schemeClr val="lt1"/>
              </a:buClr>
              <a:buSzPts val="2000"/>
              <a:buNone/>
            </a:pPr>
            <a:r>
              <a:t/>
            </a:r>
            <a:endParaRPr sz="2000" u="sng">
              <a:solidFill>
                <a:srgbClr val="FFFFFF"/>
              </a:solidFill>
              <a:hlinkClick r:id="rId12">
                <a:extLst>
                  <a:ext uri="{A12FA001-AC4F-418D-AE19-62706E023703}">
                    <ahyp:hlinkClr val="tx"/>
                  </a:ext>
                </a:extLst>
              </a:hlinkClick>
            </a:endParaRPr>
          </a:p>
          <a:p>
            <a:pPr indent="-101600" lvl="0" marL="228600" rtl="0" algn="l">
              <a:lnSpc>
                <a:spcPct val="90000"/>
              </a:lnSpc>
              <a:spcBef>
                <a:spcPts val="1000"/>
              </a:spcBef>
              <a:spcAft>
                <a:spcPts val="0"/>
              </a:spcAft>
              <a:buClr>
                <a:schemeClr val="lt1"/>
              </a:buClr>
              <a:buSzPts val="2000"/>
              <a:buNone/>
            </a:pPr>
            <a:r>
              <a:t/>
            </a:r>
            <a:endParaRPr sz="2000" u="sng">
              <a:solidFill>
                <a:srgbClr val="FFFFFF"/>
              </a:solidFill>
              <a:hlinkClick r:id="rId13">
                <a:extLst>
                  <a:ext uri="{A12FA001-AC4F-418D-AE19-62706E023703}">
                    <ahyp:hlinkClr val="tx"/>
                  </a:ext>
                </a:extLst>
              </a:hlinkClick>
            </a:endParaRPr>
          </a:p>
          <a:p>
            <a:pPr indent="-101600" lvl="0" marL="228600" rtl="0" algn="l">
              <a:lnSpc>
                <a:spcPct val="90000"/>
              </a:lnSpc>
              <a:spcBef>
                <a:spcPts val="1000"/>
              </a:spcBef>
              <a:spcAft>
                <a:spcPts val="0"/>
              </a:spcAft>
              <a:buClr>
                <a:schemeClr val="lt1"/>
              </a:buClr>
              <a:buSzPts val="2000"/>
              <a:buNone/>
            </a:pPr>
            <a:r>
              <a:t/>
            </a:r>
            <a:endParaRPr sz="2000" u="sng">
              <a:solidFill>
                <a:srgbClr val="FFFFFF"/>
              </a:solidFill>
              <a:hlinkClick r:id="rId14">
                <a:extLst>
                  <a:ext uri="{A12FA001-AC4F-418D-AE19-62706E023703}">
                    <ahyp:hlinkClr val="tx"/>
                  </a:ext>
                </a:extLst>
              </a:hlinkClick>
            </a:endParaRPr>
          </a:p>
          <a:p>
            <a:pPr indent="-101600" lvl="0" marL="228600" rtl="0" algn="l">
              <a:lnSpc>
                <a:spcPct val="90000"/>
              </a:lnSpc>
              <a:spcBef>
                <a:spcPts val="1000"/>
              </a:spcBef>
              <a:spcAft>
                <a:spcPts val="0"/>
              </a:spcAft>
              <a:buClr>
                <a:schemeClr val="lt1"/>
              </a:buClr>
              <a:buSzPts val="2000"/>
              <a:buNone/>
            </a:pPr>
            <a:r>
              <a:t/>
            </a:r>
            <a:endParaRPr sz="2000" u="sng">
              <a:solidFill>
                <a:srgbClr val="FFFFFF"/>
              </a:solidFill>
              <a:hlinkClick r:id="rId15">
                <a:extLst>
                  <a:ext uri="{A12FA001-AC4F-418D-AE19-62706E023703}">
                    <ahyp:hlinkClr val="tx"/>
                  </a:ext>
                </a:extLst>
              </a:hlinkClick>
            </a:endParaRPr>
          </a:p>
          <a:p>
            <a:pPr indent="-101600" lvl="0" marL="228600" rtl="0" algn="l">
              <a:lnSpc>
                <a:spcPct val="90000"/>
              </a:lnSpc>
              <a:spcBef>
                <a:spcPts val="1000"/>
              </a:spcBef>
              <a:spcAft>
                <a:spcPts val="0"/>
              </a:spcAft>
              <a:buClr>
                <a:schemeClr val="lt1"/>
              </a:buClr>
              <a:buSzPts val="2000"/>
              <a:buNone/>
            </a:pPr>
            <a:r>
              <a:t/>
            </a:r>
            <a:endParaRPr sz="2000">
              <a:solidFill>
                <a:srgbClr val="FFFFFF"/>
              </a:solidFill>
            </a:endParaRPr>
          </a:p>
        </p:txBody>
      </p:sp>
      <p:sp>
        <p:nvSpPr>
          <p:cNvPr id="377" name="Google Shape;377;p19"/>
          <p:cNvSpPr txBox="1"/>
          <p:nvPr/>
        </p:nvSpPr>
        <p:spPr>
          <a:xfrm>
            <a:off x="5749746" y="2871082"/>
            <a:ext cx="5127724" cy="34009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800">
                <a:solidFill>
                  <a:schemeClr val="dk1"/>
                </a:solidFill>
                <a:latin typeface="Arial"/>
                <a:ea typeface="Arial"/>
                <a:cs typeface="Arial"/>
                <a:sym typeface="Arial"/>
              </a:rPr>
              <a:t> </a:t>
            </a:r>
            <a:r>
              <a:rPr b="0" i="0" lang="en-GB" sz="2800">
                <a:solidFill>
                  <a:schemeClr val="lt1"/>
                </a:solidFill>
                <a:latin typeface="Arial"/>
                <a:ea typeface="Arial"/>
                <a:cs typeface="Arial"/>
                <a:sym typeface="Arial"/>
              </a:rPr>
              <a:t>Human factors and </a:t>
            </a:r>
            <a:r>
              <a:rPr b="1" i="0" lang="en-GB" sz="2800">
                <a:solidFill>
                  <a:schemeClr val="lt1"/>
                </a:solidFill>
                <a:latin typeface="Arial"/>
                <a:ea typeface="Arial"/>
                <a:cs typeface="Arial"/>
                <a:sym typeface="Arial"/>
              </a:rPr>
              <a:t>ergonomics </a:t>
            </a:r>
            <a:r>
              <a:rPr b="0" i="0" lang="en-GB" sz="2800">
                <a:solidFill>
                  <a:schemeClr val="lt1"/>
                </a:solidFill>
                <a:latin typeface="Arial"/>
                <a:ea typeface="Arial"/>
                <a:cs typeface="Arial"/>
                <a:sym typeface="Arial"/>
              </a:rPr>
              <a:t>are concerned with the "fit" between the user, equipment, </a:t>
            </a:r>
            <a:br>
              <a:rPr b="0" i="0" lang="en-GB" sz="2800">
                <a:solidFill>
                  <a:schemeClr val="lt1"/>
                </a:solidFill>
                <a:latin typeface="Arial"/>
                <a:ea typeface="Arial"/>
                <a:cs typeface="Arial"/>
                <a:sym typeface="Arial"/>
              </a:rPr>
            </a:br>
            <a:r>
              <a:rPr b="0" i="0" lang="en-GB" sz="2800">
                <a:solidFill>
                  <a:schemeClr val="lt1"/>
                </a:solidFill>
                <a:latin typeface="Arial"/>
                <a:ea typeface="Arial"/>
                <a:cs typeface="Arial"/>
                <a:sym typeface="Arial"/>
              </a:rPr>
              <a:t>and environment or </a:t>
            </a:r>
            <a:br>
              <a:rPr b="0" i="0" lang="en-GB" sz="2800">
                <a:solidFill>
                  <a:schemeClr val="lt1"/>
                </a:solidFill>
                <a:latin typeface="Arial"/>
                <a:ea typeface="Arial"/>
                <a:cs typeface="Arial"/>
                <a:sym typeface="Arial"/>
              </a:rPr>
            </a:br>
            <a:r>
              <a:rPr b="0" i="0" lang="en-GB" sz="2800">
                <a:solidFill>
                  <a:schemeClr val="lt1"/>
                </a:solidFill>
                <a:latin typeface="Arial"/>
                <a:ea typeface="Arial"/>
                <a:cs typeface="Arial"/>
                <a:sym typeface="Arial"/>
              </a:rPr>
              <a:t>"fitting a job to a person" </a:t>
            </a:r>
            <a:endParaRPr/>
          </a:p>
          <a:p>
            <a:pPr indent="0" lvl="0" marL="0" marR="0" rtl="0" algn="ctr">
              <a:spcBef>
                <a:spcPts val="600"/>
              </a:spcBef>
              <a:spcAft>
                <a:spcPts val="0"/>
              </a:spcAft>
              <a:buNone/>
            </a:pPr>
            <a:br>
              <a:rPr lang="en-GB" sz="1400">
                <a:solidFill>
                  <a:schemeClr val="lt1"/>
                </a:solidFill>
                <a:latin typeface="Calibri"/>
                <a:ea typeface="Calibri"/>
                <a:cs typeface="Calibri"/>
                <a:sym typeface="Calibri"/>
              </a:rPr>
            </a:br>
            <a:r>
              <a:rPr lang="en-GB" sz="1400">
                <a:solidFill>
                  <a:schemeClr val="lt1"/>
                </a:solidFill>
                <a:latin typeface="Calibri"/>
                <a:ea typeface="Calibri"/>
                <a:cs typeface="Calibri"/>
                <a:sym typeface="Calibri"/>
              </a:rPr>
              <a:t>(Occupational</a:t>
            </a:r>
            <a:r>
              <a:rPr b="1" lang="en-GB" sz="1400">
                <a:solidFill>
                  <a:schemeClr val="lt1"/>
                </a:solidFill>
                <a:latin typeface="Calibri"/>
                <a:ea typeface="Calibri"/>
                <a:cs typeface="Calibri"/>
                <a:sym typeface="Calibri"/>
              </a:rPr>
              <a:t> </a:t>
            </a:r>
            <a:r>
              <a:rPr b="0" i="0" lang="en-GB" sz="1400">
                <a:solidFill>
                  <a:schemeClr val="lt1"/>
                </a:solidFill>
                <a:latin typeface="Calibri"/>
                <a:ea typeface="Calibri"/>
                <a:cs typeface="Calibri"/>
                <a:sym typeface="Calibri"/>
              </a:rPr>
              <a:t>Safety and Health Administration“ 2019. </a:t>
            </a:r>
            <a:r>
              <a:rPr b="0" i="1" lang="en-GB" sz="1400" u="sng">
                <a:solidFill>
                  <a:schemeClr val="lt1"/>
                </a:solidFill>
                <a:latin typeface="Calibri"/>
                <a:ea typeface="Calibri"/>
                <a:cs typeface="Calibri"/>
                <a:sym typeface="Calibri"/>
                <a:hlinkClick r:id="rId16">
                  <a:extLst>
                    <a:ext uri="{A12FA001-AC4F-418D-AE19-62706E023703}">
                      <ahyp:hlinkClr val="tx"/>
                    </a:ext>
                  </a:extLst>
                </a:hlinkClick>
              </a:rPr>
              <a:t>www.osha.gov</a:t>
            </a:r>
            <a:r>
              <a:rPr b="0" i="1" lang="en-GB" sz="1400">
                <a:solidFill>
                  <a:schemeClr val="lt1"/>
                </a:solidFill>
                <a:latin typeface="Calibri"/>
                <a:ea typeface="Calibri"/>
                <a:cs typeface="Calibri"/>
                <a:sym typeface="Calibri"/>
              </a:rPr>
              <a:t>)</a:t>
            </a:r>
            <a:r>
              <a:rPr b="0" i="0" lang="en-GB" sz="1400">
                <a:solidFill>
                  <a:schemeClr val="lt1"/>
                </a:solidFill>
                <a:latin typeface="Calibri"/>
                <a:ea typeface="Calibri"/>
                <a:cs typeface="Calibri"/>
                <a:sym typeface="Calibri"/>
              </a:rPr>
              <a:t>.</a:t>
            </a:r>
            <a:endParaRPr sz="1400">
              <a:solidFill>
                <a:schemeClr val="lt1"/>
              </a:solidFill>
              <a:latin typeface="Calibri"/>
              <a:ea typeface="Calibri"/>
              <a:cs typeface="Calibri"/>
              <a:sym typeface="Calibri"/>
            </a:endParaRPr>
          </a:p>
        </p:txBody>
      </p:sp>
      <p:pic>
        <p:nvPicPr>
          <p:cNvPr descr="Classroom" id="378" name="Google Shape;378;p19"/>
          <p:cNvPicPr preferRelativeResize="0"/>
          <p:nvPr/>
        </p:nvPicPr>
        <p:blipFill rotWithShape="1">
          <a:blip r:embed="rId17">
            <a:alphaModFix/>
          </a:blip>
          <a:srcRect b="0" l="0" r="0" t="0"/>
          <a:stretch/>
        </p:blipFill>
        <p:spPr>
          <a:xfrm>
            <a:off x="11346080" y="6355393"/>
            <a:ext cx="390477" cy="390477"/>
          </a:xfrm>
          <a:prstGeom prst="rect">
            <a:avLst/>
          </a:prstGeom>
          <a:noFill/>
          <a:ln>
            <a:noFill/>
          </a:ln>
        </p:spPr>
      </p:pic>
      <p:pic>
        <p:nvPicPr>
          <p:cNvPr descr="Information" id="379" name="Google Shape;379;p19"/>
          <p:cNvPicPr preferRelativeResize="0"/>
          <p:nvPr/>
        </p:nvPicPr>
        <p:blipFill rotWithShape="1">
          <a:blip r:embed="rId18">
            <a:alphaModFix/>
          </a:blip>
          <a:srcRect b="0" l="0" r="0" t="0"/>
          <a:stretch/>
        </p:blipFill>
        <p:spPr>
          <a:xfrm>
            <a:off x="11724847" y="6355393"/>
            <a:ext cx="356988" cy="35698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7">
                                            <p:txEl>
                                              <p:pRg end="0" st="0"/>
                                            </p:txEl>
                                          </p:spTgt>
                                        </p:tgtEl>
                                        <p:attrNameLst>
                                          <p:attrName>style.visibility</p:attrName>
                                        </p:attrNameLst>
                                      </p:cBhvr>
                                      <p:to>
                                        <p:strVal val="visible"/>
                                      </p:to>
                                    </p:set>
                                    <p:anim calcmode="lin" valueType="num">
                                      <p:cBhvr additive="base">
                                        <p:cTn dur="500"/>
                                        <p:tgtEl>
                                          <p:spTgt spid="377">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7">
                                            <p:txEl>
                                              <p:pRg end="1" st="1"/>
                                            </p:txEl>
                                          </p:spTgt>
                                        </p:tgtEl>
                                        <p:attrNameLst>
                                          <p:attrName>style.visibility</p:attrName>
                                        </p:attrNameLst>
                                      </p:cBhvr>
                                      <p:to>
                                        <p:strVal val="visible"/>
                                      </p:to>
                                    </p:set>
                                    <p:anim calcmode="lin" valueType="num">
                                      <p:cBhvr additive="base">
                                        <p:cTn dur="500"/>
                                        <p:tgtEl>
                                          <p:spTgt spid="377">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6" name="Shape 126"/>
        <p:cNvGrpSpPr/>
        <p:nvPr/>
      </p:nvGrpSpPr>
      <p:grpSpPr>
        <a:xfrm>
          <a:off x="0" y="0"/>
          <a:ext cx="0" cy="0"/>
          <a:chOff x="0" y="0"/>
          <a:chExt cx="0" cy="0"/>
        </a:xfrm>
      </p:grpSpPr>
      <p:sp>
        <p:nvSpPr>
          <p:cNvPr id="127" name="Google Shape;127;p2"/>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8" name="Google Shape;128;p2"/>
          <p:cNvSpPr/>
          <p:nvPr/>
        </p:nvSpPr>
        <p:spPr>
          <a:xfrm>
            <a:off x="1" y="0"/>
            <a:ext cx="4167271" cy="6858000"/>
          </a:xfrm>
          <a:custGeom>
            <a:rect b="b" l="l" r="r" t="t"/>
            <a:pathLst>
              <a:path extrusionOk="0" h="6858000" w="4167271">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9" name="Google Shape;129;p2"/>
          <p:cNvSpPr txBox="1"/>
          <p:nvPr>
            <p:ph type="title"/>
          </p:nvPr>
        </p:nvSpPr>
        <p:spPr>
          <a:xfrm>
            <a:off x="686834" y="1153572"/>
            <a:ext cx="3200400" cy="44611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400"/>
              <a:buFont typeface="Calibri"/>
              <a:buNone/>
            </a:pPr>
            <a:r>
              <a:rPr b="1" lang="en-GB">
                <a:solidFill>
                  <a:srgbClr val="FFFFFF"/>
                </a:solidFill>
                <a:latin typeface="Calibri"/>
                <a:ea typeface="Calibri"/>
                <a:cs typeface="Calibri"/>
                <a:sym typeface="Calibri"/>
              </a:rPr>
              <a:t>Aims and objective of Module 4</a:t>
            </a:r>
            <a:endParaRPr/>
          </a:p>
        </p:txBody>
      </p:sp>
      <p:sp>
        <p:nvSpPr>
          <p:cNvPr id="130" name="Google Shape;130;p2"/>
          <p:cNvSpPr/>
          <p:nvPr/>
        </p:nvSpPr>
        <p:spPr>
          <a:xfrm flipH="1" rot="10800000">
            <a:off x="7550402" y="2455479"/>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1" name="Google Shape;131;p2"/>
          <p:cNvSpPr txBox="1"/>
          <p:nvPr>
            <p:ph idx="1" type="body"/>
          </p:nvPr>
        </p:nvSpPr>
        <p:spPr>
          <a:xfrm>
            <a:off x="4264225" y="431493"/>
            <a:ext cx="7521009" cy="5905320"/>
          </a:xfrm>
          <a:prstGeom prst="rect">
            <a:avLst/>
          </a:prstGeom>
          <a:noFill/>
          <a:ln cap="flat"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lang="en-GB" sz="2400"/>
              <a:t>To explore the field of human factors in the context of health and safety: </a:t>
            </a:r>
            <a:endParaRPr/>
          </a:p>
          <a:p>
            <a:pPr indent="0" lvl="0" marL="0" rtl="0" algn="l">
              <a:lnSpc>
                <a:spcPct val="90000"/>
              </a:lnSpc>
              <a:spcBef>
                <a:spcPts val="1000"/>
              </a:spcBef>
              <a:spcAft>
                <a:spcPts val="0"/>
              </a:spcAft>
              <a:buClr>
                <a:schemeClr val="dk1"/>
              </a:buClr>
              <a:buSzPts val="2800"/>
              <a:buNone/>
            </a:pPr>
            <a:br>
              <a:rPr lang="en-GB"/>
            </a:br>
            <a:r>
              <a:rPr lang="en-GB"/>
              <a:t>By the end of the session you will be able to: </a:t>
            </a:r>
            <a:endParaRPr/>
          </a:p>
          <a:p>
            <a:pPr indent="-228600" lvl="0" marL="228600" rtl="0" algn="l">
              <a:lnSpc>
                <a:spcPct val="90000"/>
              </a:lnSpc>
              <a:spcBef>
                <a:spcPts val="1000"/>
              </a:spcBef>
              <a:spcAft>
                <a:spcPts val="0"/>
              </a:spcAft>
              <a:buClr>
                <a:schemeClr val="accent2"/>
              </a:buClr>
              <a:buSzPts val="2800"/>
              <a:buChar char="•"/>
            </a:pPr>
            <a:r>
              <a:rPr lang="en-GB"/>
              <a:t>State the factors that promote a good health &amp; safety culture </a:t>
            </a:r>
            <a:br>
              <a:rPr lang="en-GB"/>
            </a:br>
            <a:r>
              <a:rPr lang="en-GB"/>
              <a:t>Distinguish </a:t>
            </a:r>
            <a:r>
              <a:rPr b="1" lang="en-GB"/>
              <a:t>organisational</a:t>
            </a:r>
            <a:r>
              <a:rPr lang="en-GB"/>
              <a:t>, </a:t>
            </a:r>
            <a:r>
              <a:rPr b="1" lang="en-GB"/>
              <a:t>job</a:t>
            </a:r>
            <a:r>
              <a:rPr lang="en-GB"/>
              <a:t> and </a:t>
            </a:r>
            <a:r>
              <a:rPr b="1" lang="en-GB"/>
              <a:t>personal</a:t>
            </a:r>
            <a:r>
              <a:rPr lang="en-GB"/>
              <a:t> factors involved in accidents </a:t>
            </a:r>
            <a:br>
              <a:rPr lang="en-GB"/>
            </a:br>
            <a:r>
              <a:rPr lang="en-GB"/>
              <a:t>Identify how </a:t>
            </a:r>
            <a:r>
              <a:rPr b="1" lang="en-GB"/>
              <a:t>human error </a:t>
            </a:r>
            <a:r>
              <a:rPr lang="en-GB"/>
              <a:t>can contribute to accidents  </a:t>
            </a:r>
            <a:br>
              <a:rPr lang="en-GB"/>
            </a:br>
            <a:r>
              <a:rPr lang="en-GB"/>
              <a:t>Identify potential failings in communication, work design and understand the influence of </a:t>
            </a:r>
            <a:r>
              <a:rPr b="1" lang="en-GB"/>
              <a:t>human factors &amp; ergonomics </a:t>
            </a:r>
            <a:r>
              <a:rPr lang="en-GB"/>
              <a:t>on OHS.</a:t>
            </a:r>
            <a:endParaRPr/>
          </a:p>
        </p:txBody>
      </p:sp>
      <p:pic>
        <p:nvPicPr>
          <p:cNvPr descr="Classroom" id="132" name="Google Shape;132;p2"/>
          <p:cNvPicPr preferRelativeResize="0"/>
          <p:nvPr/>
        </p:nvPicPr>
        <p:blipFill rotWithShape="1">
          <a:blip r:embed="rId3">
            <a:alphaModFix/>
          </a:blip>
          <a:srcRect b="0" l="0" r="0" t="0"/>
          <a:stretch/>
        </p:blipFill>
        <p:spPr>
          <a:xfrm>
            <a:off x="11365610" y="6334238"/>
            <a:ext cx="405361" cy="40536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20"/>
          <p:cNvSpPr txBox="1"/>
          <p:nvPr>
            <p:ph idx="1" type="body"/>
          </p:nvPr>
        </p:nvSpPr>
        <p:spPr>
          <a:xfrm>
            <a:off x="399494" y="1473312"/>
            <a:ext cx="11407806" cy="1124304"/>
          </a:xfrm>
          <a:prstGeom prst="rect">
            <a:avLst/>
          </a:prstGeom>
          <a:solidFill>
            <a:srgbClr val="E1EFD8"/>
          </a:solid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202124"/>
              </a:buClr>
              <a:buSzPts val="2400"/>
              <a:buNone/>
            </a:pPr>
            <a:r>
              <a:rPr b="0" i="0" lang="en-GB" sz="2400">
                <a:solidFill>
                  <a:srgbClr val="202124"/>
                </a:solidFill>
              </a:rPr>
              <a:t>"</a:t>
            </a:r>
            <a:r>
              <a:rPr b="1" i="0" lang="en-GB" sz="2400">
                <a:solidFill>
                  <a:srgbClr val="202124"/>
                </a:solidFill>
              </a:rPr>
              <a:t>Human factors</a:t>
            </a:r>
            <a:r>
              <a:rPr b="0" i="0" lang="en-GB" sz="2400">
                <a:solidFill>
                  <a:srgbClr val="202124"/>
                </a:solidFill>
              </a:rPr>
              <a:t> refer to environmental, organisational and job </a:t>
            </a:r>
            <a:r>
              <a:rPr b="1" i="0" lang="en-GB" sz="2400">
                <a:solidFill>
                  <a:srgbClr val="202124"/>
                </a:solidFill>
              </a:rPr>
              <a:t>factors</a:t>
            </a:r>
            <a:r>
              <a:rPr b="0" i="0" lang="en-GB" sz="2400">
                <a:solidFill>
                  <a:srgbClr val="202124"/>
                </a:solidFill>
              </a:rPr>
              <a:t>, and </a:t>
            </a:r>
            <a:r>
              <a:rPr b="1" i="0" lang="en-GB" sz="2400">
                <a:solidFill>
                  <a:srgbClr val="202124"/>
                </a:solidFill>
              </a:rPr>
              <a:t>human</a:t>
            </a:r>
            <a:r>
              <a:rPr b="0" i="0" lang="en-GB" sz="2400">
                <a:solidFill>
                  <a:srgbClr val="202124"/>
                </a:solidFill>
              </a:rPr>
              <a:t> and individual characteristics, which influence behaviour at work in a way which can affect </a:t>
            </a:r>
            <a:r>
              <a:rPr b="1" i="0" lang="en-GB" sz="2400">
                <a:solidFill>
                  <a:srgbClr val="202124"/>
                </a:solidFill>
              </a:rPr>
              <a:t>health and safety</a:t>
            </a:r>
            <a:r>
              <a:rPr b="0" i="0" lang="en-GB" sz="2400">
                <a:solidFill>
                  <a:srgbClr val="202124"/>
                </a:solidFill>
              </a:rPr>
              <a:t>“  </a:t>
            </a:r>
            <a:r>
              <a:rPr lang="en-GB" sz="1400"/>
              <a:t>(HSE, UK)</a:t>
            </a:r>
            <a:endParaRPr sz="1400"/>
          </a:p>
        </p:txBody>
      </p:sp>
      <p:sp>
        <p:nvSpPr>
          <p:cNvPr id="386" name="Google Shape;386;p20"/>
          <p:cNvSpPr txBox="1"/>
          <p:nvPr/>
        </p:nvSpPr>
        <p:spPr>
          <a:xfrm>
            <a:off x="399495" y="2975585"/>
            <a:ext cx="11407805" cy="1569660"/>
          </a:xfrm>
          <a:prstGeom prst="rect">
            <a:avLst/>
          </a:prstGeom>
          <a:solidFill>
            <a:srgbClr val="FFF2CC"/>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en-GB" sz="2400">
                <a:solidFill>
                  <a:srgbClr val="202124"/>
                </a:solidFill>
                <a:latin typeface="Calibri"/>
                <a:ea typeface="Calibri"/>
                <a:cs typeface="Calibri"/>
                <a:sym typeface="Calibri"/>
              </a:rPr>
              <a:t>We </a:t>
            </a:r>
            <a:r>
              <a:rPr b="1" i="1" lang="en-GB" sz="2400">
                <a:solidFill>
                  <a:srgbClr val="202124"/>
                </a:solidFill>
                <a:latin typeface="Calibri"/>
                <a:ea typeface="Calibri"/>
                <a:cs typeface="Calibri"/>
                <a:sym typeface="Calibri"/>
              </a:rPr>
              <a:t>define human factors</a:t>
            </a:r>
            <a:r>
              <a:rPr b="0" i="1" lang="en-GB" sz="2400">
                <a:solidFill>
                  <a:srgbClr val="202124"/>
                </a:solidFill>
                <a:latin typeface="Calibri"/>
                <a:ea typeface="Calibri"/>
                <a:cs typeface="Calibri"/>
                <a:sym typeface="Calibri"/>
              </a:rPr>
              <a:t> as: the study of all the </a:t>
            </a:r>
            <a:r>
              <a:rPr b="1" i="1" lang="en-GB" sz="2400">
                <a:solidFill>
                  <a:srgbClr val="202124"/>
                </a:solidFill>
                <a:latin typeface="Calibri"/>
                <a:ea typeface="Calibri"/>
                <a:cs typeface="Calibri"/>
                <a:sym typeface="Calibri"/>
              </a:rPr>
              <a:t>factors</a:t>
            </a:r>
            <a:r>
              <a:rPr b="0" i="1" lang="en-GB" sz="2400">
                <a:solidFill>
                  <a:srgbClr val="202124"/>
                </a:solidFill>
                <a:latin typeface="Calibri"/>
                <a:ea typeface="Calibri"/>
                <a:cs typeface="Calibri"/>
                <a:sym typeface="Calibri"/>
              </a:rPr>
              <a:t> that make it easier to do the work in the right way. Another </a:t>
            </a:r>
            <a:r>
              <a:rPr b="1" i="1" lang="en-GB" sz="2400">
                <a:solidFill>
                  <a:srgbClr val="202124"/>
                </a:solidFill>
                <a:latin typeface="Calibri"/>
                <a:ea typeface="Calibri"/>
                <a:cs typeface="Calibri"/>
                <a:sym typeface="Calibri"/>
              </a:rPr>
              <a:t>definition of human factors</a:t>
            </a:r>
            <a:r>
              <a:rPr b="0" i="1" lang="en-GB" sz="2400">
                <a:solidFill>
                  <a:srgbClr val="202124"/>
                </a:solidFill>
                <a:latin typeface="Calibri"/>
                <a:ea typeface="Calibri"/>
                <a:cs typeface="Calibri"/>
                <a:sym typeface="Calibri"/>
              </a:rPr>
              <a:t> is the study of the inter-relationship between </a:t>
            </a:r>
            <a:r>
              <a:rPr b="1" i="1" lang="en-GB" sz="2400">
                <a:solidFill>
                  <a:srgbClr val="202124"/>
                </a:solidFill>
                <a:latin typeface="Calibri"/>
                <a:ea typeface="Calibri"/>
                <a:cs typeface="Calibri"/>
                <a:sym typeface="Calibri"/>
              </a:rPr>
              <a:t>humans</a:t>
            </a:r>
            <a:r>
              <a:rPr b="0" i="1" lang="en-GB" sz="2400">
                <a:solidFill>
                  <a:srgbClr val="202124"/>
                </a:solidFill>
                <a:latin typeface="Calibri"/>
                <a:ea typeface="Calibri"/>
                <a:cs typeface="Calibri"/>
                <a:sym typeface="Calibri"/>
              </a:rPr>
              <a:t>, the tools and equipment they use in the workplace, and the environment in which they work.</a:t>
            </a:r>
            <a:r>
              <a:rPr b="0" i="0" lang="en-GB" sz="1800">
                <a:solidFill>
                  <a:srgbClr val="202124"/>
                </a:solidFill>
                <a:latin typeface="Calibri"/>
                <a:ea typeface="Calibri"/>
                <a:cs typeface="Calibri"/>
                <a:sym typeface="Calibri"/>
              </a:rPr>
              <a:t> </a:t>
            </a:r>
            <a:r>
              <a:rPr b="0" i="0" lang="en-GB" sz="1400">
                <a:solidFill>
                  <a:srgbClr val="202124"/>
                </a:solidFill>
                <a:latin typeface="Calibri"/>
                <a:ea typeface="Calibri"/>
                <a:cs typeface="Calibri"/>
                <a:sym typeface="Calibri"/>
              </a:rPr>
              <a:t>(World Health Organisation)</a:t>
            </a:r>
            <a:endParaRPr sz="1400">
              <a:solidFill>
                <a:schemeClr val="dk1"/>
              </a:solidFill>
              <a:latin typeface="Calibri"/>
              <a:ea typeface="Calibri"/>
              <a:cs typeface="Calibri"/>
              <a:sym typeface="Calibri"/>
            </a:endParaRPr>
          </a:p>
        </p:txBody>
      </p:sp>
      <p:sp>
        <p:nvSpPr>
          <p:cNvPr id="387" name="Google Shape;387;p20"/>
          <p:cNvSpPr txBox="1"/>
          <p:nvPr/>
        </p:nvSpPr>
        <p:spPr>
          <a:xfrm>
            <a:off x="392096" y="4923214"/>
            <a:ext cx="11407805" cy="1569660"/>
          </a:xfrm>
          <a:prstGeom prst="rect">
            <a:avLst/>
          </a:prstGeom>
          <a:solidFill>
            <a:srgbClr val="DDEAF6"/>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2400">
                <a:solidFill>
                  <a:srgbClr val="414042"/>
                </a:solidFill>
                <a:latin typeface="Calibri"/>
                <a:ea typeface="Calibri"/>
                <a:cs typeface="Calibri"/>
                <a:sym typeface="Calibri"/>
              </a:rPr>
              <a:t>"Human factors" is an umbrella term for several areas of research that include human performance, technology, design, and human-computer interaction. It is a profession that focuses on how people interact with products, tools, procedures, and any processes likely to be encountered in the modern world. </a:t>
            </a:r>
            <a:r>
              <a:rPr b="0" i="0" lang="en-GB" sz="1800">
                <a:solidFill>
                  <a:srgbClr val="414042"/>
                </a:solidFill>
                <a:latin typeface="Open Sans"/>
                <a:ea typeface="Open Sans"/>
                <a:cs typeface="Open Sans"/>
                <a:sym typeface="Open Sans"/>
              </a:rPr>
              <a:t>(Wikipedia)</a:t>
            </a:r>
            <a:endParaRPr sz="1800">
              <a:solidFill>
                <a:schemeClr val="dk1"/>
              </a:solidFill>
              <a:latin typeface="Calibri"/>
              <a:ea typeface="Calibri"/>
              <a:cs typeface="Calibri"/>
              <a:sym typeface="Calibri"/>
            </a:endParaRPr>
          </a:p>
        </p:txBody>
      </p:sp>
      <p:sp>
        <p:nvSpPr>
          <p:cNvPr id="388" name="Google Shape;388;p20"/>
          <p:cNvSpPr txBox="1"/>
          <p:nvPr>
            <p:ph type="title"/>
          </p:nvPr>
        </p:nvSpPr>
        <p:spPr>
          <a:xfrm>
            <a:off x="399494" y="365126"/>
            <a:ext cx="11407806" cy="788971"/>
          </a:xfrm>
          <a:prstGeom prst="rect">
            <a:avLst/>
          </a:prstGeom>
          <a:noFill/>
          <a:ln cap="flat" cmpd="sng" w="9525">
            <a:solidFill>
              <a:schemeClr val="accent1"/>
            </a:solidFill>
            <a:prstDash val="solid"/>
            <a:round/>
            <a:headEnd len="sm" w="sm" type="none"/>
            <a:tailEnd len="sm" w="sm" type="none"/>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accent1"/>
              </a:buClr>
              <a:buSzPct val="100000"/>
              <a:buFont typeface="Calibri"/>
              <a:buNone/>
            </a:pPr>
            <a:r>
              <a:rPr b="1" lang="en-GB">
                <a:solidFill>
                  <a:schemeClr val="accent1"/>
                </a:solidFill>
              </a:rPr>
              <a:t>Defining human factors in occupational health &amp; safety</a:t>
            </a:r>
            <a:endParaRPr b="1">
              <a:solidFill>
                <a:schemeClr val="accent1"/>
              </a:solidFill>
            </a:endParaRPr>
          </a:p>
        </p:txBody>
      </p:sp>
      <p:pic>
        <p:nvPicPr>
          <p:cNvPr descr="Classroom" id="389" name="Google Shape;389;p20"/>
          <p:cNvPicPr preferRelativeResize="0"/>
          <p:nvPr/>
        </p:nvPicPr>
        <p:blipFill rotWithShape="1">
          <a:blip r:embed="rId3">
            <a:alphaModFix/>
          </a:blip>
          <a:srcRect b="0" l="0" r="0" t="0"/>
          <a:stretch/>
        </p:blipFill>
        <p:spPr>
          <a:xfrm>
            <a:off x="11102067" y="6477468"/>
            <a:ext cx="354205" cy="354205"/>
          </a:xfrm>
          <a:prstGeom prst="rect">
            <a:avLst/>
          </a:prstGeom>
          <a:noFill/>
          <a:ln>
            <a:noFill/>
          </a:ln>
        </p:spPr>
      </p:pic>
      <p:pic>
        <p:nvPicPr>
          <p:cNvPr descr="Information" id="390" name="Google Shape;390;p20"/>
          <p:cNvPicPr preferRelativeResize="0"/>
          <p:nvPr/>
        </p:nvPicPr>
        <p:blipFill rotWithShape="1">
          <a:blip r:embed="rId4">
            <a:alphaModFix/>
          </a:blip>
          <a:srcRect b="0" l="0" r="0" t="0"/>
          <a:stretch/>
        </p:blipFill>
        <p:spPr>
          <a:xfrm>
            <a:off x="11473956" y="6457929"/>
            <a:ext cx="356988" cy="35698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5" name="Shape 395"/>
        <p:cNvGrpSpPr/>
        <p:nvPr/>
      </p:nvGrpSpPr>
      <p:grpSpPr>
        <a:xfrm>
          <a:off x="0" y="0"/>
          <a:ext cx="0" cy="0"/>
          <a:chOff x="0" y="0"/>
          <a:chExt cx="0" cy="0"/>
        </a:xfrm>
      </p:grpSpPr>
      <p:sp>
        <p:nvSpPr>
          <p:cNvPr id="396" name="Google Shape;396;p21"/>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npo000083" id="397" name="Google Shape;397;p21"/>
          <p:cNvPicPr preferRelativeResize="0"/>
          <p:nvPr/>
        </p:nvPicPr>
        <p:blipFill rotWithShape="1">
          <a:blip r:embed="rId3">
            <a:alphaModFix/>
          </a:blip>
          <a:srcRect b="0" l="0" r="0" t="0"/>
          <a:stretch/>
        </p:blipFill>
        <p:spPr>
          <a:xfrm>
            <a:off x="6241695" y="463479"/>
            <a:ext cx="4992046" cy="3562888"/>
          </a:xfrm>
          <a:prstGeom prst="rect">
            <a:avLst/>
          </a:prstGeom>
          <a:noFill/>
          <a:ln>
            <a:noFill/>
          </a:ln>
        </p:spPr>
      </p:pic>
      <p:pic>
        <p:nvPicPr>
          <p:cNvPr descr="npo000081" id="398" name="Google Shape;398;p21"/>
          <p:cNvPicPr preferRelativeResize="0"/>
          <p:nvPr/>
        </p:nvPicPr>
        <p:blipFill rotWithShape="1">
          <a:blip r:embed="rId4">
            <a:alphaModFix/>
          </a:blip>
          <a:srcRect b="0" l="0" r="0" t="0"/>
          <a:stretch/>
        </p:blipFill>
        <p:spPr>
          <a:xfrm>
            <a:off x="1007355" y="434312"/>
            <a:ext cx="4408394" cy="3602559"/>
          </a:xfrm>
          <a:prstGeom prst="rect">
            <a:avLst/>
          </a:prstGeom>
          <a:noFill/>
          <a:ln>
            <a:noFill/>
          </a:ln>
        </p:spPr>
      </p:pic>
      <p:sp>
        <p:nvSpPr>
          <p:cNvPr id="399" name="Google Shape;399;p21"/>
          <p:cNvSpPr/>
          <p:nvPr/>
        </p:nvSpPr>
        <p:spPr>
          <a:xfrm flipH="1">
            <a:off x="789091" y="4377267"/>
            <a:ext cx="542047" cy="2376459"/>
          </a:xfrm>
          <a:custGeom>
            <a:rect b="b" l="l" r="r" t="t"/>
            <a:pathLst>
              <a:path extrusionOk="0" h="2732" w="491">
                <a:moveTo>
                  <a:pt x="491" y="2247"/>
                </a:moveTo>
                <a:lnTo>
                  <a:pt x="0" y="2732"/>
                </a:lnTo>
                <a:lnTo>
                  <a:pt x="0" y="486"/>
                </a:lnTo>
                <a:lnTo>
                  <a:pt x="491" y="0"/>
                </a:lnTo>
                <a:lnTo>
                  <a:pt x="491" y="2247"/>
                </a:lnTo>
                <a:close/>
              </a:path>
            </a:pathLst>
          </a:custGeom>
          <a:solidFill>
            <a:srgbClr val="1F386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0" name="Google Shape;400;p21"/>
          <p:cNvSpPr/>
          <p:nvPr/>
        </p:nvSpPr>
        <p:spPr>
          <a:xfrm flipH="1">
            <a:off x="783841" y="4208147"/>
            <a:ext cx="369761" cy="2121835"/>
          </a:xfrm>
          <a:custGeom>
            <a:rect b="b" l="l" r="r" t="t"/>
            <a:pathLst>
              <a:path extrusionOk="0" h="2447" w="414">
                <a:moveTo>
                  <a:pt x="414" y="2447"/>
                </a:moveTo>
                <a:lnTo>
                  <a:pt x="0" y="2247"/>
                </a:lnTo>
                <a:lnTo>
                  <a:pt x="0" y="0"/>
                </a:lnTo>
                <a:lnTo>
                  <a:pt x="414" y="200"/>
                </a:lnTo>
                <a:lnTo>
                  <a:pt x="414" y="2447"/>
                </a:lnTo>
                <a:close/>
              </a:path>
            </a:pathLst>
          </a:custGeom>
          <a:solidFill>
            <a:srgbClr val="2F54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1" name="Google Shape;401;p21"/>
          <p:cNvSpPr/>
          <p:nvPr/>
        </p:nvSpPr>
        <p:spPr>
          <a:xfrm flipH="1">
            <a:off x="951746" y="4098332"/>
            <a:ext cx="201857" cy="2055805"/>
          </a:xfrm>
          <a:custGeom>
            <a:rect b="b" l="l" r="r" t="t"/>
            <a:pathLst>
              <a:path extrusionOk="0" h="2358" w="209">
                <a:moveTo>
                  <a:pt x="209" y="2246"/>
                </a:moveTo>
                <a:lnTo>
                  <a:pt x="0" y="2358"/>
                </a:lnTo>
                <a:lnTo>
                  <a:pt x="0" y="111"/>
                </a:lnTo>
                <a:lnTo>
                  <a:pt x="209" y="0"/>
                </a:lnTo>
                <a:lnTo>
                  <a:pt x="209" y="2246"/>
                </a:lnTo>
                <a:close/>
              </a:path>
            </a:pathLst>
          </a:custGeom>
          <a:solidFill>
            <a:srgbClr val="1F386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2" name="Google Shape;402;p21"/>
          <p:cNvSpPr/>
          <p:nvPr/>
        </p:nvSpPr>
        <p:spPr>
          <a:xfrm>
            <a:off x="11048198" y="4208147"/>
            <a:ext cx="339126" cy="2121835"/>
          </a:xfrm>
          <a:custGeom>
            <a:rect b="b" l="l" r="r" t="t"/>
            <a:pathLst>
              <a:path extrusionOk="0" h="2447" w="414">
                <a:moveTo>
                  <a:pt x="414" y="2447"/>
                </a:moveTo>
                <a:lnTo>
                  <a:pt x="0" y="2247"/>
                </a:lnTo>
                <a:lnTo>
                  <a:pt x="0" y="0"/>
                </a:lnTo>
                <a:lnTo>
                  <a:pt x="414" y="200"/>
                </a:lnTo>
                <a:lnTo>
                  <a:pt x="414" y="2447"/>
                </a:lnTo>
                <a:close/>
              </a:path>
            </a:pathLst>
          </a:custGeom>
          <a:solidFill>
            <a:srgbClr val="2F54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3" name="Google Shape;403;p21"/>
          <p:cNvSpPr/>
          <p:nvPr/>
        </p:nvSpPr>
        <p:spPr>
          <a:xfrm>
            <a:off x="11053721" y="4098333"/>
            <a:ext cx="201857" cy="2055805"/>
          </a:xfrm>
          <a:custGeom>
            <a:rect b="b" l="l" r="r" t="t"/>
            <a:pathLst>
              <a:path extrusionOk="0" h="2358" w="209">
                <a:moveTo>
                  <a:pt x="209" y="2246"/>
                </a:moveTo>
                <a:lnTo>
                  <a:pt x="0" y="2358"/>
                </a:lnTo>
                <a:lnTo>
                  <a:pt x="0" y="111"/>
                </a:lnTo>
                <a:lnTo>
                  <a:pt x="209" y="0"/>
                </a:lnTo>
                <a:lnTo>
                  <a:pt x="209" y="2246"/>
                </a:lnTo>
                <a:close/>
              </a:path>
            </a:pathLst>
          </a:custGeom>
          <a:solidFill>
            <a:srgbClr val="1F386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4" name="Google Shape;404;p21"/>
          <p:cNvSpPr/>
          <p:nvPr/>
        </p:nvSpPr>
        <p:spPr>
          <a:xfrm>
            <a:off x="951447" y="4098334"/>
            <a:ext cx="10304132" cy="1960775"/>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5" name="Google Shape;405;p21"/>
          <p:cNvSpPr txBox="1"/>
          <p:nvPr/>
        </p:nvSpPr>
        <p:spPr>
          <a:xfrm>
            <a:off x="1285346" y="4267832"/>
            <a:ext cx="9716883" cy="142275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1" lang="en-GB" sz="3600">
                <a:solidFill>
                  <a:srgbClr val="FEFFFF"/>
                </a:solidFill>
                <a:latin typeface="Calibri"/>
                <a:ea typeface="Calibri"/>
                <a:cs typeface="Calibri"/>
                <a:sym typeface="Calibri"/>
              </a:rPr>
              <a:t>Ergonomics at Work…because work shouldn’t hurt!</a:t>
            </a:r>
            <a:endParaRPr/>
          </a:p>
          <a:p>
            <a:pPr indent="0" lvl="0" marL="0" marR="0" rtl="0" algn="l">
              <a:lnSpc>
                <a:spcPct val="90000"/>
              </a:lnSpc>
              <a:spcBef>
                <a:spcPts val="600"/>
              </a:spcBef>
              <a:spcAft>
                <a:spcPts val="0"/>
              </a:spcAft>
              <a:buNone/>
            </a:pPr>
            <a:r>
              <a:rPr b="1" lang="en-GB" sz="3600">
                <a:solidFill>
                  <a:srgbClr val="FEFFFF"/>
                </a:solidFill>
                <a:latin typeface="Calibri"/>
                <a:ea typeface="Calibri"/>
                <a:cs typeface="Calibri"/>
                <a:sym typeface="Calibri"/>
              </a:rPr>
              <a:t>When it does it causes WRMSDs </a:t>
            </a:r>
            <a:endParaRPr/>
          </a:p>
        </p:txBody>
      </p:sp>
      <p:sp>
        <p:nvSpPr>
          <p:cNvPr id="406" name="Google Shape;406;p21"/>
          <p:cNvSpPr/>
          <p:nvPr/>
        </p:nvSpPr>
        <p:spPr>
          <a:xfrm>
            <a:off x="11387324" y="4377267"/>
            <a:ext cx="801628" cy="1952715"/>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7" name="Google Shape;407;p21"/>
          <p:cNvSpPr txBox="1"/>
          <p:nvPr/>
        </p:nvSpPr>
        <p:spPr>
          <a:xfrm>
            <a:off x="1007356" y="3683169"/>
            <a:ext cx="4408394" cy="360255"/>
          </a:xfrm>
          <a:prstGeom prst="rect">
            <a:avLst/>
          </a:prstGeom>
          <a:solidFill>
            <a:srgbClr val="000000">
              <a:alpha val="49803"/>
            </a:srgbClr>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2400">
                <a:solidFill>
                  <a:srgbClr val="FFFFFF"/>
                </a:solidFill>
                <a:latin typeface="Calibri"/>
                <a:ea typeface="Calibri"/>
                <a:cs typeface="Calibri"/>
                <a:sym typeface="Calibri"/>
              </a:rPr>
              <a:t>Risk of injury - Heavy lifting</a:t>
            </a:r>
            <a:endParaRPr/>
          </a:p>
        </p:txBody>
      </p:sp>
      <p:sp>
        <p:nvSpPr>
          <p:cNvPr id="408" name="Google Shape;408;p21"/>
          <p:cNvSpPr txBox="1"/>
          <p:nvPr/>
        </p:nvSpPr>
        <p:spPr>
          <a:xfrm>
            <a:off x="6241695" y="3667978"/>
            <a:ext cx="4992046" cy="356288"/>
          </a:xfrm>
          <a:prstGeom prst="rect">
            <a:avLst/>
          </a:prstGeom>
          <a:solidFill>
            <a:srgbClr val="000000">
              <a:alpha val="49803"/>
            </a:srgbClr>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2000">
                <a:solidFill>
                  <a:srgbClr val="FFFFFF"/>
                </a:solidFill>
                <a:latin typeface="Calibri"/>
                <a:ea typeface="Calibri"/>
                <a:cs typeface="Calibri"/>
                <a:sym typeface="Calibri"/>
              </a:rPr>
              <a:t>Trolley takes weight,  pressure &amp; reduces risk</a:t>
            </a:r>
            <a:endParaRPr/>
          </a:p>
        </p:txBody>
      </p:sp>
      <p:pic>
        <p:nvPicPr>
          <p:cNvPr descr="Information" id="409" name="Google Shape;409;p21"/>
          <p:cNvPicPr preferRelativeResize="0"/>
          <p:nvPr/>
        </p:nvPicPr>
        <p:blipFill rotWithShape="1">
          <a:blip r:embed="rId5">
            <a:alphaModFix/>
          </a:blip>
          <a:srcRect b="0" l="0" r="0" t="0"/>
          <a:stretch/>
        </p:blipFill>
        <p:spPr>
          <a:xfrm>
            <a:off x="11716552" y="6411279"/>
            <a:ext cx="356988" cy="356988"/>
          </a:xfrm>
          <a:prstGeom prst="rect">
            <a:avLst/>
          </a:prstGeom>
          <a:noFill/>
          <a:ln>
            <a:noFill/>
          </a:ln>
        </p:spPr>
      </p:pic>
      <p:pic>
        <p:nvPicPr>
          <p:cNvPr descr="Classroom" id="410" name="Google Shape;410;p21"/>
          <p:cNvPicPr preferRelativeResize="0"/>
          <p:nvPr/>
        </p:nvPicPr>
        <p:blipFill rotWithShape="1">
          <a:blip r:embed="rId6">
            <a:alphaModFix/>
          </a:blip>
          <a:srcRect b="0" l="0" r="0" t="0"/>
          <a:stretch/>
        </p:blipFill>
        <p:spPr>
          <a:xfrm>
            <a:off x="11326075" y="6411279"/>
            <a:ext cx="390477" cy="39047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5" name="Shape 415"/>
        <p:cNvGrpSpPr/>
        <p:nvPr/>
      </p:nvGrpSpPr>
      <p:grpSpPr>
        <a:xfrm>
          <a:off x="0" y="0"/>
          <a:ext cx="0" cy="0"/>
          <a:chOff x="0" y="0"/>
          <a:chExt cx="0" cy="0"/>
        </a:xfrm>
      </p:grpSpPr>
      <p:sp>
        <p:nvSpPr>
          <p:cNvPr id="416" name="Google Shape;416;p22"/>
          <p:cNvSpPr/>
          <p:nvPr/>
        </p:nvSpPr>
        <p:spPr>
          <a:xfrm>
            <a:off x="0" y="1"/>
            <a:ext cx="12192000" cy="1911096"/>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7" name="Google Shape;417;p22"/>
          <p:cNvSpPr txBox="1"/>
          <p:nvPr>
            <p:ph type="title"/>
          </p:nvPr>
        </p:nvSpPr>
        <p:spPr>
          <a:xfrm>
            <a:off x="838200" y="365760"/>
            <a:ext cx="10515600" cy="1325563"/>
          </a:xfrm>
          <a:prstGeom prst="rect">
            <a:avLst/>
          </a:prstGeom>
          <a:noFill/>
          <a:ln cap="flat" cmpd="sng" w="9525">
            <a:solidFill>
              <a:schemeClr val="lt1"/>
            </a:solidFill>
            <a:prstDash val="solid"/>
            <a:round/>
            <a:headEnd len="sm" w="sm" type="none"/>
            <a:tailEnd len="sm" w="sm" type="none"/>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400"/>
              <a:buFont typeface="Calibri"/>
              <a:buNone/>
            </a:pPr>
            <a:r>
              <a:rPr lang="en-GB">
                <a:solidFill>
                  <a:srgbClr val="FFFFFF"/>
                </a:solidFill>
                <a:latin typeface="Calibri"/>
                <a:ea typeface="Calibri"/>
                <a:cs typeface="Calibri"/>
                <a:sym typeface="Calibri"/>
              </a:rPr>
              <a:t>What are Work-related Musculo-Skeletal Disorders (WRMSDs)?</a:t>
            </a:r>
            <a:endParaRPr/>
          </a:p>
        </p:txBody>
      </p:sp>
      <p:pic>
        <p:nvPicPr>
          <p:cNvPr descr="Occupational Ergonomics 2005.ppt" id="418" name="Google Shape;418;p22"/>
          <p:cNvPicPr preferRelativeResize="0"/>
          <p:nvPr/>
        </p:nvPicPr>
        <p:blipFill rotWithShape="1">
          <a:blip r:embed="rId3">
            <a:alphaModFix/>
          </a:blip>
          <a:srcRect b="-3" l="0" r="3547" t="0"/>
          <a:stretch/>
        </p:blipFill>
        <p:spPr>
          <a:xfrm>
            <a:off x="541174" y="2043583"/>
            <a:ext cx="5554825" cy="4142613"/>
          </a:xfrm>
          <a:prstGeom prst="rect">
            <a:avLst/>
          </a:prstGeom>
          <a:noFill/>
          <a:ln cap="flat" cmpd="sng" w="9525">
            <a:solidFill>
              <a:schemeClr val="accent1"/>
            </a:solidFill>
            <a:prstDash val="solid"/>
            <a:round/>
            <a:headEnd len="sm" w="sm" type="none"/>
            <a:tailEnd len="sm" w="sm" type="none"/>
          </a:ln>
        </p:spPr>
      </p:pic>
      <p:sp>
        <p:nvSpPr>
          <p:cNvPr id="419" name="Google Shape;419;p22"/>
          <p:cNvSpPr txBox="1"/>
          <p:nvPr>
            <p:ph idx="1" type="body"/>
          </p:nvPr>
        </p:nvSpPr>
        <p:spPr>
          <a:xfrm>
            <a:off x="6335269" y="2024929"/>
            <a:ext cx="5554825" cy="4161267"/>
          </a:xfrm>
          <a:prstGeom prst="rect">
            <a:avLst/>
          </a:prstGeom>
          <a:noFill/>
          <a:ln cap="flat" cmpd="sng" w="9525">
            <a:solidFill>
              <a:schemeClr val="accent1"/>
            </a:solidFill>
            <a:prstDash val="solid"/>
            <a:round/>
            <a:headEnd len="sm" w="sm" type="none"/>
            <a:tailEnd len="sm" w="sm" type="none"/>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chemeClr val="accent1"/>
              </a:buClr>
              <a:buSzPts val="2400"/>
              <a:buChar char="•"/>
            </a:pPr>
            <a:r>
              <a:rPr lang="en-GB" sz="2400"/>
              <a:t>WRMSDs are also known as:</a:t>
            </a:r>
            <a:endParaRPr/>
          </a:p>
          <a:p>
            <a:pPr indent="-228600" lvl="1" marL="685800" rtl="0" algn="l">
              <a:lnSpc>
                <a:spcPct val="90000"/>
              </a:lnSpc>
              <a:spcBef>
                <a:spcPts val="500"/>
              </a:spcBef>
              <a:spcAft>
                <a:spcPts val="0"/>
              </a:spcAft>
              <a:buClr>
                <a:schemeClr val="accent1"/>
              </a:buClr>
              <a:buSzPts val="2400"/>
              <a:buChar char="•"/>
            </a:pPr>
            <a:r>
              <a:rPr lang="en-GB"/>
              <a:t>Cumulative Trauma Disorders (CTDs)</a:t>
            </a:r>
            <a:endParaRPr/>
          </a:p>
          <a:p>
            <a:pPr indent="-228600" lvl="1" marL="685800" rtl="0" algn="l">
              <a:lnSpc>
                <a:spcPct val="90000"/>
              </a:lnSpc>
              <a:spcBef>
                <a:spcPts val="500"/>
              </a:spcBef>
              <a:spcAft>
                <a:spcPts val="0"/>
              </a:spcAft>
              <a:buClr>
                <a:schemeClr val="accent1"/>
              </a:buClr>
              <a:buSzPts val="2400"/>
              <a:buChar char="•"/>
            </a:pPr>
            <a:r>
              <a:rPr lang="en-GB"/>
              <a:t>Repetitive Strain Injuries (RSIs)</a:t>
            </a:r>
            <a:endParaRPr/>
          </a:p>
          <a:p>
            <a:pPr indent="-228600" lvl="1" marL="685800" rtl="0" algn="l">
              <a:lnSpc>
                <a:spcPct val="90000"/>
              </a:lnSpc>
              <a:spcBef>
                <a:spcPts val="500"/>
              </a:spcBef>
              <a:spcAft>
                <a:spcPts val="0"/>
              </a:spcAft>
              <a:buClr>
                <a:schemeClr val="accent1"/>
              </a:buClr>
              <a:buSzPts val="2400"/>
              <a:buChar char="•"/>
            </a:pPr>
            <a:r>
              <a:rPr lang="en-GB"/>
              <a:t>Overuse injuries </a:t>
            </a:r>
            <a:br>
              <a:rPr lang="en-GB"/>
            </a:br>
            <a:endParaRPr/>
          </a:p>
          <a:p>
            <a:pPr indent="-228600" lvl="0" marL="228600" rtl="0" algn="l">
              <a:lnSpc>
                <a:spcPct val="90000"/>
              </a:lnSpc>
              <a:spcBef>
                <a:spcPts val="1000"/>
              </a:spcBef>
              <a:spcAft>
                <a:spcPts val="0"/>
              </a:spcAft>
              <a:buClr>
                <a:schemeClr val="accent1"/>
              </a:buClr>
              <a:buSzPts val="2400"/>
              <a:buChar char="•"/>
            </a:pPr>
            <a:r>
              <a:rPr lang="en-GB" sz="2400"/>
              <a:t>They are joint and soft tissue injuries which occur gradually</a:t>
            </a:r>
            <a:endParaRPr/>
          </a:p>
        </p:txBody>
      </p:sp>
      <p:pic>
        <p:nvPicPr>
          <p:cNvPr descr="Classroom" id="420" name="Google Shape;420;p22"/>
          <p:cNvPicPr preferRelativeResize="0"/>
          <p:nvPr/>
        </p:nvPicPr>
        <p:blipFill rotWithShape="1">
          <a:blip r:embed="rId4">
            <a:alphaModFix/>
          </a:blip>
          <a:srcRect b="0" l="0" r="0" t="0"/>
          <a:stretch/>
        </p:blipFill>
        <p:spPr>
          <a:xfrm>
            <a:off x="11142629" y="6347385"/>
            <a:ext cx="390477" cy="390477"/>
          </a:xfrm>
          <a:prstGeom prst="rect">
            <a:avLst/>
          </a:prstGeom>
          <a:noFill/>
          <a:ln>
            <a:noFill/>
          </a:ln>
        </p:spPr>
      </p:pic>
      <p:pic>
        <p:nvPicPr>
          <p:cNvPr descr="Information" id="421" name="Google Shape;421;p22"/>
          <p:cNvPicPr preferRelativeResize="0"/>
          <p:nvPr/>
        </p:nvPicPr>
        <p:blipFill rotWithShape="1">
          <a:blip r:embed="rId5">
            <a:alphaModFix/>
          </a:blip>
          <a:srcRect b="0" l="0" r="0" t="0"/>
          <a:stretch/>
        </p:blipFill>
        <p:spPr>
          <a:xfrm>
            <a:off x="11533106" y="6338303"/>
            <a:ext cx="356988" cy="35698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6" name="Shape 426"/>
        <p:cNvGrpSpPr/>
        <p:nvPr/>
      </p:nvGrpSpPr>
      <p:grpSpPr>
        <a:xfrm>
          <a:off x="0" y="0"/>
          <a:ext cx="0" cy="0"/>
          <a:chOff x="0" y="0"/>
          <a:chExt cx="0" cy="0"/>
        </a:xfrm>
      </p:grpSpPr>
      <p:sp>
        <p:nvSpPr>
          <p:cNvPr id="427" name="Google Shape;427;p23"/>
          <p:cNvSpPr/>
          <p:nvPr/>
        </p:nvSpPr>
        <p:spPr>
          <a:xfrm>
            <a:off x="0" y="0"/>
            <a:ext cx="6483095" cy="6854272"/>
          </a:xfrm>
          <a:prstGeom prst="rect">
            <a:avLst/>
          </a:prstGeom>
          <a:gradFill>
            <a:gsLst>
              <a:gs pos="0">
                <a:srgbClr val="4472C3">
                  <a:alpha val="81960"/>
                </a:srgbClr>
              </a:gs>
              <a:gs pos="25000">
                <a:srgbClr val="4472C4">
                  <a:alpha val="60000"/>
                </a:srgbClr>
              </a:gs>
              <a:gs pos="94000">
                <a:srgbClr val="AEABAB"/>
              </a:gs>
              <a:gs pos="100000">
                <a:srgbClr val="AEABAB"/>
              </a:gs>
            </a:gsLst>
            <a:lin ang="4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28" name="Google Shape;428;p2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29" name="Google Shape;429;p23"/>
          <p:cNvSpPr txBox="1"/>
          <p:nvPr>
            <p:ph type="title"/>
          </p:nvPr>
        </p:nvSpPr>
        <p:spPr>
          <a:xfrm>
            <a:off x="6094104" y="375258"/>
            <a:ext cx="5662466" cy="959020"/>
          </a:xfrm>
          <a:prstGeom prst="rect">
            <a:avLst/>
          </a:prstGeom>
          <a:solidFill>
            <a:schemeClr val="accent1"/>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Calibri"/>
              <a:buNone/>
            </a:pPr>
            <a:r>
              <a:rPr lang="en-GB" sz="4000">
                <a:solidFill>
                  <a:schemeClr val="lt1"/>
                </a:solidFill>
              </a:rPr>
              <a:t>What causes </a:t>
            </a:r>
            <a:r>
              <a:rPr lang="en-GB" sz="4000">
                <a:solidFill>
                  <a:schemeClr val="lt1"/>
                </a:solidFill>
                <a:latin typeface="Calibri"/>
                <a:ea typeface="Calibri"/>
                <a:cs typeface="Calibri"/>
                <a:sym typeface="Calibri"/>
              </a:rPr>
              <a:t>WRMSDs</a:t>
            </a:r>
            <a:r>
              <a:rPr lang="en-GB" sz="4000">
                <a:solidFill>
                  <a:schemeClr val="lt1"/>
                </a:solidFill>
              </a:rPr>
              <a:t>?</a:t>
            </a:r>
            <a:endParaRPr/>
          </a:p>
        </p:txBody>
      </p:sp>
      <p:sp>
        <p:nvSpPr>
          <p:cNvPr id="430" name="Google Shape;430;p23"/>
          <p:cNvSpPr/>
          <p:nvPr/>
        </p:nvSpPr>
        <p:spPr>
          <a:xfrm>
            <a:off x="1763882" y="0"/>
            <a:ext cx="3880988" cy="2206512"/>
          </a:xfrm>
          <a:custGeom>
            <a:rect b="b" l="l" r="r" t="t"/>
            <a:pathLst>
              <a:path extrusionOk="0" h="2251543" w="3960193">
                <a:moveTo>
                  <a:pt x="20753" y="0"/>
                </a:moveTo>
                <a:lnTo>
                  <a:pt x="3939440" y="0"/>
                </a:lnTo>
                <a:lnTo>
                  <a:pt x="3949969" y="68994"/>
                </a:lnTo>
                <a:cubicBezTo>
                  <a:pt x="3956730" y="135559"/>
                  <a:pt x="3960193" y="203099"/>
                  <a:pt x="3960193" y="271447"/>
                </a:cubicBezTo>
                <a:cubicBezTo>
                  <a:pt x="3960193" y="1365024"/>
                  <a:pt x="3073674" y="2251543"/>
                  <a:pt x="1980096" y="2251543"/>
                </a:cubicBezTo>
                <a:cubicBezTo>
                  <a:pt x="886519" y="2251543"/>
                  <a:pt x="0" y="1365024"/>
                  <a:pt x="0" y="271447"/>
                </a:cubicBezTo>
                <a:cubicBezTo>
                  <a:pt x="0" y="203099"/>
                  <a:pt x="3463" y="135559"/>
                  <a:pt x="10224" y="68994"/>
                </a:cubicBezTo>
                <a:close/>
              </a:path>
            </a:pathLst>
          </a:custGeom>
          <a:solidFill>
            <a:srgbClr val="FFFFFF"/>
          </a:solidFill>
          <a:ln cap="flat" cmpd="sng" w="12700">
            <a:solidFill>
              <a:srgbClr val="B3C6E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3"/>
          <p:cNvSpPr/>
          <p:nvPr/>
        </p:nvSpPr>
        <p:spPr>
          <a:xfrm>
            <a:off x="0" y="2912701"/>
            <a:ext cx="4942589" cy="3945299"/>
          </a:xfrm>
          <a:custGeom>
            <a:rect b="b" l="l" r="r" t="t"/>
            <a:pathLst>
              <a:path extrusionOk="0" h="3945299" w="4942589">
                <a:moveTo>
                  <a:pt x="2223943" y="0"/>
                </a:moveTo>
                <a:cubicBezTo>
                  <a:pt x="3725410" y="0"/>
                  <a:pt x="4942589" y="1217179"/>
                  <a:pt x="4942589" y="2718646"/>
                </a:cubicBezTo>
                <a:cubicBezTo>
                  <a:pt x="4942589" y="3094013"/>
                  <a:pt x="4866516" y="3451612"/>
                  <a:pt x="4728945" y="3776866"/>
                </a:cubicBezTo>
                <a:lnTo>
                  <a:pt x="4647806" y="3945299"/>
                </a:lnTo>
                <a:lnTo>
                  <a:pt x="0" y="3945299"/>
                </a:lnTo>
                <a:lnTo>
                  <a:pt x="0" y="1157971"/>
                </a:lnTo>
                <a:lnTo>
                  <a:pt x="126104" y="989335"/>
                </a:lnTo>
                <a:cubicBezTo>
                  <a:pt x="624744" y="385123"/>
                  <a:pt x="1379368" y="0"/>
                  <a:pt x="2223943" y="0"/>
                </a:cubicBezTo>
                <a:close/>
              </a:path>
            </a:pathLst>
          </a:custGeom>
          <a:solidFill>
            <a:srgbClr val="FFFFFF"/>
          </a:solidFill>
          <a:ln cap="flat" cmpd="sng" w="12700">
            <a:solidFill>
              <a:srgbClr val="B3C6E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Carpal Tunnel Syndrome Treatment | Fast Healing | Winchell Chiropractic" id="432" name="Google Shape;432;p23"/>
          <p:cNvPicPr preferRelativeResize="0"/>
          <p:nvPr/>
        </p:nvPicPr>
        <p:blipFill rotWithShape="1">
          <a:blip r:embed="rId4">
            <a:alphaModFix/>
          </a:blip>
          <a:srcRect b="0" l="0" r="0" t="0"/>
          <a:stretch/>
        </p:blipFill>
        <p:spPr>
          <a:xfrm>
            <a:off x="2593911" y="38681"/>
            <a:ext cx="1955175" cy="1842160"/>
          </a:xfrm>
          <a:prstGeom prst="rect">
            <a:avLst/>
          </a:prstGeom>
          <a:noFill/>
          <a:ln>
            <a:noFill/>
          </a:ln>
        </p:spPr>
      </p:pic>
      <p:sp>
        <p:nvSpPr>
          <p:cNvPr id="433" name="Google Shape;433;p23"/>
          <p:cNvSpPr txBox="1"/>
          <p:nvPr>
            <p:ph idx="1" type="body"/>
          </p:nvPr>
        </p:nvSpPr>
        <p:spPr>
          <a:xfrm>
            <a:off x="6094103" y="1334278"/>
            <a:ext cx="5662467" cy="4599991"/>
          </a:xfrm>
          <a:prstGeom prst="rect">
            <a:avLst/>
          </a:prstGeom>
          <a:solidFill>
            <a:srgbClr val="D8E2F3"/>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rmAutofit/>
          </a:bodyPr>
          <a:lstStyle/>
          <a:p>
            <a:pPr indent="-228600" lvl="1" marL="685800" rtl="0" algn="l">
              <a:lnSpc>
                <a:spcPct val="90000"/>
              </a:lnSpc>
              <a:spcBef>
                <a:spcPts val="0"/>
              </a:spcBef>
              <a:spcAft>
                <a:spcPts val="0"/>
              </a:spcAft>
              <a:buClr>
                <a:schemeClr val="accent1"/>
              </a:buClr>
              <a:buSzPts val="2800"/>
              <a:buChar char="•"/>
            </a:pPr>
            <a:r>
              <a:rPr lang="en-GB" sz="2800">
                <a:solidFill>
                  <a:srgbClr val="000000"/>
                </a:solidFill>
              </a:rPr>
              <a:t>Heavy, Frequent, or Awkward Lifting</a:t>
            </a:r>
            <a:br>
              <a:rPr lang="en-GB" sz="2800">
                <a:solidFill>
                  <a:srgbClr val="000000"/>
                </a:solidFill>
              </a:rPr>
            </a:br>
            <a:endParaRPr sz="2800">
              <a:solidFill>
                <a:srgbClr val="000000"/>
              </a:solidFill>
            </a:endParaRPr>
          </a:p>
          <a:p>
            <a:pPr indent="-228600" lvl="1" marL="685800" rtl="0" algn="l">
              <a:lnSpc>
                <a:spcPct val="90000"/>
              </a:lnSpc>
              <a:spcBef>
                <a:spcPts val="500"/>
              </a:spcBef>
              <a:spcAft>
                <a:spcPts val="0"/>
              </a:spcAft>
              <a:buClr>
                <a:schemeClr val="accent1"/>
              </a:buClr>
              <a:buSzPts val="2800"/>
              <a:buChar char="•"/>
            </a:pPr>
            <a:r>
              <a:rPr lang="en-GB" sz="2800">
                <a:solidFill>
                  <a:srgbClr val="000000"/>
                </a:solidFill>
              </a:rPr>
              <a:t>Pushing, Pulling or Carrying Loads </a:t>
            </a:r>
            <a:br>
              <a:rPr lang="en-GB" sz="2800">
                <a:solidFill>
                  <a:srgbClr val="000000"/>
                </a:solidFill>
              </a:rPr>
            </a:br>
            <a:endParaRPr sz="2800">
              <a:solidFill>
                <a:srgbClr val="000000"/>
              </a:solidFill>
            </a:endParaRPr>
          </a:p>
          <a:p>
            <a:pPr indent="-228600" lvl="1" marL="685800" rtl="0" algn="l">
              <a:lnSpc>
                <a:spcPct val="90000"/>
              </a:lnSpc>
              <a:spcBef>
                <a:spcPts val="500"/>
              </a:spcBef>
              <a:spcAft>
                <a:spcPts val="0"/>
              </a:spcAft>
              <a:buClr>
                <a:schemeClr val="accent1"/>
              </a:buClr>
              <a:buSzPts val="2800"/>
              <a:buChar char="•"/>
            </a:pPr>
            <a:r>
              <a:rPr lang="en-GB" sz="2800">
                <a:solidFill>
                  <a:srgbClr val="000000"/>
                </a:solidFill>
              </a:rPr>
              <a:t>Working in Awkward Postures</a:t>
            </a:r>
            <a:br>
              <a:rPr lang="en-GB" sz="2800">
                <a:solidFill>
                  <a:srgbClr val="000000"/>
                </a:solidFill>
              </a:rPr>
            </a:br>
            <a:endParaRPr sz="2800">
              <a:solidFill>
                <a:srgbClr val="000000"/>
              </a:solidFill>
            </a:endParaRPr>
          </a:p>
          <a:p>
            <a:pPr indent="-228600" lvl="1" marL="685800" rtl="0" algn="l">
              <a:lnSpc>
                <a:spcPct val="90000"/>
              </a:lnSpc>
              <a:spcBef>
                <a:spcPts val="500"/>
              </a:spcBef>
              <a:spcAft>
                <a:spcPts val="0"/>
              </a:spcAft>
              <a:buClr>
                <a:schemeClr val="accent1"/>
              </a:buClr>
              <a:buSzPts val="2800"/>
              <a:buChar char="•"/>
            </a:pPr>
            <a:r>
              <a:rPr lang="en-GB" sz="2800">
                <a:solidFill>
                  <a:srgbClr val="000000"/>
                </a:solidFill>
              </a:rPr>
              <a:t>Highly intensive/repetitive hand work (such as that done by sewing machinist or typists)</a:t>
            </a:r>
            <a:endParaRPr/>
          </a:p>
        </p:txBody>
      </p:sp>
      <p:pic>
        <p:nvPicPr>
          <p:cNvPr descr="Information" id="434" name="Google Shape;434;p23"/>
          <p:cNvPicPr preferRelativeResize="0"/>
          <p:nvPr/>
        </p:nvPicPr>
        <p:blipFill rotWithShape="1">
          <a:blip r:embed="rId5">
            <a:alphaModFix/>
          </a:blip>
          <a:srcRect b="0" l="0" r="0" t="0"/>
          <a:stretch/>
        </p:blipFill>
        <p:spPr>
          <a:xfrm>
            <a:off x="11651238" y="6373953"/>
            <a:ext cx="356988" cy="356988"/>
          </a:xfrm>
          <a:prstGeom prst="rect">
            <a:avLst/>
          </a:prstGeom>
          <a:noFill/>
          <a:ln>
            <a:noFill/>
          </a:ln>
        </p:spPr>
      </p:pic>
      <p:pic>
        <p:nvPicPr>
          <p:cNvPr descr="Classroom" id="435" name="Google Shape;435;p23"/>
          <p:cNvPicPr preferRelativeResize="0"/>
          <p:nvPr/>
        </p:nvPicPr>
        <p:blipFill rotWithShape="1">
          <a:blip r:embed="rId6">
            <a:alphaModFix/>
          </a:blip>
          <a:srcRect b="0" l="0" r="0" t="0"/>
          <a:stretch/>
        </p:blipFill>
        <p:spPr>
          <a:xfrm>
            <a:off x="11260761" y="6373953"/>
            <a:ext cx="390477" cy="390477"/>
          </a:xfrm>
          <a:prstGeom prst="rect">
            <a:avLst/>
          </a:prstGeom>
          <a:noFill/>
          <a:ln>
            <a:noFill/>
          </a:ln>
        </p:spPr>
      </p:pic>
      <p:pic>
        <p:nvPicPr>
          <p:cNvPr descr="Manual Handling Ppt" id="436" name="Google Shape;436;p23"/>
          <p:cNvPicPr preferRelativeResize="0"/>
          <p:nvPr/>
        </p:nvPicPr>
        <p:blipFill rotWithShape="1">
          <a:blip r:embed="rId7">
            <a:alphaModFix/>
          </a:blip>
          <a:srcRect b="19021" l="23482" r="22106" t="27119"/>
          <a:stretch/>
        </p:blipFill>
        <p:spPr>
          <a:xfrm>
            <a:off x="354563" y="3834882"/>
            <a:ext cx="3900912" cy="289605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1" name="Shape 441"/>
        <p:cNvGrpSpPr/>
        <p:nvPr/>
      </p:nvGrpSpPr>
      <p:grpSpPr>
        <a:xfrm>
          <a:off x="0" y="0"/>
          <a:ext cx="0" cy="0"/>
          <a:chOff x="0" y="0"/>
          <a:chExt cx="0" cy="0"/>
        </a:xfrm>
      </p:grpSpPr>
      <p:pic>
        <p:nvPicPr>
          <p:cNvPr id="442" name="Google Shape;442;p24"/>
          <p:cNvPicPr preferRelativeResize="0"/>
          <p:nvPr/>
        </p:nvPicPr>
        <p:blipFill rotWithShape="1">
          <a:blip r:embed="rId3">
            <a:alphaModFix/>
          </a:blip>
          <a:srcRect b="32621" l="20819" r="30305" t="32854"/>
          <a:stretch/>
        </p:blipFill>
        <p:spPr>
          <a:xfrm>
            <a:off x="7658252" y="3945276"/>
            <a:ext cx="4533747" cy="2912725"/>
          </a:xfrm>
          <a:prstGeom prst="rect">
            <a:avLst/>
          </a:prstGeom>
          <a:noFill/>
          <a:ln>
            <a:noFill/>
          </a:ln>
        </p:spPr>
      </p:pic>
      <p:pic>
        <p:nvPicPr>
          <p:cNvPr descr="The Causes of Musculoskeletal Disorders (MSDs) | ErgoPlus" id="443" name="Google Shape;443;p24"/>
          <p:cNvPicPr preferRelativeResize="0"/>
          <p:nvPr/>
        </p:nvPicPr>
        <p:blipFill rotWithShape="1">
          <a:blip r:embed="rId4">
            <a:alphaModFix/>
          </a:blip>
          <a:srcRect b="0" l="0" r="0" t="0"/>
          <a:stretch/>
        </p:blipFill>
        <p:spPr>
          <a:xfrm>
            <a:off x="0" y="2828927"/>
            <a:ext cx="7566298" cy="4029073"/>
          </a:xfrm>
          <a:prstGeom prst="rect">
            <a:avLst/>
          </a:prstGeom>
          <a:noFill/>
          <a:ln>
            <a:noFill/>
          </a:ln>
        </p:spPr>
      </p:pic>
      <p:sp>
        <p:nvSpPr>
          <p:cNvPr id="444" name="Google Shape;444;p24"/>
          <p:cNvSpPr/>
          <p:nvPr/>
        </p:nvSpPr>
        <p:spPr>
          <a:xfrm>
            <a:off x="1" y="2752928"/>
            <a:ext cx="7566298" cy="75999"/>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5" name="Google Shape;445;p24"/>
          <p:cNvSpPr/>
          <p:nvPr/>
        </p:nvSpPr>
        <p:spPr>
          <a:xfrm>
            <a:off x="4446483" y="0"/>
            <a:ext cx="91440" cy="2788920"/>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he HSE are shining a light on Musculoskeletal Disorders (MSDs) - BICSc" id="446" name="Google Shape;446;p24"/>
          <p:cNvPicPr preferRelativeResize="0"/>
          <p:nvPr/>
        </p:nvPicPr>
        <p:blipFill rotWithShape="1">
          <a:blip r:embed="rId5">
            <a:alphaModFix/>
          </a:blip>
          <a:srcRect b="0" l="0" r="0" t="0"/>
          <a:stretch/>
        </p:blipFill>
        <p:spPr>
          <a:xfrm>
            <a:off x="7758121" y="464942"/>
            <a:ext cx="4315346" cy="2933106"/>
          </a:xfrm>
          <a:prstGeom prst="rect">
            <a:avLst/>
          </a:prstGeom>
          <a:noFill/>
          <a:ln>
            <a:noFill/>
          </a:ln>
        </p:spPr>
      </p:pic>
      <p:sp>
        <p:nvSpPr>
          <p:cNvPr id="447" name="Google Shape;447;p24"/>
          <p:cNvSpPr/>
          <p:nvPr/>
        </p:nvSpPr>
        <p:spPr>
          <a:xfrm>
            <a:off x="7566813" y="0"/>
            <a:ext cx="91440" cy="6858000"/>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he HSE are shining a light on Musculoskeletal Disorders (MSDs) - BICSc" id="448" name="Google Shape;448;p24"/>
          <p:cNvPicPr preferRelativeResize="0"/>
          <p:nvPr/>
        </p:nvPicPr>
        <p:blipFill rotWithShape="1">
          <a:blip r:embed="rId6">
            <a:alphaModFix/>
          </a:blip>
          <a:srcRect b="0" l="0" r="0" t="0"/>
          <a:stretch/>
        </p:blipFill>
        <p:spPr>
          <a:xfrm>
            <a:off x="439561" y="120539"/>
            <a:ext cx="3567362" cy="2511850"/>
          </a:xfrm>
          <a:prstGeom prst="rect">
            <a:avLst/>
          </a:prstGeom>
          <a:noFill/>
          <a:ln>
            <a:noFill/>
          </a:ln>
        </p:spPr>
      </p:pic>
      <p:sp>
        <p:nvSpPr>
          <p:cNvPr id="449" name="Google Shape;449;p24"/>
          <p:cNvSpPr/>
          <p:nvPr/>
        </p:nvSpPr>
        <p:spPr>
          <a:xfrm>
            <a:off x="7566299" y="3862989"/>
            <a:ext cx="4625702" cy="82287"/>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Musculoskeletal disorder - Wikipedia" id="450" name="Google Shape;450;p24"/>
          <p:cNvPicPr preferRelativeResize="0"/>
          <p:nvPr/>
        </p:nvPicPr>
        <p:blipFill rotWithShape="1">
          <a:blip r:embed="rId7">
            <a:alphaModFix/>
          </a:blip>
          <a:srcRect b="0" l="0" r="0" t="0"/>
          <a:stretch/>
        </p:blipFill>
        <p:spPr>
          <a:xfrm>
            <a:off x="4637791" y="559728"/>
            <a:ext cx="2844632" cy="166946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5" name="Shape 455"/>
        <p:cNvGrpSpPr/>
        <p:nvPr/>
      </p:nvGrpSpPr>
      <p:grpSpPr>
        <a:xfrm>
          <a:off x="0" y="0"/>
          <a:ext cx="0" cy="0"/>
          <a:chOff x="0" y="0"/>
          <a:chExt cx="0" cy="0"/>
        </a:xfrm>
      </p:grpSpPr>
      <p:sp>
        <p:nvSpPr>
          <p:cNvPr id="456" name="Google Shape;456;p25"/>
          <p:cNvSpPr/>
          <p:nvPr/>
        </p:nvSpPr>
        <p:spPr>
          <a:xfrm>
            <a:off x="1" y="0"/>
            <a:ext cx="608211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7" name="Google Shape;457;p25"/>
          <p:cNvSpPr/>
          <p:nvPr/>
        </p:nvSpPr>
        <p:spPr>
          <a:xfrm>
            <a:off x="1" y="0"/>
            <a:ext cx="12191998" cy="6858000"/>
          </a:xfrm>
          <a:prstGeom prst="rect">
            <a:avLst/>
          </a:prstGeom>
          <a:gradFill>
            <a:gsLst>
              <a:gs pos="0">
                <a:srgbClr val="3865B4"/>
              </a:gs>
              <a:gs pos="25000">
                <a:srgbClr val="3865B4"/>
              </a:gs>
              <a:gs pos="94000">
                <a:srgbClr val="3A3838"/>
              </a:gs>
              <a:gs pos="100000">
                <a:srgbClr val="3A3838"/>
              </a:gs>
            </a:gsLst>
            <a:lin ang="4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58" name="Google Shape;458;p2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59" name="Google Shape;459;p25"/>
          <p:cNvSpPr txBox="1"/>
          <p:nvPr>
            <p:ph type="title"/>
          </p:nvPr>
        </p:nvSpPr>
        <p:spPr>
          <a:xfrm>
            <a:off x="640079" y="2053641"/>
            <a:ext cx="3669161" cy="276009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400"/>
              <a:buFont typeface="Calibri"/>
              <a:buNone/>
            </a:pPr>
            <a:r>
              <a:rPr lang="en-GB">
                <a:solidFill>
                  <a:srgbClr val="FFFFFF"/>
                </a:solidFill>
                <a:latin typeface="Calibri"/>
                <a:ea typeface="Calibri"/>
                <a:cs typeface="Calibri"/>
                <a:sym typeface="Calibri"/>
              </a:rPr>
              <a:t>Benefits of ergonomics</a:t>
            </a:r>
            <a:endParaRPr/>
          </a:p>
        </p:txBody>
      </p:sp>
      <p:sp>
        <p:nvSpPr>
          <p:cNvPr id="460" name="Google Shape;460;p25"/>
          <p:cNvSpPr txBox="1"/>
          <p:nvPr>
            <p:ph idx="1" type="body"/>
          </p:nvPr>
        </p:nvSpPr>
        <p:spPr>
          <a:xfrm>
            <a:off x="6090574" y="801866"/>
            <a:ext cx="5663072" cy="5230634"/>
          </a:xfrm>
          <a:prstGeom prst="rect">
            <a:avLst/>
          </a:prstGeom>
          <a:noFill/>
          <a:ln cap="flat" cmpd="sng" w="9525">
            <a:solidFill>
              <a:schemeClr val="accent1"/>
            </a:solidFill>
            <a:prstDash val="solid"/>
            <a:round/>
            <a:headEnd len="sm" w="sm" type="none"/>
            <a:tailEnd len="sm" w="sm" type="none"/>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chemeClr val="accent1"/>
              </a:buClr>
              <a:buSzPts val="2800"/>
              <a:buChar char="•"/>
            </a:pPr>
            <a:r>
              <a:rPr lang="en-GB">
                <a:solidFill>
                  <a:srgbClr val="000000"/>
                </a:solidFill>
              </a:rPr>
              <a:t>Adopting an Ergonomics approach helps to prevent injuries</a:t>
            </a:r>
            <a:endParaRPr/>
          </a:p>
          <a:p>
            <a:pPr indent="-228600" lvl="0" marL="228600" rtl="0" algn="l">
              <a:lnSpc>
                <a:spcPct val="90000"/>
              </a:lnSpc>
              <a:spcBef>
                <a:spcPts val="1560"/>
              </a:spcBef>
              <a:spcAft>
                <a:spcPts val="0"/>
              </a:spcAft>
              <a:buClr>
                <a:schemeClr val="accent1"/>
              </a:buClr>
              <a:buSzPts val="2800"/>
              <a:buChar char="•"/>
            </a:pPr>
            <a:r>
              <a:rPr lang="en-GB">
                <a:solidFill>
                  <a:srgbClr val="000000"/>
                </a:solidFill>
              </a:rPr>
              <a:t>Ergonomics has other benefits</a:t>
            </a:r>
            <a:endParaRPr/>
          </a:p>
          <a:p>
            <a:pPr indent="-228600" lvl="1" marL="685800" rtl="0" algn="l">
              <a:lnSpc>
                <a:spcPct val="90000"/>
              </a:lnSpc>
              <a:spcBef>
                <a:spcPts val="1060"/>
              </a:spcBef>
              <a:spcAft>
                <a:spcPts val="0"/>
              </a:spcAft>
              <a:buClr>
                <a:schemeClr val="accent1"/>
              </a:buClr>
              <a:buSzPts val="2800"/>
              <a:buChar char="•"/>
            </a:pPr>
            <a:r>
              <a:rPr lang="en-GB" sz="2800">
                <a:solidFill>
                  <a:srgbClr val="000000"/>
                </a:solidFill>
              </a:rPr>
              <a:t>Improved quality of work</a:t>
            </a:r>
            <a:endParaRPr/>
          </a:p>
          <a:p>
            <a:pPr indent="-228600" lvl="1" marL="685800" rtl="0" algn="l">
              <a:lnSpc>
                <a:spcPct val="90000"/>
              </a:lnSpc>
              <a:spcBef>
                <a:spcPts val="1060"/>
              </a:spcBef>
              <a:spcAft>
                <a:spcPts val="0"/>
              </a:spcAft>
              <a:buClr>
                <a:schemeClr val="accent1"/>
              </a:buClr>
              <a:buSzPts val="2800"/>
              <a:buChar char="•"/>
            </a:pPr>
            <a:r>
              <a:rPr lang="en-GB" sz="2800">
                <a:solidFill>
                  <a:srgbClr val="000000"/>
                </a:solidFill>
              </a:rPr>
              <a:t>Improved quality of life</a:t>
            </a:r>
            <a:endParaRPr/>
          </a:p>
          <a:p>
            <a:pPr indent="-228600" lvl="1" marL="685800" rtl="0" algn="l">
              <a:lnSpc>
                <a:spcPct val="90000"/>
              </a:lnSpc>
              <a:spcBef>
                <a:spcPts val="1060"/>
              </a:spcBef>
              <a:spcAft>
                <a:spcPts val="0"/>
              </a:spcAft>
              <a:buClr>
                <a:schemeClr val="accent1"/>
              </a:buClr>
              <a:buSzPts val="2800"/>
              <a:buChar char="•"/>
            </a:pPr>
            <a:r>
              <a:rPr lang="en-GB" sz="2800">
                <a:solidFill>
                  <a:srgbClr val="000000"/>
                </a:solidFill>
              </a:rPr>
              <a:t>Reduced fatigue and discomfort</a:t>
            </a:r>
            <a:endParaRPr/>
          </a:p>
          <a:p>
            <a:pPr indent="-228600" lvl="1" marL="685800" rtl="0" algn="l">
              <a:lnSpc>
                <a:spcPct val="90000"/>
              </a:lnSpc>
              <a:spcBef>
                <a:spcPts val="1060"/>
              </a:spcBef>
              <a:spcAft>
                <a:spcPts val="0"/>
              </a:spcAft>
              <a:buClr>
                <a:schemeClr val="accent1"/>
              </a:buClr>
              <a:buSzPts val="2800"/>
              <a:buChar char="•"/>
            </a:pPr>
            <a:r>
              <a:rPr lang="en-GB" sz="2800">
                <a:solidFill>
                  <a:srgbClr val="000000"/>
                </a:solidFill>
              </a:rPr>
              <a:t>Improved productivity and performance</a:t>
            </a:r>
            <a:endParaRPr/>
          </a:p>
          <a:p>
            <a:pPr indent="-228600" lvl="1" marL="685800" rtl="0" algn="l">
              <a:lnSpc>
                <a:spcPct val="90000"/>
              </a:lnSpc>
              <a:spcBef>
                <a:spcPts val="1060"/>
              </a:spcBef>
              <a:spcAft>
                <a:spcPts val="0"/>
              </a:spcAft>
              <a:buClr>
                <a:schemeClr val="accent1"/>
              </a:buClr>
              <a:buSzPts val="2800"/>
              <a:buChar char="•"/>
            </a:pPr>
            <a:r>
              <a:rPr lang="en-GB" sz="2800">
                <a:solidFill>
                  <a:srgbClr val="000000"/>
                </a:solidFill>
              </a:rPr>
              <a:t>Reduced sickness absence</a:t>
            </a:r>
            <a:endParaRPr/>
          </a:p>
        </p:txBody>
      </p:sp>
      <p:pic>
        <p:nvPicPr>
          <p:cNvPr descr="Classroom" id="461" name="Google Shape;461;p25"/>
          <p:cNvPicPr preferRelativeResize="0"/>
          <p:nvPr/>
        </p:nvPicPr>
        <p:blipFill rotWithShape="1">
          <a:blip r:embed="rId4">
            <a:alphaModFix/>
          </a:blip>
          <a:srcRect b="0" l="0" r="0" t="0"/>
          <a:stretch/>
        </p:blipFill>
        <p:spPr>
          <a:xfrm>
            <a:off x="11006181" y="6250011"/>
            <a:ext cx="390477" cy="390477"/>
          </a:xfrm>
          <a:prstGeom prst="rect">
            <a:avLst/>
          </a:prstGeom>
          <a:noFill/>
          <a:ln>
            <a:noFill/>
          </a:ln>
        </p:spPr>
      </p:pic>
      <p:pic>
        <p:nvPicPr>
          <p:cNvPr descr="Information" id="462" name="Google Shape;462;p25"/>
          <p:cNvPicPr preferRelativeResize="0"/>
          <p:nvPr/>
        </p:nvPicPr>
        <p:blipFill rotWithShape="1">
          <a:blip r:embed="rId5">
            <a:alphaModFix/>
          </a:blip>
          <a:srcRect b="0" l="0" r="0" t="0"/>
          <a:stretch/>
        </p:blipFill>
        <p:spPr>
          <a:xfrm>
            <a:off x="11396658" y="6250010"/>
            <a:ext cx="356988" cy="39047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26"/>
          <p:cNvSpPr txBox="1"/>
          <p:nvPr>
            <p:ph type="title"/>
          </p:nvPr>
        </p:nvSpPr>
        <p:spPr>
          <a:xfrm>
            <a:off x="839787" y="457200"/>
            <a:ext cx="10639039" cy="563732"/>
          </a:xfrm>
          <a:prstGeom prst="rect">
            <a:avLst/>
          </a:prstGeom>
          <a:solidFill>
            <a:schemeClr val="accent1"/>
          </a:solid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Calibri"/>
              <a:buNone/>
            </a:pPr>
            <a:r>
              <a:rPr b="1" lang="en-GB">
                <a:solidFill>
                  <a:schemeClr val="lt1"/>
                </a:solidFill>
                <a:latin typeface="Calibri"/>
                <a:ea typeface="Calibri"/>
                <a:cs typeface="Calibri"/>
                <a:sym typeface="Calibri"/>
              </a:rPr>
              <a:t>What happens when we get the individual, job task &amp; design wrong!</a:t>
            </a:r>
            <a:endParaRPr/>
          </a:p>
        </p:txBody>
      </p:sp>
      <p:pic>
        <p:nvPicPr>
          <p:cNvPr id="468" name="Google Shape;468;p26"/>
          <p:cNvPicPr preferRelativeResize="0"/>
          <p:nvPr>
            <p:ph idx="1" type="body"/>
          </p:nvPr>
        </p:nvPicPr>
        <p:blipFill rotWithShape="1">
          <a:blip r:embed="rId3">
            <a:alphaModFix/>
          </a:blip>
          <a:srcRect b="16404" l="11111" r="35228" t="29846"/>
          <a:stretch/>
        </p:blipFill>
        <p:spPr>
          <a:xfrm>
            <a:off x="839787" y="1287624"/>
            <a:ext cx="10639039" cy="5388701"/>
          </a:xfrm>
          <a:prstGeom prst="rect">
            <a:avLst/>
          </a:prstGeom>
          <a:noFill/>
          <a:ln cap="flat" cmpd="sng" w="76200">
            <a:solidFill>
              <a:srgbClr val="2F5496"/>
            </a:solidFill>
            <a:prstDash val="solid"/>
            <a:round/>
            <a:headEnd len="sm" w="sm" type="none"/>
            <a:tailEnd len="sm" w="sm" type="none"/>
          </a:ln>
        </p:spPr>
      </p:pic>
      <p:pic>
        <p:nvPicPr>
          <p:cNvPr descr="Information" id="469" name="Google Shape;469;p26"/>
          <p:cNvPicPr preferRelativeResize="0"/>
          <p:nvPr/>
        </p:nvPicPr>
        <p:blipFill rotWithShape="1">
          <a:blip r:embed="rId4">
            <a:alphaModFix/>
          </a:blip>
          <a:srcRect b="0" l="0" r="0" t="0"/>
          <a:stretch/>
        </p:blipFill>
        <p:spPr>
          <a:xfrm>
            <a:off x="11651238" y="6373953"/>
            <a:ext cx="356988" cy="356988"/>
          </a:xfrm>
          <a:prstGeom prst="rect">
            <a:avLst/>
          </a:prstGeom>
          <a:noFill/>
          <a:ln>
            <a:noFill/>
          </a:ln>
        </p:spPr>
      </p:pic>
      <p:pic>
        <p:nvPicPr>
          <p:cNvPr descr="Classroom" id="470" name="Google Shape;470;p26"/>
          <p:cNvPicPr preferRelativeResize="0"/>
          <p:nvPr/>
        </p:nvPicPr>
        <p:blipFill rotWithShape="1">
          <a:blip r:embed="rId5">
            <a:alphaModFix/>
          </a:blip>
          <a:srcRect b="0" l="0" r="0" t="0"/>
          <a:stretch/>
        </p:blipFill>
        <p:spPr>
          <a:xfrm>
            <a:off x="11617749" y="5984621"/>
            <a:ext cx="390477" cy="39047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75" name="Shape 475"/>
        <p:cNvGrpSpPr/>
        <p:nvPr/>
      </p:nvGrpSpPr>
      <p:grpSpPr>
        <a:xfrm>
          <a:off x="0" y="0"/>
          <a:ext cx="0" cy="0"/>
          <a:chOff x="0" y="0"/>
          <a:chExt cx="0" cy="0"/>
        </a:xfrm>
      </p:grpSpPr>
      <p:sp>
        <p:nvSpPr>
          <p:cNvPr id="476" name="Google Shape;476;p27"/>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7"/>
          <p:cNvSpPr txBox="1"/>
          <p:nvPr>
            <p:ph type="title"/>
          </p:nvPr>
        </p:nvSpPr>
        <p:spPr>
          <a:xfrm>
            <a:off x="7658841" y="2154154"/>
            <a:ext cx="3951414" cy="2909755"/>
          </a:xfrm>
          <a:prstGeom prst="rect">
            <a:avLst/>
          </a:prstGeom>
          <a:noFill/>
          <a:ln cap="flat" cmpd="sng" w="38100">
            <a:solidFill>
              <a:schemeClr val="accent4"/>
            </a:solidFill>
            <a:prstDash val="solid"/>
            <a:round/>
            <a:headEnd len="sm" w="sm" type="none"/>
            <a:tailEnd len="sm" w="sm" type="none"/>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GB" sz="3300"/>
              <a:t>Individually, or in groups, make a list of the potential hazards, injuries or ill-health complaints faced by sewing machinists. </a:t>
            </a:r>
            <a:endParaRPr/>
          </a:p>
        </p:txBody>
      </p:sp>
      <p:sp>
        <p:nvSpPr>
          <p:cNvPr id="478" name="Google Shape;478;p27"/>
          <p:cNvSpPr/>
          <p:nvPr/>
        </p:nvSpPr>
        <p:spPr>
          <a:xfrm rot="-5400000">
            <a:off x="2605660" y="145634"/>
            <a:ext cx="1715478" cy="6926797"/>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7"/>
          <p:cNvSpPr/>
          <p:nvPr/>
        </p:nvSpPr>
        <p:spPr>
          <a:xfrm>
            <a:off x="688623" y="269325"/>
            <a:ext cx="6116779" cy="6171936"/>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t's a strict hostel life for these garment workers - The Hindu" id="480" name="Google Shape;480;p27"/>
          <p:cNvPicPr preferRelativeResize="0"/>
          <p:nvPr/>
        </p:nvPicPr>
        <p:blipFill rotWithShape="1">
          <a:blip r:embed="rId3">
            <a:alphaModFix/>
          </a:blip>
          <a:srcRect b="1" l="0" r="37765" t="0"/>
          <a:stretch/>
        </p:blipFill>
        <p:spPr>
          <a:xfrm>
            <a:off x="1501108" y="1099829"/>
            <a:ext cx="4491808" cy="4510927"/>
          </a:xfrm>
          <a:prstGeom prst="rect">
            <a:avLst/>
          </a:prstGeom>
          <a:noFill/>
          <a:ln>
            <a:noFill/>
          </a:ln>
        </p:spPr>
      </p:pic>
      <p:sp>
        <p:nvSpPr>
          <p:cNvPr id="481" name="Google Shape;481;p27"/>
          <p:cNvSpPr/>
          <p:nvPr/>
        </p:nvSpPr>
        <p:spPr>
          <a:xfrm>
            <a:off x="7080788" y="2754068"/>
            <a:ext cx="149016" cy="170992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7"/>
          <p:cNvSpPr txBox="1"/>
          <p:nvPr/>
        </p:nvSpPr>
        <p:spPr>
          <a:xfrm>
            <a:off x="7494025" y="810685"/>
            <a:ext cx="4116230" cy="523220"/>
          </a:xfrm>
          <a:prstGeom prst="rect">
            <a:avLst/>
          </a:prstGeom>
          <a:solidFill>
            <a:schemeClr val="accent4"/>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800">
                <a:solidFill>
                  <a:schemeClr val="dk1"/>
                </a:solidFill>
                <a:latin typeface="Calibri"/>
                <a:ea typeface="Calibri"/>
                <a:cs typeface="Calibri"/>
                <a:sym typeface="Calibri"/>
              </a:rPr>
              <a:t>Activity A:</a:t>
            </a:r>
            <a:endParaRPr sz="1800">
              <a:solidFill>
                <a:schemeClr val="dk1"/>
              </a:solidFill>
              <a:latin typeface="Calibri"/>
              <a:ea typeface="Calibri"/>
              <a:cs typeface="Calibri"/>
              <a:sym typeface="Calibri"/>
            </a:endParaRPr>
          </a:p>
        </p:txBody>
      </p:sp>
      <p:pic>
        <p:nvPicPr>
          <p:cNvPr descr="Classroom" id="483" name="Google Shape;483;p27"/>
          <p:cNvPicPr preferRelativeResize="0"/>
          <p:nvPr/>
        </p:nvPicPr>
        <p:blipFill rotWithShape="1">
          <a:blip r:embed="rId4">
            <a:alphaModFix/>
          </a:blip>
          <a:srcRect b="0" l="0" r="0" t="0"/>
          <a:stretch/>
        </p:blipFill>
        <p:spPr>
          <a:xfrm>
            <a:off x="9606582" y="6371309"/>
            <a:ext cx="390477" cy="390477"/>
          </a:xfrm>
          <a:prstGeom prst="rect">
            <a:avLst/>
          </a:prstGeom>
          <a:noFill/>
          <a:ln>
            <a:noFill/>
          </a:ln>
        </p:spPr>
      </p:pic>
      <p:pic>
        <p:nvPicPr>
          <p:cNvPr descr="Graphical user interface, text, application, email&#10;&#10;Description automatically generated" id="484" name="Google Shape;484;p27"/>
          <p:cNvPicPr preferRelativeResize="0"/>
          <p:nvPr/>
        </p:nvPicPr>
        <p:blipFill rotWithShape="1">
          <a:blip r:embed="rId5">
            <a:alphaModFix/>
          </a:blip>
          <a:srcRect b="7756" l="72475" r="2870" t="84761"/>
          <a:stretch/>
        </p:blipFill>
        <p:spPr>
          <a:xfrm>
            <a:off x="9997059" y="6393043"/>
            <a:ext cx="2032602" cy="34700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9" name="Shape 489"/>
        <p:cNvGrpSpPr/>
        <p:nvPr/>
      </p:nvGrpSpPr>
      <p:grpSpPr>
        <a:xfrm>
          <a:off x="0" y="0"/>
          <a:ext cx="0" cy="0"/>
          <a:chOff x="0" y="0"/>
          <a:chExt cx="0" cy="0"/>
        </a:xfrm>
      </p:grpSpPr>
      <p:sp>
        <p:nvSpPr>
          <p:cNvPr id="490" name="Google Shape;490;p2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Working conditions in Bangladesh (ILO in Bangladesh)" id="491" name="Google Shape;491;p28"/>
          <p:cNvPicPr preferRelativeResize="0"/>
          <p:nvPr/>
        </p:nvPicPr>
        <p:blipFill rotWithShape="1">
          <a:blip r:embed="rId3">
            <a:alphaModFix/>
          </a:blip>
          <a:srcRect b="-1" l="1623" r="29338" t="2900"/>
          <a:stretch/>
        </p:blipFill>
        <p:spPr>
          <a:xfrm>
            <a:off x="3523488" y="10"/>
            <a:ext cx="8668512" cy="6857990"/>
          </a:xfrm>
          <a:prstGeom prst="rect">
            <a:avLst/>
          </a:prstGeom>
          <a:noFill/>
          <a:ln>
            <a:noFill/>
          </a:ln>
        </p:spPr>
      </p:pic>
      <p:sp>
        <p:nvSpPr>
          <p:cNvPr id="492" name="Google Shape;492;p28"/>
          <p:cNvSpPr/>
          <p:nvPr/>
        </p:nvSpPr>
        <p:spPr>
          <a:xfrm>
            <a:off x="0" y="0"/>
            <a:ext cx="9756601" cy="6858000"/>
          </a:xfrm>
          <a:prstGeom prst="rect">
            <a:avLst/>
          </a:prstGeom>
          <a:gradFill>
            <a:gsLst>
              <a:gs pos="0">
                <a:srgbClr val="FFFFFF">
                  <a:alpha val="0"/>
                </a:srgbClr>
              </a:gs>
              <a:gs pos="19000">
                <a:srgbClr val="FFFFFF">
                  <a:alpha val="37647"/>
                </a:srgbClr>
              </a:gs>
              <a:gs pos="35000">
                <a:srgbClr val="FFFFFF">
                  <a:alpha val="78823"/>
                </a:srgbClr>
              </a:gs>
              <a:gs pos="58000">
                <a:schemeClr val="lt1"/>
              </a:gs>
              <a:gs pos="100000">
                <a:schemeClr val="lt1"/>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3" name="Google Shape;493;p28"/>
          <p:cNvSpPr txBox="1"/>
          <p:nvPr>
            <p:ph type="title"/>
          </p:nvPr>
        </p:nvSpPr>
        <p:spPr>
          <a:xfrm>
            <a:off x="226054" y="861134"/>
            <a:ext cx="5869946" cy="5797118"/>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7000"/>
              </a:lnSpc>
              <a:spcBef>
                <a:spcPts val="0"/>
              </a:spcBef>
              <a:spcAft>
                <a:spcPts val="0"/>
              </a:spcAft>
              <a:buClr>
                <a:schemeClr val="dk1"/>
              </a:buClr>
              <a:buSzPct val="100000"/>
              <a:buFont typeface="Calibri"/>
              <a:buNone/>
            </a:pPr>
            <a:r>
              <a:rPr b="1" lang="en-GB" sz="2000">
                <a:latin typeface="Calibri"/>
                <a:ea typeface="Calibri"/>
                <a:cs typeface="Calibri"/>
                <a:sym typeface="Calibri"/>
              </a:rPr>
              <a:t>Women’s Occupational Health Problems/Hazards</a:t>
            </a:r>
            <a:r>
              <a:rPr lang="en-GB" sz="2000">
                <a:latin typeface="Calibri"/>
                <a:ea typeface="Calibri"/>
                <a:cs typeface="Calibri"/>
                <a:sym typeface="Calibri"/>
              </a:rPr>
              <a:t> </a:t>
            </a:r>
            <a:r>
              <a:rPr lang="en-GB" sz="1800">
                <a:latin typeface="Calibri"/>
                <a:ea typeface="Calibri"/>
                <a:cs typeface="Calibri"/>
                <a:sym typeface="Calibri"/>
              </a:rPr>
              <a:t>in the RMG sector</a:t>
            </a:r>
            <a:r>
              <a:rPr lang="en-GB" sz="1800">
                <a:solidFill>
                  <a:srgbClr val="000000"/>
                </a:solidFill>
                <a:latin typeface="Calibri"/>
                <a:ea typeface="Calibri"/>
                <a:cs typeface="Calibri"/>
                <a:sym typeface="Calibri"/>
              </a:rPr>
              <a:t>, include: </a:t>
            </a:r>
            <a:br>
              <a:rPr lang="en-GB" sz="1800">
                <a:latin typeface="Calibri"/>
                <a:ea typeface="Calibri"/>
                <a:cs typeface="Calibri"/>
                <a:sym typeface="Calibri"/>
              </a:rPr>
            </a:br>
            <a:r>
              <a:rPr lang="en-GB" sz="1800">
                <a:latin typeface="Calibri"/>
                <a:ea typeface="Calibri"/>
                <a:cs typeface="Calibri"/>
                <a:sym typeface="Calibri"/>
              </a:rPr>
              <a:t> </a:t>
            </a:r>
            <a:r>
              <a:rPr b="1" lang="en-GB" sz="1800">
                <a:solidFill>
                  <a:schemeClr val="accent2"/>
                </a:solidFill>
                <a:latin typeface="Calibri"/>
                <a:ea typeface="Calibri"/>
                <a:cs typeface="Calibri"/>
                <a:sym typeface="Calibri"/>
              </a:rPr>
              <a:t>*</a:t>
            </a:r>
            <a:r>
              <a:rPr lang="en-GB" sz="1800">
                <a:latin typeface="Calibri"/>
                <a:ea typeface="Calibri"/>
                <a:cs typeface="Calibri"/>
                <a:sym typeface="Calibri"/>
              </a:rPr>
              <a:t> </a:t>
            </a:r>
            <a:r>
              <a:rPr lang="en-GB" sz="2000">
                <a:solidFill>
                  <a:srgbClr val="000000"/>
                </a:solidFill>
                <a:latin typeface="Calibri"/>
                <a:ea typeface="Calibri"/>
                <a:cs typeface="Calibri"/>
                <a:sym typeface="Calibri"/>
              </a:rPr>
              <a:t>burns and puncture wounds, </a:t>
            </a:r>
            <a:br>
              <a:rPr lang="en-GB" sz="2000">
                <a:latin typeface="Calibri"/>
                <a:ea typeface="Calibri"/>
                <a:cs typeface="Calibri"/>
                <a:sym typeface="Calibri"/>
              </a:rPr>
            </a:br>
            <a:r>
              <a:rPr lang="en-GB" sz="2000">
                <a:latin typeface="Calibri"/>
                <a:ea typeface="Calibri"/>
                <a:cs typeface="Calibri"/>
                <a:sym typeface="Calibri"/>
              </a:rPr>
              <a:t> </a:t>
            </a:r>
            <a:r>
              <a:rPr b="1" lang="en-GB" sz="2000">
                <a:solidFill>
                  <a:schemeClr val="accent2"/>
                </a:solidFill>
                <a:latin typeface="Calibri"/>
                <a:ea typeface="Calibri"/>
                <a:cs typeface="Calibri"/>
                <a:sym typeface="Calibri"/>
              </a:rPr>
              <a:t>*</a:t>
            </a:r>
            <a:r>
              <a:rPr lang="en-GB" sz="2000">
                <a:latin typeface="Calibri"/>
                <a:ea typeface="Calibri"/>
                <a:cs typeface="Calibri"/>
                <a:sym typeface="Calibri"/>
              </a:rPr>
              <a:t> </a:t>
            </a:r>
            <a:r>
              <a:rPr lang="en-GB" sz="2000">
                <a:solidFill>
                  <a:srgbClr val="000000"/>
                </a:solidFill>
                <a:latin typeface="Calibri"/>
                <a:ea typeface="Calibri"/>
                <a:cs typeface="Calibri"/>
                <a:sym typeface="Calibri"/>
              </a:rPr>
              <a:t>physical hazards, such as heat and noise, chemicals,</a:t>
            </a:r>
            <a:br>
              <a:rPr lang="en-GB" sz="2000">
                <a:latin typeface="Calibri"/>
                <a:ea typeface="Calibri"/>
                <a:cs typeface="Calibri"/>
                <a:sym typeface="Calibri"/>
              </a:rPr>
            </a:br>
            <a:r>
              <a:rPr lang="en-GB" sz="2000">
                <a:latin typeface="Calibri"/>
                <a:ea typeface="Calibri"/>
                <a:cs typeface="Calibri"/>
                <a:sym typeface="Calibri"/>
              </a:rPr>
              <a:t> </a:t>
            </a:r>
            <a:r>
              <a:rPr b="1" lang="en-GB" sz="2000">
                <a:solidFill>
                  <a:schemeClr val="accent2"/>
                </a:solidFill>
                <a:latin typeface="Calibri"/>
                <a:ea typeface="Calibri"/>
                <a:cs typeface="Calibri"/>
                <a:sym typeface="Calibri"/>
              </a:rPr>
              <a:t>*</a:t>
            </a:r>
            <a:r>
              <a:rPr lang="en-GB" sz="2000">
                <a:latin typeface="Calibri"/>
                <a:ea typeface="Calibri"/>
                <a:cs typeface="Calibri"/>
                <a:sym typeface="Calibri"/>
              </a:rPr>
              <a:t> </a:t>
            </a:r>
            <a:r>
              <a:rPr lang="en-GB" sz="2000">
                <a:solidFill>
                  <a:srgbClr val="000000"/>
                </a:solidFill>
                <a:latin typeface="Calibri"/>
                <a:ea typeface="Calibri"/>
                <a:cs typeface="Calibri"/>
                <a:sym typeface="Calibri"/>
              </a:rPr>
              <a:t>dust/</a:t>
            </a:r>
            <a:r>
              <a:rPr lang="en-GB" sz="2000">
                <a:latin typeface="Calibri"/>
                <a:ea typeface="Calibri"/>
                <a:cs typeface="Calibri"/>
                <a:sym typeface="Calibri"/>
              </a:rPr>
              <a:t> </a:t>
            </a:r>
            <a:r>
              <a:rPr lang="en-GB" sz="2000">
                <a:solidFill>
                  <a:srgbClr val="000000"/>
                </a:solidFill>
                <a:latin typeface="Calibri"/>
                <a:ea typeface="Calibri"/>
                <a:cs typeface="Calibri"/>
                <a:sym typeface="Calibri"/>
              </a:rPr>
              <a:t>respiratory problems.</a:t>
            </a:r>
            <a:br>
              <a:rPr lang="en-GB" sz="2000">
                <a:latin typeface="Calibri"/>
                <a:ea typeface="Calibri"/>
                <a:cs typeface="Calibri"/>
                <a:sym typeface="Calibri"/>
              </a:rPr>
            </a:br>
            <a:r>
              <a:rPr lang="en-GB" sz="2000">
                <a:latin typeface="Calibri"/>
                <a:ea typeface="Calibri"/>
                <a:cs typeface="Calibri"/>
                <a:sym typeface="Calibri"/>
              </a:rPr>
              <a:t> </a:t>
            </a:r>
            <a:r>
              <a:rPr b="1" lang="en-GB" sz="2000">
                <a:solidFill>
                  <a:schemeClr val="accent2"/>
                </a:solidFill>
                <a:latin typeface="Calibri"/>
                <a:ea typeface="Calibri"/>
                <a:cs typeface="Calibri"/>
                <a:sym typeface="Calibri"/>
              </a:rPr>
              <a:t>*</a:t>
            </a:r>
            <a:r>
              <a:rPr lang="en-GB" sz="2000">
                <a:latin typeface="Calibri"/>
                <a:ea typeface="Calibri"/>
                <a:cs typeface="Calibri"/>
                <a:sym typeface="Calibri"/>
              </a:rPr>
              <a:t> </a:t>
            </a:r>
            <a:r>
              <a:rPr lang="en-GB" sz="2000">
                <a:solidFill>
                  <a:srgbClr val="000000"/>
                </a:solidFill>
                <a:latin typeface="Calibri"/>
                <a:ea typeface="Calibri"/>
                <a:cs typeface="Calibri"/>
                <a:sym typeface="Calibri"/>
              </a:rPr>
              <a:t>allergies, ergonomic hazards posed by poor posture, </a:t>
            </a:r>
            <a:br>
              <a:rPr lang="en-GB" sz="2000">
                <a:latin typeface="Calibri"/>
                <a:ea typeface="Calibri"/>
                <a:cs typeface="Calibri"/>
                <a:sym typeface="Calibri"/>
              </a:rPr>
            </a:br>
            <a:r>
              <a:rPr lang="en-GB" sz="2000">
                <a:latin typeface="Calibri"/>
                <a:ea typeface="Calibri"/>
                <a:cs typeface="Calibri"/>
                <a:sym typeface="Calibri"/>
              </a:rPr>
              <a:t> </a:t>
            </a:r>
            <a:r>
              <a:rPr b="1" lang="en-GB" sz="2000">
                <a:solidFill>
                  <a:schemeClr val="accent2"/>
                </a:solidFill>
                <a:latin typeface="Calibri"/>
                <a:ea typeface="Calibri"/>
                <a:cs typeface="Calibri"/>
                <a:sym typeface="Calibri"/>
              </a:rPr>
              <a:t>*</a:t>
            </a:r>
            <a:r>
              <a:rPr lang="en-GB" sz="2000">
                <a:latin typeface="Calibri"/>
                <a:ea typeface="Calibri"/>
                <a:cs typeface="Calibri"/>
                <a:sym typeface="Calibri"/>
              </a:rPr>
              <a:t> </a:t>
            </a:r>
            <a:r>
              <a:rPr lang="en-GB" sz="2000">
                <a:solidFill>
                  <a:srgbClr val="000000"/>
                </a:solidFill>
                <a:latin typeface="Calibri"/>
                <a:ea typeface="Calibri"/>
                <a:cs typeface="Calibri"/>
                <a:sym typeface="Calibri"/>
              </a:rPr>
              <a:t>biological hazards from poor nutrition</a:t>
            </a:r>
            <a:br>
              <a:rPr lang="en-GB" sz="2000">
                <a:latin typeface="Calibri"/>
                <a:ea typeface="Calibri"/>
                <a:cs typeface="Calibri"/>
                <a:sym typeface="Calibri"/>
              </a:rPr>
            </a:br>
            <a:r>
              <a:rPr lang="en-GB" sz="2000">
                <a:latin typeface="Calibri"/>
                <a:ea typeface="Calibri"/>
                <a:cs typeface="Calibri"/>
                <a:sym typeface="Calibri"/>
              </a:rPr>
              <a:t> </a:t>
            </a:r>
            <a:r>
              <a:rPr b="1" lang="en-GB" sz="2000">
                <a:solidFill>
                  <a:schemeClr val="accent2"/>
                </a:solidFill>
                <a:latin typeface="Calibri"/>
                <a:ea typeface="Calibri"/>
                <a:cs typeface="Calibri"/>
                <a:sym typeface="Calibri"/>
              </a:rPr>
              <a:t>*</a:t>
            </a:r>
            <a:r>
              <a:rPr lang="en-GB" sz="2000">
                <a:latin typeface="Calibri"/>
                <a:ea typeface="Calibri"/>
                <a:cs typeface="Calibri"/>
                <a:sym typeface="Calibri"/>
              </a:rPr>
              <a:t> </a:t>
            </a:r>
            <a:r>
              <a:rPr lang="en-GB" sz="2000">
                <a:solidFill>
                  <a:srgbClr val="000000"/>
                </a:solidFill>
                <a:latin typeface="Calibri"/>
                <a:ea typeface="Calibri"/>
                <a:cs typeface="Calibri"/>
                <a:sym typeface="Calibri"/>
              </a:rPr>
              <a:t>psychosocial/stress hazards ones that result from abuse,  </a:t>
            </a:r>
            <a:br>
              <a:rPr lang="en-GB" sz="2000">
                <a:solidFill>
                  <a:srgbClr val="000000"/>
                </a:solidFill>
                <a:latin typeface="Calibri"/>
                <a:ea typeface="Calibri"/>
                <a:cs typeface="Calibri"/>
                <a:sym typeface="Calibri"/>
              </a:rPr>
            </a:br>
            <a:r>
              <a:rPr lang="en-GB" sz="2000">
                <a:solidFill>
                  <a:srgbClr val="000000"/>
                </a:solidFill>
                <a:latin typeface="Calibri"/>
                <a:ea typeface="Calibri"/>
                <a:cs typeface="Calibri"/>
                <a:sym typeface="Calibri"/>
              </a:rPr>
              <a:t> </a:t>
            </a:r>
            <a:r>
              <a:rPr b="1" lang="en-GB" sz="2000">
                <a:solidFill>
                  <a:schemeClr val="accent2"/>
                </a:solidFill>
                <a:latin typeface="Calibri"/>
                <a:ea typeface="Calibri"/>
                <a:cs typeface="Calibri"/>
                <a:sym typeface="Calibri"/>
              </a:rPr>
              <a:t>*</a:t>
            </a:r>
            <a:r>
              <a:rPr lang="en-GB" sz="2000">
                <a:solidFill>
                  <a:srgbClr val="000000"/>
                </a:solidFill>
                <a:latin typeface="Calibri"/>
                <a:ea typeface="Calibri"/>
                <a:cs typeface="Calibri"/>
                <a:sym typeface="Calibri"/>
              </a:rPr>
              <a:t> bullying &amp; sexual harassment of supervisors </a:t>
            </a:r>
            <a:br>
              <a:rPr lang="en-GB" sz="2000">
                <a:solidFill>
                  <a:srgbClr val="000000"/>
                </a:solidFill>
                <a:latin typeface="Calibri"/>
                <a:ea typeface="Calibri"/>
                <a:cs typeface="Calibri"/>
                <a:sym typeface="Calibri"/>
              </a:rPr>
            </a:br>
            <a:r>
              <a:rPr lang="en-GB" sz="2000">
                <a:solidFill>
                  <a:srgbClr val="000000"/>
                </a:solidFill>
                <a:latin typeface="Calibri"/>
                <a:ea typeface="Calibri"/>
                <a:cs typeface="Calibri"/>
                <a:sym typeface="Calibri"/>
              </a:rPr>
              <a:t> </a:t>
            </a:r>
            <a:r>
              <a:rPr b="1" lang="en-GB" sz="2000">
                <a:solidFill>
                  <a:schemeClr val="accent2"/>
                </a:solidFill>
                <a:latin typeface="Calibri"/>
                <a:ea typeface="Calibri"/>
                <a:cs typeface="Calibri"/>
                <a:sym typeface="Calibri"/>
              </a:rPr>
              <a:t>*</a:t>
            </a:r>
            <a:r>
              <a:rPr lang="en-GB" sz="2000">
                <a:solidFill>
                  <a:srgbClr val="000000"/>
                </a:solidFill>
                <a:latin typeface="Calibri"/>
                <a:ea typeface="Calibri"/>
                <a:cs typeface="Calibri"/>
                <a:sym typeface="Calibri"/>
              </a:rPr>
              <a:t> depressing work environment.</a:t>
            </a:r>
            <a:br>
              <a:rPr lang="en-GB" sz="2000">
                <a:latin typeface="Calibri"/>
                <a:ea typeface="Calibri"/>
                <a:cs typeface="Calibri"/>
                <a:sym typeface="Calibri"/>
              </a:rPr>
            </a:br>
            <a:r>
              <a:rPr lang="en-GB" sz="2000">
                <a:latin typeface="Calibri"/>
                <a:ea typeface="Calibri"/>
                <a:cs typeface="Calibri"/>
                <a:sym typeface="Calibri"/>
              </a:rPr>
              <a:t> </a:t>
            </a:r>
            <a:r>
              <a:rPr b="1" lang="en-GB" sz="2000">
                <a:solidFill>
                  <a:schemeClr val="accent2"/>
                </a:solidFill>
                <a:latin typeface="Calibri"/>
                <a:ea typeface="Calibri"/>
                <a:cs typeface="Calibri"/>
                <a:sym typeface="Calibri"/>
              </a:rPr>
              <a:t>*</a:t>
            </a:r>
            <a:r>
              <a:rPr lang="en-GB" sz="2000">
                <a:latin typeface="Calibri"/>
                <a:ea typeface="Calibri"/>
                <a:cs typeface="Calibri"/>
                <a:sym typeface="Calibri"/>
              </a:rPr>
              <a:t> mental health, stress &amp; anxiety</a:t>
            </a:r>
            <a:br>
              <a:rPr lang="en-GB" sz="2000">
                <a:latin typeface="Calibri"/>
                <a:ea typeface="Calibri"/>
                <a:cs typeface="Calibri"/>
                <a:sym typeface="Calibri"/>
              </a:rPr>
            </a:br>
            <a:r>
              <a:rPr lang="en-GB" sz="2000">
                <a:latin typeface="Calibri"/>
                <a:ea typeface="Calibri"/>
                <a:cs typeface="Calibri"/>
                <a:sym typeface="Calibri"/>
              </a:rPr>
              <a:t> </a:t>
            </a:r>
            <a:r>
              <a:rPr b="1" lang="en-GB" sz="2000">
                <a:solidFill>
                  <a:schemeClr val="accent2"/>
                </a:solidFill>
                <a:latin typeface="Calibri"/>
                <a:ea typeface="Calibri"/>
                <a:cs typeface="Calibri"/>
                <a:sym typeface="Calibri"/>
              </a:rPr>
              <a:t>*</a:t>
            </a:r>
            <a:r>
              <a:rPr lang="en-GB" sz="2000">
                <a:latin typeface="Calibri"/>
                <a:ea typeface="Calibri"/>
                <a:cs typeface="Calibri"/>
                <a:sym typeface="Calibri"/>
              </a:rPr>
              <a:t> gynaecological problems </a:t>
            </a:r>
            <a:br>
              <a:rPr lang="en-GB" sz="1800">
                <a:latin typeface="Calibri"/>
                <a:ea typeface="Calibri"/>
                <a:cs typeface="Calibri"/>
                <a:sym typeface="Calibri"/>
              </a:rPr>
            </a:br>
            <a:br>
              <a:rPr lang="en-GB" sz="1800">
                <a:latin typeface="Calibri"/>
                <a:ea typeface="Calibri"/>
                <a:cs typeface="Calibri"/>
                <a:sym typeface="Calibri"/>
              </a:rPr>
            </a:br>
            <a:r>
              <a:rPr b="1" lang="en-GB" sz="2200">
                <a:solidFill>
                  <a:schemeClr val="accent2"/>
                </a:solidFill>
                <a:latin typeface="Calibri"/>
                <a:ea typeface="Calibri"/>
                <a:cs typeface="Calibri"/>
                <a:sym typeface="Calibri"/>
              </a:rPr>
              <a:t>The most common health problem attributed to their occupation by garment workers was the incidence of musculoskeletal disorders (MSD).</a:t>
            </a:r>
            <a:br>
              <a:rPr b="1" lang="en-GB" sz="2200">
                <a:solidFill>
                  <a:schemeClr val="accent2"/>
                </a:solidFill>
                <a:latin typeface="Calibri"/>
                <a:ea typeface="Calibri"/>
                <a:cs typeface="Calibri"/>
                <a:sym typeface="Calibri"/>
              </a:rPr>
            </a:br>
            <a:r>
              <a:rPr lang="en-GB" sz="1800">
                <a:solidFill>
                  <a:srgbClr val="000000"/>
                </a:solidFill>
                <a:latin typeface="Calibri"/>
                <a:ea typeface="Calibri"/>
                <a:cs typeface="Calibri"/>
                <a:sym typeface="Calibri"/>
              </a:rPr>
              <a:t>These aspects do not receive adequate attention in many garment factories. Thus, in most cases, workers do not create hazards - hazards are built into the workplace</a:t>
            </a:r>
            <a:endParaRPr sz="2000">
              <a:latin typeface="Calibri"/>
              <a:ea typeface="Calibri"/>
              <a:cs typeface="Calibri"/>
              <a:sym typeface="Calibri"/>
            </a:endParaRPr>
          </a:p>
        </p:txBody>
      </p:sp>
      <p:sp>
        <p:nvSpPr>
          <p:cNvPr id="494" name="Google Shape;494;p28"/>
          <p:cNvSpPr/>
          <p:nvPr/>
        </p:nvSpPr>
        <p:spPr>
          <a:xfrm rot="5400000">
            <a:off x="759921" y="346791"/>
            <a:ext cx="146304" cy="70408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95" name="Google Shape;495;p28"/>
          <p:cNvSpPr/>
          <p:nvPr/>
        </p:nvSpPr>
        <p:spPr>
          <a:xfrm>
            <a:off x="481029" y="4546920"/>
            <a:ext cx="3977640" cy="18288"/>
          </a:xfrm>
          <a:prstGeom prst="rect">
            <a:avLst/>
          </a:prstGeom>
          <a:solidFill>
            <a:srgbClr val="D5D5D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Information" id="496" name="Google Shape;496;p28"/>
          <p:cNvPicPr preferRelativeResize="0"/>
          <p:nvPr/>
        </p:nvPicPr>
        <p:blipFill rotWithShape="1">
          <a:blip r:embed="rId4">
            <a:alphaModFix/>
          </a:blip>
          <a:srcRect b="0" l="0" r="0" t="0"/>
          <a:stretch/>
        </p:blipFill>
        <p:spPr>
          <a:xfrm>
            <a:off x="11787452" y="6479758"/>
            <a:ext cx="356988" cy="356988"/>
          </a:xfrm>
          <a:prstGeom prst="rect">
            <a:avLst/>
          </a:prstGeom>
          <a:noFill/>
          <a:ln>
            <a:noFill/>
          </a:ln>
        </p:spPr>
      </p:pic>
      <p:pic>
        <p:nvPicPr>
          <p:cNvPr descr="Classroom" id="497" name="Google Shape;497;p28"/>
          <p:cNvPicPr preferRelativeResize="0"/>
          <p:nvPr/>
        </p:nvPicPr>
        <p:blipFill rotWithShape="1">
          <a:blip r:embed="rId5">
            <a:alphaModFix/>
          </a:blip>
          <a:srcRect b="0" l="0" r="0" t="0"/>
          <a:stretch/>
        </p:blipFill>
        <p:spPr>
          <a:xfrm>
            <a:off x="11349415" y="6446269"/>
            <a:ext cx="390477" cy="39047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29"/>
          <p:cNvSpPr txBox="1"/>
          <p:nvPr>
            <p:ph type="title"/>
          </p:nvPr>
        </p:nvSpPr>
        <p:spPr>
          <a:xfrm>
            <a:off x="372861" y="365125"/>
            <a:ext cx="11496583" cy="931015"/>
          </a:xfrm>
          <a:prstGeom prst="rect">
            <a:avLst/>
          </a:prstGeom>
          <a:solidFill>
            <a:schemeClr val="accent4"/>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Font typeface="Calibri"/>
              <a:buNone/>
            </a:pPr>
            <a:r>
              <a:rPr b="1" lang="en-GB" sz="2800">
                <a:latin typeface="Calibri"/>
                <a:ea typeface="Calibri"/>
                <a:cs typeface="Calibri"/>
                <a:sym typeface="Calibri"/>
              </a:rPr>
              <a:t>Activity B:</a:t>
            </a:r>
            <a:br>
              <a:rPr lang="en-GB" sz="3600">
                <a:latin typeface="Calibri"/>
                <a:ea typeface="Calibri"/>
                <a:cs typeface="Calibri"/>
                <a:sym typeface="Calibri"/>
              </a:rPr>
            </a:br>
            <a:r>
              <a:rPr lang="en-GB" sz="2400">
                <a:latin typeface="Calibri"/>
                <a:ea typeface="Calibri"/>
                <a:cs typeface="Calibri"/>
                <a:sym typeface="Calibri"/>
              </a:rPr>
              <a:t>Individually or in groups, compare &amp; contrast the photographs below. </a:t>
            </a:r>
            <a:endParaRPr sz="2400"/>
          </a:p>
        </p:txBody>
      </p:sp>
      <p:pic>
        <p:nvPicPr>
          <p:cNvPr descr="PDF) Ergonomic to Design Safe and Comfort Work Stations for Garment  Workers: Bangladesh Perspective" id="504" name="Google Shape;504;p29"/>
          <p:cNvPicPr preferRelativeResize="0"/>
          <p:nvPr/>
        </p:nvPicPr>
        <p:blipFill rotWithShape="1">
          <a:blip r:embed="rId3">
            <a:alphaModFix/>
          </a:blip>
          <a:srcRect b="0" l="0" r="0" t="0"/>
          <a:stretch/>
        </p:blipFill>
        <p:spPr>
          <a:xfrm>
            <a:off x="9650027" y="4392968"/>
            <a:ext cx="2541973" cy="2465032"/>
          </a:xfrm>
          <a:prstGeom prst="rect">
            <a:avLst/>
          </a:prstGeom>
          <a:noFill/>
          <a:ln>
            <a:noFill/>
          </a:ln>
        </p:spPr>
      </p:pic>
      <p:pic>
        <p:nvPicPr>
          <p:cNvPr descr="For Bangladesh's Struggling Garment Workers, Hunger Is A Bigger Worry Than  Pandemic : NPR" id="505" name="Google Shape;505;p29"/>
          <p:cNvPicPr preferRelativeResize="0"/>
          <p:nvPr/>
        </p:nvPicPr>
        <p:blipFill rotWithShape="1">
          <a:blip r:embed="rId4">
            <a:alphaModFix/>
          </a:blip>
          <a:srcRect b="0" l="45182" r="2762" t="37896"/>
          <a:stretch/>
        </p:blipFill>
        <p:spPr>
          <a:xfrm>
            <a:off x="6520199" y="4392968"/>
            <a:ext cx="2851413" cy="2465032"/>
          </a:xfrm>
          <a:prstGeom prst="rect">
            <a:avLst/>
          </a:prstGeom>
          <a:noFill/>
          <a:ln>
            <a:noFill/>
          </a:ln>
        </p:spPr>
      </p:pic>
      <p:pic>
        <p:nvPicPr>
          <p:cNvPr descr="Page 2 - Sewing Factory Bangladesh High Resolution Stock Photography and  Images - Alamy" id="506" name="Google Shape;506;p29"/>
          <p:cNvPicPr preferRelativeResize="0"/>
          <p:nvPr/>
        </p:nvPicPr>
        <p:blipFill rotWithShape="1">
          <a:blip r:embed="rId5">
            <a:alphaModFix/>
          </a:blip>
          <a:srcRect b="9722" l="23624" r="27018" t="0"/>
          <a:stretch/>
        </p:blipFill>
        <p:spPr>
          <a:xfrm>
            <a:off x="3256759" y="4392968"/>
            <a:ext cx="2985026" cy="2465032"/>
          </a:xfrm>
          <a:prstGeom prst="rect">
            <a:avLst/>
          </a:prstGeom>
          <a:noFill/>
          <a:ln>
            <a:noFill/>
          </a:ln>
        </p:spPr>
      </p:pic>
      <p:pic>
        <p:nvPicPr>
          <p:cNvPr descr="Sewing Machines in Kolkata, West Bengal | Get Latest Price from Suppliers  of Sewing Machines, Stitching Machine in Kolkata" id="507" name="Google Shape;507;p29"/>
          <p:cNvPicPr preferRelativeResize="0"/>
          <p:nvPr/>
        </p:nvPicPr>
        <p:blipFill rotWithShape="1">
          <a:blip r:embed="rId6">
            <a:alphaModFix/>
          </a:blip>
          <a:srcRect b="0" l="0" r="0" t="0"/>
          <a:stretch/>
        </p:blipFill>
        <p:spPr>
          <a:xfrm>
            <a:off x="0" y="4392969"/>
            <a:ext cx="2985026" cy="2465032"/>
          </a:xfrm>
          <a:prstGeom prst="rect">
            <a:avLst/>
          </a:prstGeom>
          <a:noFill/>
          <a:ln>
            <a:noFill/>
          </a:ln>
        </p:spPr>
      </p:pic>
      <p:sp>
        <p:nvSpPr>
          <p:cNvPr id="508" name="Google Shape;508;p29"/>
          <p:cNvSpPr txBox="1"/>
          <p:nvPr/>
        </p:nvSpPr>
        <p:spPr>
          <a:xfrm>
            <a:off x="372860" y="1515407"/>
            <a:ext cx="6667131" cy="2308324"/>
          </a:xfrm>
          <a:prstGeom prst="rect">
            <a:avLst/>
          </a:prstGeom>
          <a:noFill/>
          <a:ln cap="flat" cmpd="sng" w="9525">
            <a:solidFill>
              <a:schemeClr val="accent4"/>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Calibri"/>
                <a:ea typeface="Calibri"/>
                <a:cs typeface="Calibri"/>
                <a:sym typeface="Calibri"/>
              </a:rPr>
              <a:t>From a human factors /ergonomic perspective, consider:</a:t>
            </a:r>
            <a:endParaRPr/>
          </a:p>
          <a:p>
            <a:pPr indent="-285750" lvl="0" marL="285750" marR="0" rtl="0" algn="l">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the seating </a:t>
            </a:r>
            <a:endParaRPr/>
          </a:p>
          <a:p>
            <a:pPr indent="-285750" lvl="0" marL="285750" marR="0" rtl="0" algn="l">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the workstation </a:t>
            </a:r>
            <a:endParaRPr/>
          </a:p>
          <a:p>
            <a:pPr indent="-285750" lvl="0" marL="285750" marR="0" rtl="0" algn="l">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the posture of the workers</a:t>
            </a:r>
            <a:endParaRPr/>
          </a:p>
          <a:p>
            <a:pPr indent="-285750" lvl="0" marL="285750" marR="0" rtl="0" algn="l">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Are there any improvements you could suggest? </a:t>
            </a:r>
            <a:endParaRPr sz="2400">
              <a:solidFill>
                <a:schemeClr val="dk1"/>
              </a:solidFill>
              <a:latin typeface="Calibri"/>
              <a:ea typeface="Calibri"/>
              <a:cs typeface="Calibri"/>
              <a:sym typeface="Calibri"/>
            </a:endParaRPr>
          </a:p>
        </p:txBody>
      </p:sp>
      <p:pic>
        <p:nvPicPr>
          <p:cNvPr descr="Japan can be lucrative job market for BD female workers, says survey" id="509" name="Google Shape;509;p29"/>
          <p:cNvPicPr preferRelativeResize="0"/>
          <p:nvPr/>
        </p:nvPicPr>
        <p:blipFill rotWithShape="1">
          <a:blip r:embed="rId7">
            <a:alphaModFix/>
          </a:blip>
          <a:srcRect b="0" l="0" r="0" t="0"/>
          <a:stretch/>
        </p:blipFill>
        <p:spPr>
          <a:xfrm>
            <a:off x="7736110" y="1716833"/>
            <a:ext cx="3339561" cy="2226374"/>
          </a:xfrm>
          <a:prstGeom prst="rect">
            <a:avLst/>
          </a:prstGeom>
          <a:noFill/>
          <a:ln>
            <a:noFill/>
          </a:ln>
        </p:spPr>
      </p:pic>
      <p:sp>
        <p:nvSpPr>
          <p:cNvPr id="510" name="Google Shape;510;p29"/>
          <p:cNvSpPr txBox="1"/>
          <p:nvPr/>
        </p:nvSpPr>
        <p:spPr>
          <a:xfrm>
            <a:off x="2610034" y="6418555"/>
            <a:ext cx="290005" cy="3728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Calibri"/>
                <a:ea typeface="Calibri"/>
                <a:cs typeface="Calibri"/>
                <a:sym typeface="Calibri"/>
              </a:rPr>
              <a:t>A</a:t>
            </a:r>
            <a:endParaRPr/>
          </a:p>
        </p:txBody>
      </p:sp>
      <p:sp>
        <p:nvSpPr>
          <p:cNvPr id="511" name="Google Shape;511;p29"/>
          <p:cNvSpPr txBox="1"/>
          <p:nvPr/>
        </p:nvSpPr>
        <p:spPr>
          <a:xfrm>
            <a:off x="5930568" y="6462035"/>
            <a:ext cx="24857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Calibri"/>
                <a:ea typeface="Calibri"/>
                <a:cs typeface="Calibri"/>
                <a:sym typeface="Calibri"/>
              </a:rPr>
              <a:t>B</a:t>
            </a:r>
            <a:r>
              <a:rPr lang="en-GB" sz="1800">
                <a:solidFill>
                  <a:schemeClr val="dk1"/>
                </a:solidFill>
                <a:latin typeface="Calibri"/>
                <a:ea typeface="Calibri"/>
                <a:cs typeface="Calibri"/>
                <a:sym typeface="Calibri"/>
              </a:rPr>
              <a:t> </a:t>
            </a:r>
            <a:endParaRPr/>
          </a:p>
        </p:txBody>
      </p:sp>
      <p:sp>
        <p:nvSpPr>
          <p:cNvPr id="512" name="Google Shape;512;p29"/>
          <p:cNvSpPr txBox="1"/>
          <p:nvPr/>
        </p:nvSpPr>
        <p:spPr>
          <a:xfrm>
            <a:off x="8043169" y="6492875"/>
            <a:ext cx="23081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Calibri"/>
                <a:ea typeface="Calibri"/>
                <a:cs typeface="Calibri"/>
                <a:sym typeface="Calibri"/>
              </a:rPr>
              <a:t>C</a:t>
            </a:r>
            <a:endParaRPr/>
          </a:p>
        </p:txBody>
      </p:sp>
      <p:sp>
        <p:nvSpPr>
          <p:cNvPr id="513" name="Google Shape;513;p29"/>
          <p:cNvSpPr txBox="1"/>
          <p:nvPr/>
        </p:nvSpPr>
        <p:spPr>
          <a:xfrm>
            <a:off x="11749595" y="6488668"/>
            <a:ext cx="23969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Calibri"/>
                <a:ea typeface="Calibri"/>
                <a:cs typeface="Calibri"/>
                <a:sym typeface="Calibri"/>
              </a:rPr>
              <a:t>D</a:t>
            </a:r>
            <a:endParaRPr/>
          </a:p>
        </p:txBody>
      </p:sp>
      <p:sp>
        <p:nvSpPr>
          <p:cNvPr id="514" name="Google Shape;514;p29"/>
          <p:cNvSpPr txBox="1"/>
          <p:nvPr/>
        </p:nvSpPr>
        <p:spPr>
          <a:xfrm>
            <a:off x="9888501" y="3331957"/>
            <a:ext cx="23326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Calibri"/>
                <a:ea typeface="Calibri"/>
                <a:cs typeface="Calibri"/>
                <a:sym typeface="Calibri"/>
              </a:rPr>
              <a:t>E</a:t>
            </a:r>
            <a:endParaRPr/>
          </a:p>
        </p:txBody>
      </p:sp>
      <p:pic>
        <p:nvPicPr>
          <p:cNvPr descr="Graphical user interface, text, application, email&#10;&#10;Description automatically generated" id="515" name="Google Shape;515;p29"/>
          <p:cNvPicPr preferRelativeResize="0"/>
          <p:nvPr/>
        </p:nvPicPr>
        <p:blipFill rotWithShape="1">
          <a:blip r:embed="rId8">
            <a:alphaModFix/>
          </a:blip>
          <a:srcRect b="7756" l="72475" r="2870" t="84761"/>
          <a:stretch/>
        </p:blipFill>
        <p:spPr>
          <a:xfrm>
            <a:off x="9650026" y="6499830"/>
            <a:ext cx="2032602" cy="347008"/>
          </a:xfrm>
          <a:prstGeom prst="rect">
            <a:avLst/>
          </a:prstGeom>
          <a:noFill/>
          <a:ln>
            <a:noFill/>
          </a:ln>
        </p:spPr>
      </p:pic>
      <p:pic>
        <p:nvPicPr>
          <p:cNvPr descr="Classroom" id="516" name="Google Shape;516;p29"/>
          <p:cNvPicPr preferRelativeResize="0"/>
          <p:nvPr/>
        </p:nvPicPr>
        <p:blipFill rotWithShape="1">
          <a:blip r:embed="rId9">
            <a:alphaModFix/>
          </a:blip>
          <a:srcRect b="0" l="0" r="0" t="0"/>
          <a:stretch/>
        </p:blipFill>
        <p:spPr>
          <a:xfrm>
            <a:off x="11674204" y="3943207"/>
            <a:ext cx="390477" cy="39047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3"/>
          <p:cNvSpPr/>
          <p:nvPr/>
        </p:nvSpPr>
        <p:spPr>
          <a:xfrm>
            <a:off x="8965974" y="1861457"/>
            <a:ext cx="1975756" cy="3984172"/>
          </a:xfrm>
          <a:custGeom>
            <a:rect b="b" l="l" r="r" t="t"/>
            <a:pathLst>
              <a:path extrusionOk="0" h="7968343" w="3951512">
                <a:moveTo>
                  <a:pt x="3951512" y="0"/>
                </a:moveTo>
                <a:lnTo>
                  <a:pt x="3951512" y="7968343"/>
                </a:lnTo>
                <a:lnTo>
                  <a:pt x="0" y="7968343"/>
                </a:lnTo>
                <a:lnTo>
                  <a:pt x="0" y="1671004"/>
                </a:lnTo>
                <a:lnTo>
                  <a:pt x="3951512"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900" u="none" cap="none" strike="noStrike">
              <a:solidFill>
                <a:schemeClr val="lt1"/>
              </a:solidFill>
              <a:latin typeface="Calibri"/>
              <a:ea typeface="Calibri"/>
              <a:cs typeface="Calibri"/>
              <a:sym typeface="Calibri"/>
            </a:endParaRPr>
          </a:p>
        </p:txBody>
      </p:sp>
      <p:sp>
        <p:nvSpPr>
          <p:cNvPr id="139" name="Google Shape;139;p3"/>
          <p:cNvSpPr/>
          <p:nvPr/>
        </p:nvSpPr>
        <p:spPr>
          <a:xfrm>
            <a:off x="6810602" y="2745294"/>
            <a:ext cx="2041073" cy="3100335"/>
          </a:xfrm>
          <a:custGeom>
            <a:rect b="b" l="l" r="r" t="t"/>
            <a:pathLst>
              <a:path extrusionOk="0" h="6200669" w="4082145">
                <a:moveTo>
                  <a:pt x="4082145" y="0"/>
                </a:moveTo>
                <a:lnTo>
                  <a:pt x="4082145" y="6200669"/>
                </a:lnTo>
                <a:lnTo>
                  <a:pt x="0" y="6200669"/>
                </a:lnTo>
                <a:lnTo>
                  <a:pt x="0" y="1726245"/>
                </a:lnTo>
                <a:lnTo>
                  <a:pt x="4082145"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900" u="none" cap="none" strike="noStrike">
              <a:solidFill>
                <a:schemeClr val="lt1"/>
              </a:solidFill>
              <a:latin typeface="Calibri"/>
              <a:ea typeface="Calibri"/>
              <a:cs typeface="Calibri"/>
              <a:sym typeface="Calibri"/>
            </a:endParaRPr>
          </a:p>
        </p:txBody>
      </p:sp>
      <p:sp>
        <p:nvSpPr>
          <p:cNvPr id="140" name="Google Shape;140;p3"/>
          <p:cNvSpPr/>
          <p:nvPr/>
        </p:nvSpPr>
        <p:spPr>
          <a:xfrm>
            <a:off x="4491945" y="3656751"/>
            <a:ext cx="2204358" cy="2188878"/>
          </a:xfrm>
          <a:custGeom>
            <a:rect b="b" l="l" r="r" t="t"/>
            <a:pathLst>
              <a:path extrusionOk="0" h="4377755" w="4408715">
                <a:moveTo>
                  <a:pt x="4408715" y="0"/>
                </a:moveTo>
                <a:lnTo>
                  <a:pt x="4408715" y="4377755"/>
                </a:lnTo>
                <a:lnTo>
                  <a:pt x="0" y="4377755"/>
                </a:lnTo>
                <a:lnTo>
                  <a:pt x="0" y="1864344"/>
                </a:lnTo>
                <a:lnTo>
                  <a:pt x="4408715"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900" u="none" cap="none" strike="noStrike">
              <a:solidFill>
                <a:schemeClr val="lt1"/>
              </a:solidFill>
              <a:latin typeface="Calibri"/>
              <a:ea typeface="Calibri"/>
              <a:cs typeface="Calibri"/>
              <a:sym typeface="Calibri"/>
            </a:endParaRPr>
          </a:p>
        </p:txBody>
      </p:sp>
      <p:sp>
        <p:nvSpPr>
          <p:cNvPr id="141" name="Google Shape;141;p3"/>
          <p:cNvSpPr/>
          <p:nvPr/>
        </p:nvSpPr>
        <p:spPr>
          <a:xfrm>
            <a:off x="1520145" y="4637258"/>
            <a:ext cx="2857499" cy="1208371"/>
          </a:xfrm>
          <a:custGeom>
            <a:rect b="b" l="l" r="r" t="t"/>
            <a:pathLst>
              <a:path extrusionOk="0" h="2416741" w="5714998">
                <a:moveTo>
                  <a:pt x="5714998" y="0"/>
                </a:moveTo>
                <a:lnTo>
                  <a:pt x="5714998" y="2416741"/>
                </a:lnTo>
                <a:lnTo>
                  <a:pt x="0" y="2416741"/>
                </a:lnTo>
                <a:lnTo>
                  <a:pt x="5714998"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900" u="none" cap="none" strike="noStrike">
              <a:solidFill>
                <a:schemeClr val="lt1"/>
              </a:solidFill>
              <a:latin typeface="Calibri"/>
              <a:ea typeface="Calibri"/>
              <a:cs typeface="Calibri"/>
              <a:sym typeface="Calibri"/>
            </a:endParaRPr>
          </a:p>
        </p:txBody>
      </p:sp>
      <p:sp>
        <p:nvSpPr>
          <p:cNvPr id="142" name="Google Shape;142;p3"/>
          <p:cNvSpPr txBox="1"/>
          <p:nvPr/>
        </p:nvSpPr>
        <p:spPr>
          <a:xfrm>
            <a:off x="762000" y="306186"/>
            <a:ext cx="8658076"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3000" u="none" cap="none" strike="noStrike">
                <a:solidFill>
                  <a:schemeClr val="dk2"/>
                </a:solidFill>
                <a:latin typeface="Open Sans"/>
                <a:ea typeface="Open Sans"/>
                <a:cs typeface="Open Sans"/>
                <a:sym typeface="Open Sans"/>
              </a:rPr>
              <a:t>FOUR STAGES OF OHS CONTRIBUTION MODEL</a:t>
            </a:r>
            <a:endParaRPr/>
          </a:p>
        </p:txBody>
      </p:sp>
      <p:cxnSp>
        <p:nvCxnSpPr>
          <p:cNvPr id="143" name="Google Shape;143;p3"/>
          <p:cNvCxnSpPr/>
          <p:nvPr/>
        </p:nvCxnSpPr>
        <p:spPr>
          <a:xfrm>
            <a:off x="1382486" y="1632857"/>
            <a:ext cx="0" cy="4343400"/>
          </a:xfrm>
          <a:prstGeom prst="straightConnector1">
            <a:avLst/>
          </a:prstGeom>
          <a:noFill/>
          <a:ln cap="flat" cmpd="sng" w="63500">
            <a:solidFill>
              <a:srgbClr val="BFBFBF"/>
            </a:solidFill>
            <a:prstDash val="solid"/>
            <a:miter lim="800000"/>
            <a:headEnd len="med" w="med" type="triangle"/>
            <a:tailEnd len="sm" w="sm" type="none"/>
          </a:ln>
        </p:spPr>
      </p:cxnSp>
      <p:cxnSp>
        <p:nvCxnSpPr>
          <p:cNvPr id="144" name="Google Shape;144;p3"/>
          <p:cNvCxnSpPr/>
          <p:nvPr/>
        </p:nvCxnSpPr>
        <p:spPr>
          <a:xfrm rot="10800000">
            <a:off x="1382486" y="5976257"/>
            <a:ext cx="9787845" cy="0"/>
          </a:xfrm>
          <a:prstGeom prst="straightConnector1">
            <a:avLst/>
          </a:prstGeom>
          <a:noFill/>
          <a:ln cap="flat" cmpd="sng" w="63500">
            <a:solidFill>
              <a:srgbClr val="BFBFBF"/>
            </a:solidFill>
            <a:prstDash val="solid"/>
            <a:miter lim="800000"/>
            <a:headEnd len="med" w="med" type="triangle"/>
            <a:tailEnd len="sm" w="sm" type="none"/>
          </a:ln>
        </p:spPr>
      </p:cxnSp>
      <p:sp>
        <p:nvSpPr>
          <p:cNvPr id="145" name="Google Shape;145;p3"/>
          <p:cNvSpPr txBox="1"/>
          <p:nvPr/>
        </p:nvSpPr>
        <p:spPr>
          <a:xfrm>
            <a:off x="2708843" y="6075858"/>
            <a:ext cx="7135158" cy="379271"/>
          </a:xfrm>
          <a:prstGeom prst="rect">
            <a:avLst/>
          </a:prstGeom>
          <a:noFill/>
          <a:ln>
            <a:noFill/>
          </a:ln>
        </p:spPr>
        <p:txBody>
          <a:bodyPr anchorCtr="0" anchor="ctr" bIns="45700" lIns="91425" spcFirstLastPara="1" rIns="91425" wrap="square" tIns="45700">
            <a:spAutoFit/>
          </a:bodyPr>
          <a:lstStyle/>
          <a:p>
            <a:pPr indent="0" lvl="0" marL="0" marR="0" rtl="0" algn="ctr">
              <a:lnSpc>
                <a:spcPct val="156250"/>
              </a:lnSpc>
              <a:spcBef>
                <a:spcPts val="0"/>
              </a:spcBef>
              <a:spcAft>
                <a:spcPts val="0"/>
              </a:spcAft>
              <a:buNone/>
            </a:pPr>
            <a:r>
              <a:rPr b="1" lang="en-GB" sz="1600">
                <a:solidFill>
                  <a:schemeClr val="dk2"/>
                </a:solidFill>
                <a:latin typeface="Open Sans"/>
                <a:ea typeface="Open Sans"/>
                <a:cs typeface="Open Sans"/>
                <a:sym typeface="Open Sans"/>
              </a:rPr>
              <a:t>Key Transitions Following Acquisition of knowledge &amp; Skills (Novation’s)</a:t>
            </a:r>
            <a:endParaRPr/>
          </a:p>
        </p:txBody>
      </p:sp>
      <p:sp>
        <p:nvSpPr>
          <p:cNvPr id="146" name="Google Shape;146;p3"/>
          <p:cNvSpPr txBox="1"/>
          <p:nvPr/>
        </p:nvSpPr>
        <p:spPr>
          <a:xfrm rot="-5400000">
            <a:off x="-1183309" y="3548121"/>
            <a:ext cx="4477002" cy="379271"/>
          </a:xfrm>
          <a:prstGeom prst="rect">
            <a:avLst/>
          </a:prstGeom>
          <a:noFill/>
          <a:ln>
            <a:noFill/>
          </a:ln>
        </p:spPr>
        <p:txBody>
          <a:bodyPr anchorCtr="0" anchor="ctr" bIns="45700" lIns="91425" spcFirstLastPara="1" rIns="91425" wrap="square" tIns="45700">
            <a:spAutoFit/>
          </a:bodyPr>
          <a:lstStyle/>
          <a:p>
            <a:pPr indent="0" lvl="0" marL="0" marR="0" rtl="0" algn="l">
              <a:lnSpc>
                <a:spcPct val="156250"/>
              </a:lnSpc>
              <a:spcBef>
                <a:spcPts val="0"/>
              </a:spcBef>
              <a:spcAft>
                <a:spcPts val="0"/>
              </a:spcAft>
              <a:buNone/>
            </a:pPr>
            <a:r>
              <a:rPr b="1" lang="en-GB" sz="1600">
                <a:solidFill>
                  <a:schemeClr val="dk2"/>
                </a:solidFill>
                <a:latin typeface="Open Sans"/>
                <a:ea typeface="Open Sans"/>
                <a:cs typeface="Open Sans"/>
                <a:sym typeface="Open Sans"/>
              </a:rPr>
              <a:t>Anticipated Impact Following OHS  Training</a:t>
            </a:r>
            <a:endParaRPr/>
          </a:p>
        </p:txBody>
      </p:sp>
      <p:sp>
        <p:nvSpPr>
          <p:cNvPr id="147" name="Google Shape;147;p3"/>
          <p:cNvSpPr txBox="1"/>
          <p:nvPr/>
        </p:nvSpPr>
        <p:spPr>
          <a:xfrm rot="-1411377">
            <a:off x="2500053" y="4752827"/>
            <a:ext cx="897682" cy="379271"/>
          </a:xfrm>
          <a:prstGeom prst="rect">
            <a:avLst/>
          </a:prstGeom>
          <a:noFill/>
          <a:ln>
            <a:noFill/>
          </a:ln>
        </p:spPr>
        <p:txBody>
          <a:bodyPr anchorCtr="0" anchor="ctr" bIns="45700" lIns="91425" spcFirstLastPara="1" rIns="91425" wrap="square" tIns="45700">
            <a:spAutoFit/>
          </a:bodyPr>
          <a:lstStyle/>
          <a:p>
            <a:pPr indent="0" lvl="0" marL="0" marR="0" rtl="0" algn="ctr">
              <a:lnSpc>
                <a:spcPct val="156250"/>
              </a:lnSpc>
              <a:spcBef>
                <a:spcPts val="0"/>
              </a:spcBef>
              <a:spcAft>
                <a:spcPts val="0"/>
              </a:spcAft>
              <a:buNone/>
            </a:pPr>
            <a:r>
              <a:rPr b="1" lang="en-GB" sz="1600">
                <a:solidFill>
                  <a:schemeClr val="dk2"/>
                </a:solidFill>
                <a:latin typeface="Open Sans"/>
                <a:ea typeface="Open Sans"/>
                <a:cs typeface="Open Sans"/>
                <a:sym typeface="Open Sans"/>
              </a:rPr>
              <a:t>Stage 1</a:t>
            </a:r>
            <a:endParaRPr/>
          </a:p>
        </p:txBody>
      </p:sp>
      <p:sp>
        <p:nvSpPr>
          <p:cNvPr id="148" name="Google Shape;148;p3"/>
          <p:cNvSpPr txBox="1"/>
          <p:nvPr/>
        </p:nvSpPr>
        <p:spPr>
          <a:xfrm rot="-1411377">
            <a:off x="5145282" y="3663908"/>
            <a:ext cx="897682" cy="379271"/>
          </a:xfrm>
          <a:prstGeom prst="rect">
            <a:avLst/>
          </a:prstGeom>
          <a:noFill/>
          <a:ln>
            <a:noFill/>
          </a:ln>
        </p:spPr>
        <p:txBody>
          <a:bodyPr anchorCtr="0" anchor="ctr" bIns="45700" lIns="91425" spcFirstLastPara="1" rIns="91425" wrap="square" tIns="45700">
            <a:spAutoFit/>
          </a:bodyPr>
          <a:lstStyle/>
          <a:p>
            <a:pPr indent="0" lvl="0" marL="0" marR="0" rtl="0" algn="ctr">
              <a:lnSpc>
                <a:spcPct val="156250"/>
              </a:lnSpc>
              <a:spcBef>
                <a:spcPts val="0"/>
              </a:spcBef>
              <a:spcAft>
                <a:spcPts val="0"/>
              </a:spcAft>
              <a:buNone/>
            </a:pPr>
            <a:r>
              <a:rPr b="1" lang="en-GB" sz="1600">
                <a:solidFill>
                  <a:schemeClr val="dk2"/>
                </a:solidFill>
                <a:latin typeface="Open Sans"/>
                <a:ea typeface="Open Sans"/>
                <a:cs typeface="Open Sans"/>
                <a:sym typeface="Open Sans"/>
              </a:rPr>
              <a:t>Stage 2</a:t>
            </a:r>
            <a:endParaRPr/>
          </a:p>
        </p:txBody>
      </p:sp>
      <p:sp>
        <p:nvSpPr>
          <p:cNvPr id="149" name="Google Shape;149;p3"/>
          <p:cNvSpPr txBox="1"/>
          <p:nvPr/>
        </p:nvSpPr>
        <p:spPr>
          <a:xfrm rot="-1411377">
            <a:off x="7291882" y="2724013"/>
            <a:ext cx="897682" cy="379271"/>
          </a:xfrm>
          <a:prstGeom prst="rect">
            <a:avLst/>
          </a:prstGeom>
          <a:noFill/>
          <a:ln>
            <a:noFill/>
          </a:ln>
        </p:spPr>
        <p:txBody>
          <a:bodyPr anchorCtr="0" anchor="ctr" bIns="45700" lIns="91425" spcFirstLastPara="1" rIns="91425" wrap="square" tIns="45700">
            <a:spAutoFit/>
          </a:bodyPr>
          <a:lstStyle/>
          <a:p>
            <a:pPr indent="0" lvl="0" marL="0" marR="0" rtl="0" algn="ctr">
              <a:lnSpc>
                <a:spcPct val="156250"/>
              </a:lnSpc>
              <a:spcBef>
                <a:spcPts val="0"/>
              </a:spcBef>
              <a:spcAft>
                <a:spcPts val="0"/>
              </a:spcAft>
              <a:buNone/>
            </a:pPr>
            <a:r>
              <a:rPr b="1" lang="en-GB" sz="1600">
                <a:solidFill>
                  <a:schemeClr val="dk2"/>
                </a:solidFill>
                <a:latin typeface="Open Sans"/>
                <a:ea typeface="Open Sans"/>
                <a:cs typeface="Open Sans"/>
                <a:sym typeface="Open Sans"/>
              </a:rPr>
              <a:t>Stage 3</a:t>
            </a:r>
            <a:endParaRPr/>
          </a:p>
        </p:txBody>
      </p:sp>
      <p:sp>
        <p:nvSpPr>
          <p:cNvPr id="150" name="Google Shape;150;p3"/>
          <p:cNvSpPr txBox="1"/>
          <p:nvPr/>
        </p:nvSpPr>
        <p:spPr>
          <a:xfrm rot="-1411377">
            <a:off x="9505011" y="1811434"/>
            <a:ext cx="897682" cy="379271"/>
          </a:xfrm>
          <a:prstGeom prst="rect">
            <a:avLst/>
          </a:prstGeom>
          <a:noFill/>
          <a:ln>
            <a:noFill/>
          </a:ln>
        </p:spPr>
        <p:txBody>
          <a:bodyPr anchorCtr="0" anchor="ctr" bIns="45700" lIns="91425" spcFirstLastPara="1" rIns="91425" wrap="square" tIns="45700">
            <a:spAutoFit/>
          </a:bodyPr>
          <a:lstStyle/>
          <a:p>
            <a:pPr indent="0" lvl="0" marL="0" marR="0" rtl="0" algn="ctr">
              <a:lnSpc>
                <a:spcPct val="156250"/>
              </a:lnSpc>
              <a:spcBef>
                <a:spcPts val="0"/>
              </a:spcBef>
              <a:spcAft>
                <a:spcPts val="0"/>
              </a:spcAft>
              <a:buNone/>
            </a:pPr>
            <a:r>
              <a:rPr b="1" lang="en-GB" sz="1600">
                <a:solidFill>
                  <a:schemeClr val="dk2"/>
                </a:solidFill>
                <a:latin typeface="Open Sans"/>
                <a:ea typeface="Open Sans"/>
                <a:cs typeface="Open Sans"/>
                <a:sym typeface="Open Sans"/>
              </a:rPr>
              <a:t>Stage 4</a:t>
            </a:r>
            <a:endParaRPr/>
          </a:p>
        </p:txBody>
      </p:sp>
      <p:cxnSp>
        <p:nvCxnSpPr>
          <p:cNvPr id="151" name="Google Shape;151;p3"/>
          <p:cNvCxnSpPr/>
          <p:nvPr/>
        </p:nvCxnSpPr>
        <p:spPr>
          <a:xfrm rot="10800000">
            <a:off x="4436682" y="1727487"/>
            <a:ext cx="0" cy="4178013"/>
          </a:xfrm>
          <a:prstGeom prst="straightConnector1">
            <a:avLst/>
          </a:prstGeom>
          <a:noFill/>
          <a:ln cap="flat" cmpd="sng" w="25400">
            <a:solidFill>
              <a:srgbClr val="BFBFBF"/>
            </a:solidFill>
            <a:prstDash val="dot"/>
            <a:miter lim="800000"/>
            <a:headEnd len="sm" w="sm" type="none"/>
            <a:tailEnd len="sm" w="sm" type="none"/>
          </a:ln>
        </p:spPr>
      </p:cxnSp>
      <p:cxnSp>
        <p:nvCxnSpPr>
          <p:cNvPr id="152" name="Google Shape;152;p3"/>
          <p:cNvCxnSpPr/>
          <p:nvPr/>
        </p:nvCxnSpPr>
        <p:spPr>
          <a:xfrm rot="10800000">
            <a:off x="6752874" y="1727487"/>
            <a:ext cx="0" cy="4178013"/>
          </a:xfrm>
          <a:prstGeom prst="straightConnector1">
            <a:avLst/>
          </a:prstGeom>
          <a:noFill/>
          <a:ln cap="flat" cmpd="sng" w="25400">
            <a:solidFill>
              <a:srgbClr val="BFBFBF"/>
            </a:solidFill>
            <a:prstDash val="dot"/>
            <a:miter lim="800000"/>
            <a:headEnd len="sm" w="sm" type="none"/>
            <a:tailEnd len="sm" w="sm" type="none"/>
          </a:ln>
        </p:spPr>
      </p:cxnSp>
      <p:cxnSp>
        <p:nvCxnSpPr>
          <p:cNvPr id="153" name="Google Shape;153;p3"/>
          <p:cNvCxnSpPr/>
          <p:nvPr/>
        </p:nvCxnSpPr>
        <p:spPr>
          <a:xfrm rot="10800000">
            <a:off x="8913791" y="1727487"/>
            <a:ext cx="0" cy="4178013"/>
          </a:xfrm>
          <a:prstGeom prst="straightConnector1">
            <a:avLst/>
          </a:prstGeom>
          <a:noFill/>
          <a:ln cap="flat" cmpd="sng" w="25400">
            <a:solidFill>
              <a:srgbClr val="BFBFBF"/>
            </a:solidFill>
            <a:prstDash val="dot"/>
            <a:miter lim="800000"/>
            <a:headEnd len="sm" w="sm" type="none"/>
            <a:tailEnd len="sm" w="sm" type="none"/>
          </a:ln>
        </p:spPr>
      </p:cxnSp>
      <p:sp>
        <p:nvSpPr>
          <p:cNvPr id="154" name="Google Shape;154;p3"/>
          <p:cNvSpPr txBox="1"/>
          <p:nvPr/>
        </p:nvSpPr>
        <p:spPr>
          <a:xfrm>
            <a:off x="9265780" y="5025154"/>
            <a:ext cx="1376146" cy="699872"/>
          </a:xfrm>
          <a:prstGeom prst="rect">
            <a:avLst/>
          </a:prstGeom>
          <a:noFill/>
          <a:ln>
            <a:noFill/>
          </a:ln>
        </p:spPr>
        <p:txBody>
          <a:bodyPr anchorCtr="0" anchor="b" bIns="45700" lIns="91425" spcFirstLastPara="1" rIns="91425" wrap="square" tIns="45700">
            <a:spAutoFit/>
          </a:bodyPr>
          <a:lstStyle/>
          <a:p>
            <a:pPr indent="0" lvl="0" marL="0" marR="0" rtl="0" algn="ctr">
              <a:lnSpc>
                <a:spcPct val="156250"/>
              </a:lnSpc>
              <a:spcBef>
                <a:spcPts val="0"/>
              </a:spcBef>
              <a:spcAft>
                <a:spcPts val="0"/>
              </a:spcAft>
              <a:buNone/>
            </a:pPr>
            <a:r>
              <a:rPr b="1" lang="en-GB" sz="1600">
                <a:solidFill>
                  <a:schemeClr val="lt1"/>
                </a:solidFill>
                <a:latin typeface="Open Sans"/>
                <a:ea typeface="Open Sans"/>
                <a:cs typeface="Open Sans"/>
                <a:sym typeface="Open Sans"/>
              </a:rPr>
              <a:t>Contribute</a:t>
            </a:r>
            <a:endParaRPr/>
          </a:p>
          <a:p>
            <a:pPr indent="0" lvl="0" marL="0" marR="0" rtl="0" algn="ctr">
              <a:lnSpc>
                <a:spcPct val="156250"/>
              </a:lnSpc>
              <a:spcBef>
                <a:spcPts val="0"/>
              </a:spcBef>
              <a:spcAft>
                <a:spcPts val="0"/>
              </a:spcAft>
              <a:buNone/>
            </a:pPr>
            <a:r>
              <a:rPr b="1" lang="en-GB" sz="1600">
                <a:solidFill>
                  <a:schemeClr val="lt1"/>
                </a:solidFill>
                <a:latin typeface="Open Sans"/>
                <a:ea typeface="Open Sans"/>
                <a:cs typeface="Open Sans"/>
                <a:sym typeface="Open Sans"/>
              </a:rPr>
              <a:t>Strategically</a:t>
            </a:r>
            <a:endParaRPr/>
          </a:p>
        </p:txBody>
      </p:sp>
      <p:sp>
        <p:nvSpPr>
          <p:cNvPr id="155" name="Google Shape;155;p3"/>
          <p:cNvSpPr txBox="1"/>
          <p:nvPr/>
        </p:nvSpPr>
        <p:spPr>
          <a:xfrm>
            <a:off x="6980183" y="5025154"/>
            <a:ext cx="1706301" cy="699872"/>
          </a:xfrm>
          <a:prstGeom prst="rect">
            <a:avLst/>
          </a:prstGeom>
          <a:noFill/>
          <a:ln>
            <a:noFill/>
          </a:ln>
        </p:spPr>
        <p:txBody>
          <a:bodyPr anchorCtr="0" anchor="b" bIns="45700" lIns="91425" spcFirstLastPara="1" rIns="91425" wrap="square" tIns="45700">
            <a:spAutoFit/>
          </a:bodyPr>
          <a:lstStyle/>
          <a:p>
            <a:pPr indent="0" lvl="0" marL="0" marR="0" rtl="0" algn="ctr">
              <a:lnSpc>
                <a:spcPct val="156250"/>
              </a:lnSpc>
              <a:spcBef>
                <a:spcPts val="0"/>
              </a:spcBef>
              <a:spcAft>
                <a:spcPts val="0"/>
              </a:spcAft>
              <a:buNone/>
            </a:pPr>
            <a:r>
              <a:rPr b="1" lang="en-GB" sz="1600">
                <a:solidFill>
                  <a:schemeClr val="lt1"/>
                </a:solidFill>
                <a:latin typeface="Open Sans"/>
                <a:ea typeface="Open Sans"/>
                <a:cs typeface="Open Sans"/>
                <a:sym typeface="Open Sans"/>
              </a:rPr>
              <a:t>Contribute</a:t>
            </a:r>
            <a:endParaRPr/>
          </a:p>
          <a:p>
            <a:pPr indent="0" lvl="0" marL="0" marR="0" rtl="0" algn="ctr">
              <a:lnSpc>
                <a:spcPct val="156250"/>
              </a:lnSpc>
              <a:spcBef>
                <a:spcPts val="0"/>
              </a:spcBef>
              <a:spcAft>
                <a:spcPts val="0"/>
              </a:spcAft>
              <a:buNone/>
            </a:pPr>
            <a:r>
              <a:rPr b="1" lang="en-GB" sz="1600">
                <a:solidFill>
                  <a:schemeClr val="lt1"/>
                </a:solidFill>
                <a:latin typeface="Open Sans"/>
                <a:ea typeface="Open Sans"/>
                <a:cs typeface="Open Sans"/>
                <a:sym typeface="Open Sans"/>
              </a:rPr>
              <a:t>Through Others</a:t>
            </a:r>
            <a:endParaRPr/>
          </a:p>
        </p:txBody>
      </p:sp>
      <p:sp>
        <p:nvSpPr>
          <p:cNvPr id="156" name="Google Shape;156;p3"/>
          <p:cNvSpPr txBox="1"/>
          <p:nvPr/>
        </p:nvSpPr>
        <p:spPr>
          <a:xfrm>
            <a:off x="4803683" y="5025154"/>
            <a:ext cx="1580882" cy="699872"/>
          </a:xfrm>
          <a:prstGeom prst="rect">
            <a:avLst/>
          </a:prstGeom>
          <a:noFill/>
          <a:ln>
            <a:noFill/>
          </a:ln>
        </p:spPr>
        <p:txBody>
          <a:bodyPr anchorCtr="0" anchor="b" bIns="45700" lIns="91425" spcFirstLastPara="1" rIns="91425" wrap="square" tIns="45700">
            <a:spAutoFit/>
          </a:bodyPr>
          <a:lstStyle/>
          <a:p>
            <a:pPr indent="0" lvl="0" marL="0" marR="0" rtl="0" algn="ctr">
              <a:lnSpc>
                <a:spcPct val="156250"/>
              </a:lnSpc>
              <a:spcBef>
                <a:spcPts val="0"/>
              </a:spcBef>
              <a:spcAft>
                <a:spcPts val="0"/>
              </a:spcAft>
              <a:buNone/>
            </a:pPr>
            <a:r>
              <a:rPr b="1" lang="en-GB" sz="1600">
                <a:solidFill>
                  <a:schemeClr val="lt1"/>
                </a:solidFill>
                <a:latin typeface="Open Sans"/>
                <a:ea typeface="Open Sans"/>
                <a:cs typeface="Open Sans"/>
                <a:sym typeface="Open Sans"/>
              </a:rPr>
              <a:t>Contribute</a:t>
            </a:r>
            <a:endParaRPr/>
          </a:p>
          <a:p>
            <a:pPr indent="0" lvl="0" marL="0" marR="0" rtl="0" algn="ctr">
              <a:lnSpc>
                <a:spcPct val="156250"/>
              </a:lnSpc>
              <a:spcBef>
                <a:spcPts val="0"/>
              </a:spcBef>
              <a:spcAft>
                <a:spcPts val="0"/>
              </a:spcAft>
              <a:buNone/>
            </a:pPr>
            <a:r>
              <a:rPr b="1" lang="en-GB" sz="1600">
                <a:solidFill>
                  <a:schemeClr val="lt1"/>
                </a:solidFill>
                <a:latin typeface="Open Sans"/>
                <a:ea typeface="Open Sans"/>
                <a:cs typeface="Open Sans"/>
                <a:sym typeface="Open Sans"/>
              </a:rPr>
              <a:t>Independently</a:t>
            </a:r>
            <a:endParaRPr/>
          </a:p>
        </p:txBody>
      </p:sp>
      <p:sp>
        <p:nvSpPr>
          <p:cNvPr id="157" name="Google Shape;157;p3"/>
          <p:cNvSpPr txBox="1"/>
          <p:nvPr/>
        </p:nvSpPr>
        <p:spPr>
          <a:xfrm>
            <a:off x="2874366" y="5025154"/>
            <a:ext cx="1415772" cy="699872"/>
          </a:xfrm>
          <a:prstGeom prst="rect">
            <a:avLst/>
          </a:prstGeom>
          <a:noFill/>
          <a:ln>
            <a:noFill/>
          </a:ln>
        </p:spPr>
        <p:txBody>
          <a:bodyPr anchorCtr="0" anchor="b" bIns="45700" lIns="91425" spcFirstLastPara="1" rIns="91425" wrap="square" tIns="45700">
            <a:spAutoFit/>
          </a:bodyPr>
          <a:lstStyle/>
          <a:p>
            <a:pPr indent="0" lvl="0" marL="0" marR="0" rtl="0" algn="r">
              <a:lnSpc>
                <a:spcPct val="156250"/>
              </a:lnSpc>
              <a:spcBef>
                <a:spcPts val="0"/>
              </a:spcBef>
              <a:spcAft>
                <a:spcPts val="0"/>
              </a:spcAft>
              <a:buNone/>
            </a:pPr>
            <a:r>
              <a:rPr b="1" lang="en-GB" sz="1600">
                <a:solidFill>
                  <a:schemeClr val="lt1"/>
                </a:solidFill>
                <a:latin typeface="Open Sans"/>
                <a:ea typeface="Open Sans"/>
                <a:cs typeface="Open Sans"/>
                <a:sym typeface="Open Sans"/>
              </a:rPr>
              <a:t>Contribute</a:t>
            </a:r>
            <a:endParaRPr/>
          </a:p>
          <a:p>
            <a:pPr indent="0" lvl="0" marL="0" marR="0" rtl="0" algn="r">
              <a:lnSpc>
                <a:spcPct val="156250"/>
              </a:lnSpc>
              <a:spcBef>
                <a:spcPts val="0"/>
              </a:spcBef>
              <a:spcAft>
                <a:spcPts val="0"/>
              </a:spcAft>
              <a:buNone/>
            </a:pPr>
            <a:r>
              <a:rPr b="1" lang="en-GB" sz="1600">
                <a:solidFill>
                  <a:schemeClr val="lt1"/>
                </a:solidFill>
                <a:latin typeface="Open Sans"/>
                <a:ea typeface="Open Sans"/>
                <a:cs typeface="Open Sans"/>
                <a:sym typeface="Open Sans"/>
              </a:rPr>
              <a:t>Dependently</a:t>
            </a:r>
            <a:endParaRPr/>
          </a:p>
        </p:txBody>
      </p:sp>
      <p:pic>
        <p:nvPicPr>
          <p:cNvPr descr="Information" id="158" name="Google Shape;158;p3"/>
          <p:cNvPicPr preferRelativeResize="0"/>
          <p:nvPr/>
        </p:nvPicPr>
        <p:blipFill rotWithShape="1">
          <a:blip r:embed="rId3">
            <a:alphaModFix/>
          </a:blip>
          <a:srcRect b="0" l="0" r="0" t="0"/>
          <a:stretch/>
        </p:blipFill>
        <p:spPr>
          <a:xfrm>
            <a:off x="11724847" y="6355393"/>
            <a:ext cx="356988" cy="356988"/>
          </a:xfrm>
          <a:prstGeom prst="rect">
            <a:avLst/>
          </a:prstGeom>
          <a:noFill/>
          <a:ln>
            <a:noFill/>
          </a:ln>
        </p:spPr>
      </p:pic>
      <p:pic>
        <p:nvPicPr>
          <p:cNvPr descr="Classroom" id="159" name="Google Shape;159;p3"/>
          <p:cNvPicPr preferRelativeResize="0"/>
          <p:nvPr/>
        </p:nvPicPr>
        <p:blipFill rotWithShape="1">
          <a:blip r:embed="rId4">
            <a:alphaModFix/>
          </a:blip>
          <a:srcRect b="0" l="0" r="0" t="0"/>
          <a:stretch/>
        </p:blipFill>
        <p:spPr>
          <a:xfrm>
            <a:off x="11252720" y="6334238"/>
            <a:ext cx="405361" cy="40536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30"/>
          <p:cNvSpPr txBox="1"/>
          <p:nvPr>
            <p:ph type="title"/>
          </p:nvPr>
        </p:nvSpPr>
        <p:spPr>
          <a:xfrm>
            <a:off x="838200" y="365126"/>
            <a:ext cx="10515600" cy="530614"/>
          </a:xfrm>
          <a:prstGeom prst="rect">
            <a:avLst/>
          </a:prstGeom>
          <a:solidFill>
            <a:schemeClr val="accent1"/>
          </a:solid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Calibri"/>
              <a:buNone/>
            </a:pPr>
            <a:r>
              <a:rPr b="1" lang="en-GB">
                <a:solidFill>
                  <a:schemeClr val="lt1"/>
                </a:solidFill>
                <a:latin typeface="Calibri"/>
                <a:ea typeface="Calibri"/>
                <a:cs typeface="Calibri"/>
                <a:sym typeface="Calibri"/>
              </a:rPr>
              <a:t>What good looks like</a:t>
            </a:r>
            <a:endParaRPr/>
          </a:p>
        </p:txBody>
      </p:sp>
      <p:pic>
        <p:nvPicPr>
          <p:cNvPr descr="Image Source" id="523" name="Google Shape;523;p30"/>
          <p:cNvPicPr preferRelativeResize="0"/>
          <p:nvPr/>
        </p:nvPicPr>
        <p:blipFill rotWithShape="1">
          <a:blip r:embed="rId3">
            <a:alphaModFix/>
          </a:blip>
          <a:srcRect b="3902" l="0" r="0" t="0"/>
          <a:stretch/>
        </p:blipFill>
        <p:spPr>
          <a:xfrm>
            <a:off x="838200" y="1100832"/>
            <a:ext cx="7289514" cy="4991153"/>
          </a:xfrm>
          <a:prstGeom prst="rect">
            <a:avLst/>
          </a:prstGeom>
          <a:noFill/>
          <a:ln>
            <a:noFill/>
          </a:ln>
        </p:spPr>
      </p:pic>
      <p:pic>
        <p:nvPicPr>
          <p:cNvPr descr="Ergonomic Guide for my Fellow Overwatchers : Competitiveoverwatch" id="524" name="Google Shape;524;p30"/>
          <p:cNvPicPr preferRelativeResize="0"/>
          <p:nvPr/>
        </p:nvPicPr>
        <p:blipFill rotWithShape="1">
          <a:blip r:embed="rId4">
            <a:alphaModFix/>
          </a:blip>
          <a:srcRect b="0" l="0" r="0" t="0"/>
          <a:stretch/>
        </p:blipFill>
        <p:spPr>
          <a:xfrm>
            <a:off x="8533750" y="2217881"/>
            <a:ext cx="2894229" cy="2578053"/>
          </a:xfrm>
          <a:prstGeom prst="rect">
            <a:avLst/>
          </a:prstGeom>
          <a:noFill/>
          <a:ln cap="flat" cmpd="sng" w="9525">
            <a:solidFill>
              <a:schemeClr val="accent1"/>
            </a:solidFill>
            <a:prstDash val="solid"/>
            <a:round/>
            <a:headEnd len="sm" w="sm" type="none"/>
            <a:tailEnd len="sm" w="sm" type="none"/>
          </a:ln>
        </p:spPr>
      </p:pic>
      <p:pic>
        <p:nvPicPr>
          <p:cNvPr descr="Information" id="525" name="Google Shape;525;p30"/>
          <p:cNvPicPr preferRelativeResize="0"/>
          <p:nvPr/>
        </p:nvPicPr>
        <p:blipFill rotWithShape="1">
          <a:blip r:embed="rId5">
            <a:alphaModFix/>
          </a:blip>
          <a:srcRect b="0" l="0" r="0" t="0"/>
          <a:stretch/>
        </p:blipFill>
        <p:spPr>
          <a:xfrm>
            <a:off x="11651238" y="6373953"/>
            <a:ext cx="356988" cy="356988"/>
          </a:xfrm>
          <a:prstGeom prst="rect">
            <a:avLst/>
          </a:prstGeom>
          <a:noFill/>
          <a:ln>
            <a:noFill/>
          </a:ln>
        </p:spPr>
      </p:pic>
      <p:pic>
        <p:nvPicPr>
          <p:cNvPr descr="Classroom" id="526" name="Google Shape;526;p30"/>
          <p:cNvPicPr preferRelativeResize="0"/>
          <p:nvPr/>
        </p:nvPicPr>
        <p:blipFill rotWithShape="1">
          <a:blip r:embed="rId6">
            <a:alphaModFix/>
          </a:blip>
          <a:srcRect b="0" l="0" r="0" t="0"/>
          <a:stretch/>
        </p:blipFill>
        <p:spPr>
          <a:xfrm>
            <a:off x="11260761" y="6373953"/>
            <a:ext cx="390477" cy="39047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1" name="Shape 531"/>
        <p:cNvGrpSpPr/>
        <p:nvPr/>
      </p:nvGrpSpPr>
      <p:grpSpPr>
        <a:xfrm>
          <a:off x="0" y="0"/>
          <a:ext cx="0" cy="0"/>
          <a:chOff x="0" y="0"/>
          <a:chExt cx="0" cy="0"/>
        </a:xfrm>
      </p:grpSpPr>
      <p:sp>
        <p:nvSpPr>
          <p:cNvPr id="532" name="Google Shape;532;p31"/>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3" name="Google Shape;533;p31"/>
          <p:cNvSpPr/>
          <p:nvPr/>
        </p:nvSpPr>
        <p:spPr>
          <a:xfrm>
            <a:off x="0" y="0"/>
            <a:ext cx="5020887" cy="6491605"/>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4" name="Google Shape;534;p31"/>
          <p:cNvSpPr txBox="1"/>
          <p:nvPr>
            <p:ph type="title"/>
          </p:nvPr>
        </p:nvSpPr>
        <p:spPr>
          <a:xfrm>
            <a:off x="460248" y="2422705"/>
            <a:ext cx="3876848" cy="1765701"/>
          </a:xfrm>
          <a:prstGeom prst="rect">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000"/>
              <a:buFont typeface="Calibri"/>
              <a:buNone/>
            </a:pPr>
            <a:r>
              <a:rPr b="1" lang="en-GB" sz="5000">
                <a:latin typeface="Calibri"/>
                <a:ea typeface="Calibri"/>
                <a:cs typeface="Calibri"/>
                <a:sym typeface="Calibri"/>
              </a:rPr>
              <a:t>Accident reports</a:t>
            </a:r>
            <a:endParaRPr/>
          </a:p>
        </p:txBody>
      </p:sp>
      <p:grpSp>
        <p:nvGrpSpPr>
          <p:cNvPr id="535" name="Google Shape;535;p31"/>
          <p:cNvGrpSpPr/>
          <p:nvPr/>
        </p:nvGrpSpPr>
        <p:grpSpPr>
          <a:xfrm>
            <a:off x="594360" y="73152"/>
            <a:ext cx="1178966" cy="232963"/>
            <a:chOff x="594360" y="73152"/>
            <a:chExt cx="1178966" cy="232963"/>
          </a:xfrm>
        </p:grpSpPr>
        <p:sp>
          <p:nvSpPr>
            <p:cNvPr id="536" name="Google Shape;536;p31"/>
            <p:cNvSpPr/>
            <p:nvPr/>
          </p:nvSpPr>
          <p:spPr>
            <a:xfrm>
              <a:off x="1094181" y="73152"/>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7" name="Google Shape;537;p31"/>
            <p:cNvSpPr/>
            <p:nvPr/>
          </p:nvSpPr>
          <p:spPr>
            <a:xfrm>
              <a:off x="1094181" y="246888"/>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8" name="Google Shape;538;p31"/>
            <p:cNvSpPr/>
            <p:nvPr/>
          </p:nvSpPr>
          <p:spPr>
            <a:xfrm>
              <a:off x="969226" y="73152"/>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9" name="Google Shape;539;p31"/>
            <p:cNvSpPr/>
            <p:nvPr/>
          </p:nvSpPr>
          <p:spPr>
            <a:xfrm>
              <a:off x="969226" y="246888"/>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0" name="Google Shape;540;p31"/>
            <p:cNvSpPr/>
            <p:nvPr/>
          </p:nvSpPr>
          <p:spPr>
            <a:xfrm>
              <a:off x="844271" y="73152"/>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1" name="Google Shape;541;p31"/>
            <p:cNvSpPr/>
            <p:nvPr/>
          </p:nvSpPr>
          <p:spPr>
            <a:xfrm>
              <a:off x="844271" y="246888"/>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2" name="Google Shape;542;p31"/>
            <p:cNvSpPr/>
            <p:nvPr/>
          </p:nvSpPr>
          <p:spPr>
            <a:xfrm>
              <a:off x="719315" y="73152"/>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3" name="Google Shape;543;p31"/>
            <p:cNvSpPr/>
            <p:nvPr/>
          </p:nvSpPr>
          <p:spPr>
            <a:xfrm>
              <a:off x="719315" y="246888"/>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4" name="Google Shape;544;p31"/>
            <p:cNvSpPr/>
            <p:nvPr/>
          </p:nvSpPr>
          <p:spPr>
            <a:xfrm>
              <a:off x="594360" y="73152"/>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5" name="Google Shape;545;p31"/>
            <p:cNvSpPr/>
            <p:nvPr/>
          </p:nvSpPr>
          <p:spPr>
            <a:xfrm>
              <a:off x="594360" y="246888"/>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31"/>
            <p:cNvSpPr/>
            <p:nvPr/>
          </p:nvSpPr>
          <p:spPr>
            <a:xfrm>
              <a:off x="1718958" y="73152"/>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31"/>
            <p:cNvSpPr/>
            <p:nvPr/>
          </p:nvSpPr>
          <p:spPr>
            <a:xfrm>
              <a:off x="1718958" y="246888"/>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31"/>
            <p:cNvSpPr/>
            <p:nvPr/>
          </p:nvSpPr>
          <p:spPr>
            <a:xfrm>
              <a:off x="1594003" y="73152"/>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31"/>
            <p:cNvSpPr/>
            <p:nvPr/>
          </p:nvSpPr>
          <p:spPr>
            <a:xfrm>
              <a:off x="1594003" y="246888"/>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31"/>
            <p:cNvSpPr/>
            <p:nvPr/>
          </p:nvSpPr>
          <p:spPr>
            <a:xfrm>
              <a:off x="1469048" y="73152"/>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31"/>
            <p:cNvSpPr/>
            <p:nvPr/>
          </p:nvSpPr>
          <p:spPr>
            <a:xfrm>
              <a:off x="1469048" y="246888"/>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31"/>
            <p:cNvSpPr/>
            <p:nvPr/>
          </p:nvSpPr>
          <p:spPr>
            <a:xfrm>
              <a:off x="1344092" y="73152"/>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31"/>
            <p:cNvSpPr/>
            <p:nvPr/>
          </p:nvSpPr>
          <p:spPr>
            <a:xfrm>
              <a:off x="1344092" y="246888"/>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31"/>
            <p:cNvSpPr/>
            <p:nvPr/>
          </p:nvSpPr>
          <p:spPr>
            <a:xfrm>
              <a:off x="1219137" y="73152"/>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31"/>
            <p:cNvSpPr/>
            <p:nvPr/>
          </p:nvSpPr>
          <p:spPr>
            <a:xfrm>
              <a:off x="1219137" y="246888"/>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56" name="Google Shape;556;p31"/>
          <p:cNvSpPr/>
          <p:nvPr/>
        </p:nvSpPr>
        <p:spPr>
          <a:xfrm>
            <a:off x="0" y="6501384"/>
            <a:ext cx="12192000" cy="356616"/>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557" name="Google Shape;557;p31"/>
          <p:cNvGrpSpPr/>
          <p:nvPr/>
        </p:nvGrpSpPr>
        <p:grpSpPr>
          <a:xfrm>
            <a:off x="5873001" y="508470"/>
            <a:ext cx="5600165" cy="5594046"/>
            <a:chOff x="258585" y="51270"/>
            <a:chExt cx="5600165" cy="5594046"/>
          </a:xfrm>
        </p:grpSpPr>
        <p:sp>
          <p:nvSpPr>
            <p:cNvPr id="558" name="Google Shape;558;p31"/>
            <p:cNvSpPr/>
            <p:nvPr/>
          </p:nvSpPr>
          <p:spPr>
            <a:xfrm>
              <a:off x="715610" y="347499"/>
              <a:ext cx="4785238" cy="4785238"/>
            </a:xfrm>
            <a:prstGeom prst="pie">
              <a:avLst>
                <a:gd fmla="val 16200000" name="adj1"/>
                <a:gd fmla="val 19285716" name="adj2"/>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31"/>
            <p:cNvSpPr txBox="1"/>
            <p:nvPr/>
          </p:nvSpPr>
          <p:spPr>
            <a:xfrm>
              <a:off x="3229569" y="791842"/>
              <a:ext cx="1139342" cy="911473"/>
            </a:xfrm>
            <a:prstGeom prst="rect">
              <a:avLst/>
            </a:prstGeom>
            <a:noFill/>
            <a:ln>
              <a:noFill/>
            </a:ln>
          </p:spPr>
          <p:txBody>
            <a:bodyPr anchorCtr="0" anchor="ctr" bIns="19050" lIns="19050" spcFirstLastPara="1" rIns="19050" wrap="square" tIns="19050">
              <a:noAutofit/>
            </a:bodyPr>
            <a:lstStyle/>
            <a:p>
              <a:pPr indent="0" lvl="0" marL="0" marR="0" rtl="0" algn="ctr">
                <a:lnSpc>
                  <a:spcPct val="90000"/>
                </a:lnSpc>
                <a:spcBef>
                  <a:spcPts val="0"/>
                </a:spcBef>
                <a:spcAft>
                  <a:spcPts val="0"/>
                </a:spcAft>
                <a:buClr>
                  <a:schemeClr val="lt1"/>
                </a:buClr>
                <a:buSzPts val="1500"/>
                <a:buFont typeface="Calibri"/>
                <a:buNone/>
              </a:pPr>
              <a:r>
                <a:rPr lang="en-GB" sz="1500">
                  <a:solidFill>
                    <a:schemeClr val="lt1"/>
                  </a:solidFill>
                  <a:latin typeface="Calibri"/>
                  <a:ea typeface="Calibri"/>
                  <a:cs typeface="Calibri"/>
                  <a:sym typeface="Calibri"/>
                </a:rPr>
                <a:t>What happened?</a:t>
              </a:r>
              <a:endParaRPr sz="1500">
                <a:solidFill>
                  <a:schemeClr val="lt1"/>
                </a:solidFill>
                <a:latin typeface="Calibri"/>
                <a:ea typeface="Calibri"/>
                <a:cs typeface="Calibri"/>
                <a:sym typeface="Calibri"/>
              </a:endParaRPr>
            </a:p>
          </p:txBody>
        </p:sp>
        <p:sp>
          <p:nvSpPr>
            <p:cNvPr id="560" name="Google Shape;560;p31"/>
            <p:cNvSpPr/>
            <p:nvPr/>
          </p:nvSpPr>
          <p:spPr>
            <a:xfrm>
              <a:off x="777134" y="424405"/>
              <a:ext cx="4785238" cy="4785238"/>
            </a:xfrm>
            <a:prstGeom prst="pie">
              <a:avLst>
                <a:gd fmla="val 19285716" name="adj1"/>
                <a:gd fmla="val 771428" name="adj2"/>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31"/>
            <p:cNvSpPr txBox="1"/>
            <p:nvPr/>
          </p:nvSpPr>
          <p:spPr>
            <a:xfrm>
              <a:off x="4027109" y="2159053"/>
              <a:ext cx="1310243" cy="797539"/>
            </a:xfrm>
            <a:prstGeom prst="rect">
              <a:avLst/>
            </a:prstGeom>
            <a:noFill/>
            <a:ln>
              <a:noFill/>
            </a:ln>
          </p:spPr>
          <p:txBody>
            <a:bodyPr anchorCtr="0" anchor="ctr" bIns="19050" lIns="19050" spcFirstLastPara="1" rIns="19050" wrap="square" tIns="19050">
              <a:noAutofit/>
            </a:bodyPr>
            <a:lstStyle/>
            <a:p>
              <a:pPr indent="0" lvl="0" marL="0" marR="0" rtl="0" algn="ctr">
                <a:lnSpc>
                  <a:spcPct val="90000"/>
                </a:lnSpc>
                <a:spcBef>
                  <a:spcPts val="0"/>
                </a:spcBef>
                <a:spcAft>
                  <a:spcPts val="0"/>
                </a:spcAft>
                <a:buClr>
                  <a:schemeClr val="lt1"/>
                </a:buClr>
                <a:buSzPts val="1500"/>
                <a:buFont typeface="Calibri"/>
                <a:buNone/>
              </a:pPr>
              <a:r>
                <a:rPr lang="en-GB" sz="1500">
                  <a:solidFill>
                    <a:schemeClr val="lt1"/>
                  </a:solidFill>
                  <a:latin typeface="Calibri"/>
                  <a:ea typeface="Calibri"/>
                  <a:cs typeface="Calibri"/>
                  <a:sym typeface="Calibri"/>
                </a:rPr>
                <a:t>Who to?</a:t>
              </a:r>
              <a:endParaRPr sz="1500">
                <a:solidFill>
                  <a:schemeClr val="lt1"/>
                </a:solidFill>
                <a:latin typeface="Calibri"/>
                <a:ea typeface="Calibri"/>
                <a:cs typeface="Calibri"/>
                <a:sym typeface="Calibri"/>
              </a:endParaRPr>
            </a:p>
          </p:txBody>
        </p:sp>
        <p:sp>
          <p:nvSpPr>
            <p:cNvPr id="562" name="Google Shape;562;p31"/>
            <p:cNvSpPr/>
            <p:nvPr/>
          </p:nvSpPr>
          <p:spPr>
            <a:xfrm>
              <a:off x="754917" y="521249"/>
              <a:ext cx="4785238" cy="4785238"/>
            </a:xfrm>
            <a:prstGeom prst="pie">
              <a:avLst>
                <a:gd fmla="val 771428" name="adj1"/>
                <a:gd fmla="val 3857143" name="adj2"/>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31"/>
            <p:cNvSpPr txBox="1"/>
            <p:nvPr/>
          </p:nvSpPr>
          <p:spPr>
            <a:xfrm>
              <a:off x="3827724" y="3355363"/>
              <a:ext cx="1139342" cy="882990"/>
            </a:xfrm>
            <a:prstGeom prst="rect">
              <a:avLst/>
            </a:prstGeom>
            <a:noFill/>
            <a:ln>
              <a:noFill/>
            </a:ln>
          </p:spPr>
          <p:txBody>
            <a:bodyPr anchorCtr="0" anchor="ctr" bIns="19050" lIns="19050" spcFirstLastPara="1" rIns="19050" wrap="square" tIns="19050">
              <a:noAutofit/>
            </a:bodyPr>
            <a:lstStyle/>
            <a:p>
              <a:pPr indent="0" lvl="0" marL="0" marR="0" rtl="0" algn="ctr">
                <a:lnSpc>
                  <a:spcPct val="90000"/>
                </a:lnSpc>
                <a:spcBef>
                  <a:spcPts val="0"/>
                </a:spcBef>
                <a:spcAft>
                  <a:spcPts val="0"/>
                </a:spcAft>
                <a:buClr>
                  <a:schemeClr val="lt1"/>
                </a:buClr>
                <a:buSzPts val="1500"/>
                <a:buFont typeface="Calibri"/>
                <a:buNone/>
              </a:pPr>
              <a:r>
                <a:rPr lang="en-GB" sz="1500">
                  <a:solidFill>
                    <a:schemeClr val="lt1"/>
                  </a:solidFill>
                  <a:latin typeface="Calibri"/>
                  <a:ea typeface="Calibri"/>
                  <a:cs typeface="Calibri"/>
                  <a:sym typeface="Calibri"/>
                </a:rPr>
                <a:t>When?</a:t>
              </a:r>
              <a:endParaRPr sz="1500">
                <a:solidFill>
                  <a:schemeClr val="lt1"/>
                </a:solidFill>
                <a:latin typeface="Calibri"/>
                <a:ea typeface="Calibri"/>
                <a:cs typeface="Calibri"/>
                <a:sym typeface="Calibri"/>
              </a:endParaRPr>
            </a:p>
          </p:txBody>
        </p:sp>
        <p:sp>
          <p:nvSpPr>
            <p:cNvPr id="564" name="Google Shape;564;p31"/>
            <p:cNvSpPr/>
            <p:nvPr/>
          </p:nvSpPr>
          <p:spPr>
            <a:xfrm>
              <a:off x="666048" y="563974"/>
              <a:ext cx="4785238" cy="4785238"/>
            </a:xfrm>
            <a:prstGeom prst="pie">
              <a:avLst>
                <a:gd fmla="val 3857226" name="adj1"/>
                <a:gd fmla="val 6942858" name="adj2"/>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31"/>
            <p:cNvSpPr txBox="1"/>
            <p:nvPr/>
          </p:nvSpPr>
          <p:spPr>
            <a:xfrm>
              <a:off x="2503238" y="4323804"/>
              <a:ext cx="1110858" cy="797539"/>
            </a:xfrm>
            <a:prstGeom prst="rect">
              <a:avLst/>
            </a:prstGeom>
            <a:noFill/>
            <a:ln>
              <a:noFill/>
            </a:ln>
          </p:spPr>
          <p:txBody>
            <a:bodyPr anchorCtr="0" anchor="ctr" bIns="19050" lIns="19050" spcFirstLastPara="1" rIns="19050" wrap="square" tIns="19050">
              <a:noAutofit/>
            </a:bodyPr>
            <a:lstStyle/>
            <a:p>
              <a:pPr indent="0" lvl="0" marL="0" marR="0" rtl="0" algn="ctr">
                <a:lnSpc>
                  <a:spcPct val="90000"/>
                </a:lnSpc>
                <a:spcBef>
                  <a:spcPts val="0"/>
                </a:spcBef>
                <a:spcAft>
                  <a:spcPts val="0"/>
                </a:spcAft>
                <a:buClr>
                  <a:schemeClr val="lt1"/>
                </a:buClr>
                <a:buSzPts val="1500"/>
                <a:buFont typeface="Calibri"/>
                <a:buNone/>
              </a:pPr>
              <a:r>
                <a:rPr lang="en-GB" sz="1500">
                  <a:solidFill>
                    <a:schemeClr val="lt1"/>
                  </a:solidFill>
                  <a:latin typeface="Calibri"/>
                  <a:ea typeface="Calibri"/>
                  <a:cs typeface="Calibri"/>
                  <a:sym typeface="Calibri"/>
                </a:rPr>
                <a:t>How it happened</a:t>
              </a:r>
              <a:endParaRPr sz="1500">
                <a:solidFill>
                  <a:schemeClr val="lt1"/>
                </a:solidFill>
                <a:latin typeface="Calibri"/>
                <a:ea typeface="Calibri"/>
                <a:cs typeface="Calibri"/>
                <a:sym typeface="Calibri"/>
              </a:endParaRPr>
            </a:p>
          </p:txBody>
        </p:sp>
        <p:sp>
          <p:nvSpPr>
            <p:cNvPr id="566" name="Google Shape;566;p31"/>
            <p:cNvSpPr/>
            <p:nvPr/>
          </p:nvSpPr>
          <p:spPr>
            <a:xfrm>
              <a:off x="577180" y="521249"/>
              <a:ext cx="4785238" cy="4785238"/>
            </a:xfrm>
            <a:prstGeom prst="pie">
              <a:avLst>
                <a:gd fmla="val 6942858" name="adj1"/>
                <a:gd fmla="val 10028574" name="adj2"/>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31"/>
            <p:cNvSpPr txBox="1"/>
            <p:nvPr/>
          </p:nvSpPr>
          <p:spPr>
            <a:xfrm>
              <a:off x="1150269" y="3355363"/>
              <a:ext cx="1139342" cy="882990"/>
            </a:xfrm>
            <a:prstGeom prst="rect">
              <a:avLst/>
            </a:prstGeom>
            <a:noFill/>
            <a:ln>
              <a:noFill/>
            </a:ln>
          </p:spPr>
          <p:txBody>
            <a:bodyPr anchorCtr="0" anchor="ctr" bIns="19050" lIns="19050" spcFirstLastPara="1" rIns="19050" wrap="square" tIns="19050">
              <a:noAutofit/>
            </a:bodyPr>
            <a:lstStyle/>
            <a:p>
              <a:pPr indent="0" lvl="0" marL="0" marR="0" rtl="0" algn="ctr">
                <a:lnSpc>
                  <a:spcPct val="90000"/>
                </a:lnSpc>
                <a:spcBef>
                  <a:spcPts val="0"/>
                </a:spcBef>
                <a:spcAft>
                  <a:spcPts val="0"/>
                </a:spcAft>
                <a:buClr>
                  <a:schemeClr val="dk1"/>
                </a:buClr>
                <a:buSzPts val="1500"/>
                <a:buFont typeface="Calibri"/>
                <a:buNone/>
              </a:pPr>
              <a:r>
                <a:rPr b="1" lang="en-GB" sz="1500">
                  <a:solidFill>
                    <a:schemeClr val="dk1"/>
                  </a:solidFill>
                  <a:highlight>
                    <a:srgbClr val="FFFF00"/>
                  </a:highlight>
                  <a:latin typeface="Calibri"/>
                  <a:ea typeface="Calibri"/>
                  <a:cs typeface="Calibri"/>
                  <a:sym typeface="Calibri"/>
                </a:rPr>
                <a:t> But not why?     </a:t>
              </a:r>
              <a:endParaRPr sz="1500">
                <a:solidFill>
                  <a:schemeClr val="dk1"/>
                </a:solidFill>
                <a:highlight>
                  <a:srgbClr val="FFFF00"/>
                </a:highlight>
                <a:latin typeface="Calibri"/>
                <a:ea typeface="Calibri"/>
                <a:cs typeface="Calibri"/>
                <a:sym typeface="Calibri"/>
              </a:endParaRPr>
            </a:p>
          </p:txBody>
        </p:sp>
        <p:sp>
          <p:nvSpPr>
            <p:cNvPr id="568" name="Google Shape;568;p31"/>
            <p:cNvSpPr/>
            <p:nvPr/>
          </p:nvSpPr>
          <p:spPr>
            <a:xfrm>
              <a:off x="554963" y="424405"/>
              <a:ext cx="4785238" cy="4785238"/>
            </a:xfrm>
            <a:prstGeom prst="pie">
              <a:avLst>
                <a:gd fmla="val 10028574" name="adj1"/>
                <a:gd fmla="val 13114284" name="adj2"/>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31"/>
            <p:cNvSpPr txBox="1"/>
            <p:nvPr/>
          </p:nvSpPr>
          <p:spPr>
            <a:xfrm>
              <a:off x="779983" y="2159053"/>
              <a:ext cx="1310243" cy="797539"/>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chemeClr val="lt1"/>
                </a:buClr>
                <a:buSzPts val="1400"/>
                <a:buFont typeface="Calibri"/>
                <a:buNone/>
              </a:pPr>
              <a:r>
                <a:rPr lang="en-GB" sz="1400">
                  <a:solidFill>
                    <a:schemeClr val="lt1"/>
                  </a:solidFill>
                  <a:latin typeface="Calibri"/>
                  <a:ea typeface="Calibri"/>
                  <a:cs typeface="Calibri"/>
                  <a:sym typeface="Calibri"/>
                </a:rPr>
                <a:t>Technical myopia </a:t>
              </a:r>
              <a:br>
                <a:rPr lang="en-GB" sz="1400">
                  <a:solidFill>
                    <a:schemeClr val="lt1"/>
                  </a:solidFill>
                  <a:latin typeface="Calibri"/>
                  <a:ea typeface="Calibri"/>
                  <a:cs typeface="Calibri"/>
                  <a:sym typeface="Calibri"/>
                </a:rPr>
              </a:br>
              <a:r>
                <a:rPr lang="en-GB" sz="1100">
                  <a:solidFill>
                    <a:schemeClr val="lt1"/>
                  </a:solidFill>
                  <a:latin typeface="Calibri"/>
                  <a:ea typeface="Calibri"/>
                  <a:cs typeface="Calibri"/>
                  <a:sym typeface="Calibri"/>
                </a:rPr>
                <a:t>(or short-sightedness)</a:t>
              </a:r>
              <a:endParaRPr sz="1100">
                <a:solidFill>
                  <a:schemeClr val="lt1"/>
                </a:solidFill>
                <a:latin typeface="Calibri"/>
                <a:ea typeface="Calibri"/>
                <a:cs typeface="Calibri"/>
                <a:sym typeface="Calibri"/>
              </a:endParaRPr>
            </a:p>
          </p:txBody>
        </p:sp>
        <p:sp>
          <p:nvSpPr>
            <p:cNvPr id="570" name="Google Shape;570;p31"/>
            <p:cNvSpPr/>
            <p:nvPr/>
          </p:nvSpPr>
          <p:spPr>
            <a:xfrm>
              <a:off x="616487" y="347499"/>
              <a:ext cx="4785238" cy="4785238"/>
            </a:xfrm>
            <a:prstGeom prst="pie">
              <a:avLst>
                <a:gd fmla="val 13114284" name="adj1"/>
                <a:gd fmla="val 16200000" name="adj2"/>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31"/>
            <p:cNvSpPr txBox="1"/>
            <p:nvPr/>
          </p:nvSpPr>
          <p:spPr>
            <a:xfrm>
              <a:off x="1748424" y="791842"/>
              <a:ext cx="1139342" cy="911473"/>
            </a:xfrm>
            <a:prstGeom prst="rect">
              <a:avLst/>
            </a:prstGeom>
            <a:noFill/>
            <a:ln>
              <a:noFill/>
            </a:ln>
          </p:spPr>
          <p:txBody>
            <a:bodyPr anchorCtr="0" anchor="ctr" bIns="19050" lIns="19050" spcFirstLastPara="1" rIns="19050" wrap="square" tIns="19050">
              <a:noAutofit/>
            </a:bodyPr>
            <a:lstStyle/>
            <a:p>
              <a:pPr indent="0" lvl="0" marL="0" marR="0" rtl="0" algn="ctr">
                <a:lnSpc>
                  <a:spcPct val="90000"/>
                </a:lnSpc>
                <a:spcBef>
                  <a:spcPts val="0"/>
                </a:spcBef>
                <a:spcAft>
                  <a:spcPts val="0"/>
                </a:spcAft>
                <a:buClr>
                  <a:schemeClr val="lt1"/>
                </a:buClr>
                <a:buSzPts val="1500"/>
                <a:buFont typeface="Calibri"/>
                <a:buNone/>
              </a:pPr>
              <a:r>
                <a:rPr lang="en-GB" sz="1500">
                  <a:solidFill>
                    <a:schemeClr val="lt1"/>
                  </a:solidFill>
                  <a:latin typeface="Calibri"/>
                  <a:ea typeface="Calibri"/>
                  <a:cs typeface="Calibri"/>
                  <a:sym typeface="Calibri"/>
                </a:rPr>
                <a:t>Failure to consider human factors</a:t>
              </a:r>
              <a:endParaRPr sz="1500">
                <a:solidFill>
                  <a:schemeClr val="lt1"/>
                </a:solidFill>
                <a:latin typeface="Calibri"/>
                <a:ea typeface="Calibri"/>
                <a:cs typeface="Calibri"/>
                <a:sym typeface="Calibri"/>
              </a:endParaRPr>
            </a:p>
          </p:txBody>
        </p:sp>
        <p:sp>
          <p:nvSpPr>
            <p:cNvPr id="572" name="Google Shape;572;p31"/>
            <p:cNvSpPr/>
            <p:nvPr/>
          </p:nvSpPr>
          <p:spPr>
            <a:xfrm>
              <a:off x="419142" y="51270"/>
              <a:ext cx="5377696" cy="5377696"/>
            </a:xfrm>
            <a:custGeom>
              <a:rect b="b" l="l" r="r" t="t"/>
              <a:pathLst>
                <a:path extrusionOk="0" h="120000" w="120000">
                  <a:moveTo>
                    <a:pt x="60006" y="4067"/>
                  </a:moveTo>
                  <a:lnTo>
                    <a:pt x="60006" y="4067"/>
                  </a:lnTo>
                  <a:cubicBezTo>
                    <a:pt x="75265" y="4069"/>
                    <a:pt x="89862" y="10305"/>
                    <a:pt x="100412" y="21331"/>
                  </a:cubicBezTo>
                  <a:lnTo>
                    <a:pt x="103582" y="18802"/>
                  </a:lnTo>
                  <a:lnTo>
                    <a:pt x="101341" y="27025"/>
                  </a:lnTo>
                  <a:lnTo>
                    <a:pt x="92452" y="27680"/>
                  </a:lnTo>
                  <a:lnTo>
                    <a:pt x="95620" y="25153"/>
                  </a:lnTo>
                  <a:lnTo>
                    <a:pt x="95620" y="25153"/>
                  </a:lnTo>
                  <a:cubicBezTo>
                    <a:pt x="86247" y="15572"/>
                    <a:pt x="73409" y="10171"/>
                    <a:pt x="60005" y="10169"/>
                  </a:cubicBezTo>
                  <a:close/>
                </a:path>
              </a:pathLst>
            </a:custGeom>
            <a:solidFill>
              <a:srgbClr val="ABB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31"/>
            <p:cNvSpPr/>
            <p:nvPr/>
          </p:nvSpPr>
          <p:spPr>
            <a:xfrm>
              <a:off x="481054" y="128516"/>
              <a:ext cx="5377696" cy="5377696"/>
            </a:xfrm>
            <a:custGeom>
              <a:rect b="b" l="l" r="r" t="t"/>
              <a:pathLst>
                <a:path extrusionOk="0" h="120000" w="120000">
                  <a:moveTo>
                    <a:pt x="103730" y="25127"/>
                  </a:moveTo>
                  <a:lnTo>
                    <a:pt x="103730" y="25127"/>
                  </a:lnTo>
                  <a:cubicBezTo>
                    <a:pt x="113246" y="37060"/>
                    <a:pt x="117472" y="52364"/>
                    <a:pt x="115429" y="67489"/>
                  </a:cubicBezTo>
                  <a:lnTo>
                    <a:pt x="119382" y="68391"/>
                  </a:lnTo>
                  <a:lnTo>
                    <a:pt x="111556" y="71765"/>
                  </a:lnTo>
                  <a:lnTo>
                    <a:pt x="105502" y="65223"/>
                  </a:lnTo>
                  <a:lnTo>
                    <a:pt x="109453" y="66125"/>
                  </a:lnTo>
                  <a:cubicBezTo>
                    <a:pt x="111101" y="52821"/>
                    <a:pt x="107318" y="39413"/>
                    <a:pt x="98960" y="28932"/>
                  </a:cubicBezTo>
                  <a:close/>
                </a:path>
              </a:pathLst>
            </a:custGeom>
            <a:solidFill>
              <a:srgbClr val="ABB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31"/>
            <p:cNvSpPr/>
            <p:nvPr/>
          </p:nvSpPr>
          <p:spPr>
            <a:xfrm>
              <a:off x="458758" y="225135"/>
              <a:ext cx="5377696" cy="5377696"/>
            </a:xfrm>
            <a:custGeom>
              <a:rect b="b" l="l" r="r" t="t"/>
              <a:pathLst>
                <a:path extrusionOk="0" h="120000" w="120000">
                  <a:moveTo>
                    <a:pt x="114533" y="72436"/>
                  </a:moveTo>
                  <a:cubicBezTo>
                    <a:pt x="111139" y="87318"/>
                    <a:pt x="101810" y="100167"/>
                    <a:pt x="88710" y="108002"/>
                  </a:cubicBezTo>
                  <a:lnTo>
                    <a:pt x="90469" y="111655"/>
                  </a:lnTo>
                  <a:lnTo>
                    <a:pt x="82952" y="107641"/>
                  </a:lnTo>
                  <a:lnTo>
                    <a:pt x="84290" y="98829"/>
                  </a:lnTo>
                  <a:lnTo>
                    <a:pt x="86049" y="102480"/>
                  </a:lnTo>
                  <a:lnTo>
                    <a:pt x="86049" y="102480"/>
                  </a:lnTo>
                  <a:cubicBezTo>
                    <a:pt x="97479" y="95471"/>
                    <a:pt x="105602" y="84151"/>
                    <a:pt x="108583" y="71079"/>
                  </a:cubicBezTo>
                  <a:close/>
                </a:path>
              </a:pathLst>
            </a:custGeom>
            <a:solidFill>
              <a:srgbClr val="ABB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31"/>
            <p:cNvSpPr/>
            <p:nvPr/>
          </p:nvSpPr>
          <p:spPr>
            <a:xfrm>
              <a:off x="369819" y="267620"/>
              <a:ext cx="5377696" cy="5377696"/>
            </a:xfrm>
            <a:custGeom>
              <a:rect b="b" l="l" r="r" t="t"/>
              <a:pathLst>
                <a:path extrusionOk="0" h="120000" w="120000">
                  <a:moveTo>
                    <a:pt x="84264" y="110396"/>
                  </a:moveTo>
                  <a:lnTo>
                    <a:pt x="84264" y="110396"/>
                  </a:lnTo>
                  <a:cubicBezTo>
                    <a:pt x="70514" y="117016"/>
                    <a:pt x="54656" y="117730"/>
                    <a:pt x="40367" y="112374"/>
                  </a:cubicBezTo>
                  <a:lnTo>
                    <a:pt x="38608" y="116027"/>
                  </a:lnTo>
                  <a:lnTo>
                    <a:pt x="37059" y="107647"/>
                  </a:lnTo>
                  <a:lnTo>
                    <a:pt x="44784" y="103199"/>
                  </a:lnTo>
                  <a:lnTo>
                    <a:pt x="43026" y="106851"/>
                  </a:lnTo>
                  <a:cubicBezTo>
                    <a:pt x="55629" y="111417"/>
                    <a:pt x="69540" y="110713"/>
                    <a:pt x="81617" y="104898"/>
                  </a:cubicBezTo>
                  <a:close/>
                </a:path>
              </a:pathLst>
            </a:custGeom>
            <a:solidFill>
              <a:srgbClr val="ABB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31"/>
            <p:cNvSpPr/>
            <p:nvPr/>
          </p:nvSpPr>
          <p:spPr>
            <a:xfrm>
              <a:off x="280881" y="225135"/>
              <a:ext cx="5377696" cy="5377696"/>
            </a:xfrm>
            <a:custGeom>
              <a:rect b="b" l="l" r="r" t="t"/>
              <a:pathLst>
                <a:path extrusionOk="0" h="120000" w="120000">
                  <a:moveTo>
                    <a:pt x="35724" y="110390"/>
                  </a:moveTo>
                  <a:lnTo>
                    <a:pt x="35724" y="110390"/>
                  </a:lnTo>
                  <a:cubicBezTo>
                    <a:pt x="21972" y="103765"/>
                    <a:pt x="11525" y="91807"/>
                    <a:pt x="6807" y="77290"/>
                  </a:cubicBezTo>
                  <a:lnTo>
                    <a:pt x="2854" y="78191"/>
                  </a:lnTo>
                  <a:lnTo>
                    <a:pt x="8442" y="71757"/>
                  </a:lnTo>
                  <a:lnTo>
                    <a:pt x="16735" y="75026"/>
                  </a:lnTo>
                  <a:lnTo>
                    <a:pt x="12783" y="75927"/>
                  </a:lnTo>
                  <a:cubicBezTo>
                    <a:pt x="17069" y="88632"/>
                    <a:pt x="26293" y="99073"/>
                    <a:pt x="38373" y="104893"/>
                  </a:cubicBezTo>
                  <a:close/>
                </a:path>
              </a:pathLst>
            </a:custGeom>
            <a:solidFill>
              <a:srgbClr val="ABB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31"/>
            <p:cNvSpPr/>
            <p:nvPr/>
          </p:nvSpPr>
          <p:spPr>
            <a:xfrm>
              <a:off x="258585" y="128516"/>
              <a:ext cx="5377696" cy="5377696"/>
            </a:xfrm>
            <a:custGeom>
              <a:rect b="b" l="l" r="r" t="t"/>
              <a:pathLst>
                <a:path extrusionOk="0" h="120000" w="120000">
                  <a:moveTo>
                    <a:pt x="5469" y="72444"/>
                  </a:moveTo>
                  <a:cubicBezTo>
                    <a:pt x="2074" y="57564"/>
                    <a:pt x="4906" y="41942"/>
                    <a:pt x="13310" y="29202"/>
                  </a:cubicBezTo>
                  <a:lnTo>
                    <a:pt x="10140" y="26674"/>
                  </a:lnTo>
                  <a:lnTo>
                    <a:pt x="18655" y="27030"/>
                  </a:lnTo>
                  <a:lnTo>
                    <a:pt x="21271" y="35550"/>
                  </a:lnTo>
                  <a:lnTo>
                    <a:pt x="18103" y="33024"/>
                  </a:lnTo>
                  <a:lnTo>
                    <a:pt x="18103" y="33024"/>
                  </a:lnTo>
                  <a:cubicBezTo>
                    <a:pt x="10845" y="44295"/>
                    <a:pt x="8436" y="58016"/>
                    <a:pt x="11418" y="71086"/>
                  </a:cubicBezTo>
                  <a:close/>
                </a:path>
              </a:pathLst>
            </a:custGeom>
            <a:solidFill>
              <a:srgbClr val="ABB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31"/>
            <p:cNvSpPr/>
            <p:nvPr/>
          </p:nvSpPr>
          <p:spPr>
            <a:xfrm>
              <a:off x="320497" y="51270"/>
              <a:ext cx="5377696" cy="5377696"/>
            </a:xfrm>
            <a:custGeom>
              <a:rect b="b" l="l" r="r" t="t"/>
              <a:pathLst>
                <a:path extrusionOk="0" h="120000" w="120000">
                  <a:moveTo>
                    <a:pt x="16274" y="25122"/>
                  </a:moveTo>
                  <a:lnTo>
                    <a:pt x="16274" y="25122"/>
                  </a:lnTo>
                  <a:cubicBezTo>
                    <a:pt x="25789" y="13192"/>
                    <a:pt x="39766" y="5669"/>
                    <a:pt x="54964" y="4295"/>
                  </a:cubicBezTo>
                  <a:lnTo>
                    <a:pt x="54963" y="240"/>
                  </a:lnTo>
                  <a:lnTo>
                    <a:pt x="59995" y="7118"/>
                  </a:lnTo>
                  <a:lnTo>
                    <a:pt x="54965" y="14477"/>
                  </a:lnTo>
                  <a:lnTo>
                    <a:pt x="54964" y="10424"/>
                  </a:lnTo>
                  <a:lnTo>
                    <a:pt x="54964" y="10424"/>
                  </a:lnTo>
                  <a:cubicBezTo>
                    <a:pt x="41629" y="11779"/>
                    <a:pt x="29402" y="18449"/>
                    <a:pt x="21044" y="28927"/>
                  </a:cubicBezTo>
                  <a:close/>
                </a:path>
              </a:pathLst>
            </a:custGeom>
            <a:solidFill>
              <a:srgbClr val="ABB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descr="Classroom" id="579" name="Google Shape;579;p31"/>
          <p:cNvPicPr preferRelativeResize="0"/>
          <p:nvPr/>
        </p:nvPicPr>
        <p:blipFill rotWithShape="1">
          <a:blip r:embed="rId3">
            <a:alphaModFix/>
          </a:blip>
          <a:srcRect b="0" l="0" r="0" t="0"/>
          <a:stretch/>
        </p:blipFill>
        <p:spPr>
          <a:xfrm>
            <a:off x="11173159" y="6091797"/>
            <a:ext cx="390477" cy="390477"/>
          </a:xfrm>
          <a:prstGeom prst="rect">
            <a:avLst/>
          </a:prstGeom>
          <a:noFill/>
          <a:ln>
            <a:noFill/>
          </a:ln>
        </p:spPr>
      </p:pic>
      <p:pic>
        <p:nvPicPr>
          <p:cNvPr descr="Information" id="580" name="Google Shape;580;p31"/>
          <p:cNvPicPr preferRelativeResize="0"/>
          <p:nvPr/>
        </p:nvPicPr>
        <p:blipFill rotWithShape="1">
          <a:blip r:embed="rId4">
            <a:alphaModFix/>
          </a:blip>
          <a:srcRect b="0" l="0" r="0" t="0"/>
          <a:stretch/>
        </p:blipFill>
        <p:spPr>
          <a:xfrm>
            <a:off x="11582296" y="6091349"/>
            <a:ext cx="356988" cy="356988"/>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85" name="Shape 585"/>
        <p:cNvGrpSpPr/>
        <p:nvPr/>
      </p:nvGrpSpPr>
      <p:grpSpPr>
        <a:xfrm>
          <a:off x="0" y="0"/>
          <a:ext cx="0" cy="0"/>
          <a:chOff x="0" y="0"/>
          <a:chExt cx="0" cy="0"/>
        </a:xfrm>
      </p:grpSpPr>
      <p:sp>
        <p:nvSpPr>
          <p:cNvPr id="586" name="Google Shape;586;p32"/>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7" name="Google Shape;587;p32"/>
          <p:cNvSpPr/>
          <p:nvPr/>
        </p:nvSpPr>
        <p:spPr>
          <a:xfrm>
            <a:off x="-1" y="1"/>
            <a:ext cx="606972" cy="3233984"/>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8" name="Google Shape;588;p32"/>
          <p:cNvSpPr/>
          <p:nvPr/>
        </p:nvSpPr>
        <p:spPr>
          <a:xfrm>
            <a:off x="-1" y="3233984"/>
            <a:ext cx="606972" cy="362401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9" name="Google Shape;589;p32"/>
          <p:cNvSpPr/>
          <p:nvPr/>
        </p:nvSpPr>
        <p:spPr>
          <a:xfrm>
            <a:off x="606967" y="-1"/>
            <a:ext cx="5038344" cy="6857999"/>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0" name="Google Shape;590;p32"/>
          <p:cNvSpPr txBox="1"/>
          <p:nvPr>
            <p:ph type="title"/>
          </p:nvPr>
        </p:nvSpPr>
        <p:spPr>
          <a:xfrm>
            <a:off x="1166650" y="1332952"/>
            <a:ext cx="3926898" cy="392117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lang="en-GB" sz="5400"/>
              <a:t>But it’s not as simple as we think..</a:t>
            </a:r>
            <a:endParaRPr/>
          </a:p>
        </p:txBody>
      </p:sp>
      <p:grpSp>
        <p:nvGrpSpPr>
          <p:cNvPr id="591" name="Google Shape;591;p32"/>
          <p:cNvGrpSpPr/>
          <p:nvPr/>
        </p:nvGrpSpPr>
        <p:grpSpPr>
          <a:xfrm>
            <a:off x="1188720" y="73152"/>
            <a:ext cx="1178966" cy="232963"/>
            <a:chOff x="5422392" y="64008"/>
            <a:chExt cx="1178966" cy="232963"/>
          </a:xfrm>
        </p:grpSpPr>
        <p:sp>
          <p:nvSpPr>
            <p:cNvPr id="592" name="Google Shape;592;p32"/>
            <p:cNvSpPr/>
            <p:nvPr/>
          </p:nvSpPr>
          <p:spPr>
            <a:xfrm>
              <a:off x="5922213" y="64008"/>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3" name="Google Shape;593;p32"/>
            <p:cNvSpPr/>
            <p:nvPr/>
          </p:nvSpPr>
          <p:spPr>
            <a:xfrm>
              <a:off x="5922213" y="237744"/>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4" name="Google Shape;594;p32"/>
            <p:cNvSpPr/>
            <p:nvPr/>
          </p:nvSpPr>
          <p:spPr>
            <a:xfrm>
              <a:off x="5797258" y="64008"/>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5" name="Google Shape;595;p32"/>
            <p:cNvSpPr/>
            <p:nvPr/>
          </p:nvSpPr>
          <p:spPr>
            <a:xfrm>
              <a:off x="5797258" y="237744"/>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6" name="Google Shape;596;p32"/>
            <p:cNvSpPr/>
            <p:nvPr/>
          </p:nvSpPr>
          <p:spPr>
            <a:xfrm>
              <a:off x="5672303" y="64008"/>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7" name="Google Shape;597;p32"/>
            <p:cNvSpPr/>
            <p:nvPr/>
          </p:nvSpPr>
          <p:spPr>
            <a:xfrm>
              <a:off x="5672303" y="237744"/>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8" name="Google Shape;598;p32"/>
            <p:cNvSpPr/>
            <p:nvPr/>
          </p:nvSpPr>
          <p:spPr>
            <a:xfrm>
              <a:off x="5547347" y="64008"/>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9" name="Google Shape;599;p32"/>
            <p:cNvSpPr/>
            <p:nvPr/>
          </p:nvSpPr>
          <p:spPr>
            <a:xfrm>
              <a:off x="5547347" y="237744"/>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0" name="Google Shape;600;p32"/>
            <p:cNvSpPr/>
            <p:nvPr/>
          </p:nvSpPr>
          <p:spPr>
            <a:xfrm>
              <a:off x="5422392" y="64008"/>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1" name="Google Shape;601;p32"/>
            <p:cNvSpPr/>
            <p:nvPr/>
          </p:nvSpPr>
          <p:spPr>
            <a:xfrm>
              <a:off x="5422392" y="237744"/>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2" name="Google Shape;602;p32"/>
            <p:cNvSpPr/>
            <p:nvPr/>
          </p:nvSpPr>
          <p:spPr>
            <a:xfrm>
              <a:off x="6546990" y="64008"/>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3" name="Google Shape;603;p32"/>
            <p:cNvSpPr/>
            <p:nvPr/>
          </p:nvSpPr>
          <p:spPr>
            <a:xfrm>
              <a:off x="6546990" y="237744"/>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4" name="Google Shape;604;p32"/>
            <p:cNvSpPr/>
            <p:nvPr/>
          </p:nvSpPr>
          <p:spPr>
            <a:xfrm>
              <a:off x="6422035" y="64008"/>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5" name="Google Shape;605;p32"/>
            <p:cNvSpPr/>
            <p:nvPr/>
          </p:nvSpPr>
          <p:spPr>
            <a:xfrm>
              <a:off x="6422035" y="237744"/>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6" name="Google Shape;606;p32"/>
            <p:cNvSpPr/>
            <p:nvPr/>
          </p:nvSpPr>
          <p:spPr>
            <a:xfrm>
              <a:off x="6297080" y="64008"/>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7" name="Google Shape;607;p32"/>
            <p:cNvSpPr/>
            <p:nvPr/>
          </p:nvSpPr>
          <p:spPr>
            <a:xfrm>
              <a:off x="6297080" y="237744"/>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8" name="Google Shape;608;p32"/>
            <p:cNvSpPr/>
            <p:nvPr/>
          </p:nvSpPr>
          <p:spPr>
            <a:xfrm>
              <a:off x="6172124" y="64008"/>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9" name="Google Shape;609;p32"/>
            <p:cNvSpPr/>
            <p:nvPr/>
          </p:nvSpPr>
          <p:spPr>
            <a:xfrm>
              <a:off x="6172124" y="237744"/>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0" name="Google Shape;610;p32"/>
            <p:cNvSpPr/>
            <p:nvPr/>
          </p:nvSpPr>
          <p:spPr>
            <a:xfrm>
              <a:off x="6047169" y="64008"/>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1" name="Google Shape;611;p32"/>
            <p:cNvSpPr/>
            <p:nvPr/>
          </p:nvSpPr>
          <p:spPr>
            <a:xfrm>
              <a:off x="6047169" y="237744"/>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12" name="Google Shape;612;p32"/>
          <p:cNvSpPr txBox="1"/>
          <p:nvPr>
            <p:ph idx="1" type="body"/>
          </p:nvPr>
        </p:nvSpPr>
        <p:spPr>
          <a:xfrm>
            <a:off x="5915610" y="246888"/>
            <a:ext cx="5887616" cy="6051275"/>
          </a:xfrm>
          <a:prstGeom prst="rect">
            <a:avLst/>
          </a:prstGeom>
          <a:noFill/>
          <a:ln cap="flat" cmpd="sng" w="9525">
            <a:solidFill>
              <a:schemeClr val="accent1"/>
            </a:solidFill>
            <a:prstDash val="solid"/>
            <a:round/>
            <a:headEnd len="sm" w="sm" type="none"/>
            <a:tailEnd len="sm" w="sm" type="none"/>
          </a:ln>
        </p:spPr>
        <p:txBody>
          <a:bodyPr anchorCtr="0" anchor="ctr" bIns="45700" lIns="91425" spcFirstLastPara="1" rIns="91425" wrap="square" tIns="45700">
            <a:normAutofit fontScale="92500"/>
          </a:bodyPr>
          <a:lstStyle/>
          <a:p>
            <a:pPr indent="-228600" lvl="0" marL="228600" rtl="0" algn="l">
              <a:lnSpc>
                <a:spcPct val="90000"/>
              </a:lnSpc>
              <a:spcBef>
                <a:spcPts val="0"/>
              </a:spcBef>
              <a:spcAft>
                <a:spcPts val="0"/>
              </a:spcAft>
              <a:buClr>
                <a:schemeClr val="accent1"/>
              </a:buClr>
              <a:buSzPct val="100000"/>
              <a:buChar char="•"/>
            </a:pPr>
            <a:r>
              <a:rPr lang="en-GB" sz="2200"/>
              <a:t>‘This accident was the result of human error’</a:t>
            </a:r>
            <a:endParaRPr/>
          </a:p>
          <a:p>
            <a:pPr indent="-228600" lvl="0" marL="228600" rtl="0" algn="l">
              <a:lnSpc>
                <a:spcPct val="90000"/>
              </a:lnSpc>
              <a:spcBef>
                <a:spcPts val="1000"/>
              </a:spcBef>
              <a:spcAft>
                <a:spcPts val="0"/>
              </a:spcAft>
              <a:buClr>
                <a:schemeClr val="accent1"/>
              </a:buClr>
              <a:buSzPct val="100000"/>
              <a:buChar char="•"/>
            </a:pPr>
            <a:r>
              <a:rPr lang="en-GB" sz="2200"/>
              <a:t>‘…..pilot error’</a:t>
            </a:r>
            <a:endParaRPr/>
          </a:p>
          <a:p>
            <a:pPr indent="-228600" lvl="0" marL="228600" rtl="0" algn="l">
              <a:lnSpc>
                <a:spcPct val="90000"/>
              </a:lnSpc>
              <a:spcBef>
                <a:spcPts val="1000"/>
              </a:spcBef>
              <a:spcAft>
                <a:spcPts val="0"/>
              </a:spcAft>
              <a:buClr>
                <a:schemeClr val="accent1"/>
              </a:buClr>
              <a:buSzPct val="100000"/>
              <a:buChar char="•"/>
            </a:pPr>
            <a:r>
              <a:rPr lang="en-GB" sz="2200"/>
              <a:t>Error or rule-breaking put down to:</a:t>
            </a:r>
            <a:br>
              <a:rPr lang="en-GB" sz="2200"/>
            </a:br>
            <a:r>
              <a:rPr lang="en-GB" sz="2200"/>
              <a:t>- ‘Lack of competence’</a:t>
            </a:r>
            <a:br>
              <a:rPr lang="en-GB" sz="2200"/>
            </a:br>
            <a:r>
              <a:rPr lang="en-GB" sz="2200"/>
              <a:t>- ‘Poor supervision’</a:t>
            </a:r>
            <a:br>
              <a:rPr lang="en-GB" sz="2200"/>
            </a:br>
            <a:r>
              <a:rPr lang="en-GB" sz="2200"/>
              <a:t>- ‘Not paying attention’</a:t>
            </a:r>
            <a:br>
              <a:rPr lang="en-GB" sz="2200"/>
            </a:br>
            <a:r>
              <a:rPr lang="en-GB" sz="2200"/>
              <a:t>- ‘…a momentary lapse of concentration’</a:t>
            </a:r>
            <a:endParaRPr/>
          </a:p>
          <a:p>
            <a:pPr indent="-228600" lvl="0" marL="228600" rtl="0" algn="l">
              <a:lnSpc>
                <a:spcPct val="90000"/>
              </a:lnSpc>
              <a:spcBef>
                <a:spcPts val="1000"/>
              </a:spcBef>
              <a:spcAft>
                <a:spcPts val="0"/>
              </a:spcAft>
              <a:buClr>
                <a:schemeClr val="accent1"/>
              </a:buClr>
              <a:buSzPct val="100000"/>
              <a:buChar char="•"/>
            </a:pPr>
            <a:r>
              <a:rPr lang="en-GB" sz="2200"/>
              <a:t>But it’s much more complicated than that in reality!</a:t>
            </a:r>
            <a:br>
              <a:rPr lang="en-GB" sz="2200"/>
            </a:br>
            <a:endParaRPr sz="2200"/>
          </a:p>
          <a:p>
            <a:pPr indent="0" lvl="0" marL="0" rtl="0" algn="ctr">
              <a:lnSpc>
                <a:spcPct val="90000"/>
              </a:lnSpc>
              <a:spcBef>
                <a:spcPts val="1000"/>
              </a:spcBef>
              <a:spcAft>
                <a:spcPts val="0"/>
              </a:spcAft>
              <a:buClr>
                <a:schemeClr val="accent1"/>
              </a:buClr>
              <a:buSzPct val="100000"/>
              <a:buNone/>
            </a:pPr>
            <a:r>
              <a:rPr lang="en-GB" sz="2200">
                <a:solidFill>
                  <a:schemeClr val="accent1"/>
                </a:solidFill>
              </a:rPr>
              <a:t>-----------------------------------</a:t>
            </a:r>
            <a:endParaRPr/>
          </a:p>
          <a:p>
            <a:pPr indent="0" lvl="0" marL="0" rtl="0" algn="ctr">
              <a:lnSpc>
                <a:spcPct val="90000"/>
              </a:lnSpc>
              <a:spcBef>
                <a:spcPts val="1000"/>
              </a:spcBef>
              <a:spcAft>
                <a:spcPts val="0"/>
              </a:spcAft>
              <a:buClr>
                <a:schemeClr val="accent1"/>
              </a:buClr>
              <a:buSzPct val="100000"/>
              <a:buNone/>
            </a:pPr>
            <a:r>
              <a:rPr b="1" lang="en-GB" sz="2400">
                <a:solidFill>
                  <a:schemeClr val="accent1"/>
                </a:solidFill>
              </a:rPr>
              <a:t>“To say accidents are due to human failing is like saying falls are due to gravity.  </a:t>
            </a:r>
            <a:br>
              <a:rPr b="1" lang="en-GB" sz="2400">
                <a:solidFill>
                  <a:schemeClr val="accent1"/>
                </a:solidFill>
              </a:rPr>
            </a:br>
            <a:r>
              <a:rPr b="1" lang="en-GB" sz="2400">
                <a:solidFill>
                  <a:schemeClr val="accent1"/>
                </a:solidFill>
              </a:rPr>
              <a:t>It is true but it does not help us prevent them”</a:t>
            </a:r>
            <a:r>
              <a:rPr b="1" lang="en-GB" sz="2400"/>
              <a:t> </a:t>
            </a:r>
            <a:br>
              <a:rPr b="1" lang="en-GB" sz="2400"/>
            </a:br>
            <a:r>
              <a:rPr lang="en-GB" sz="1200"/>
              <a:t>(Trevor Kletz)</a:t>
            </a:r>
            <a:endParaRPr/>
          </a:p>
          <a:p>
            <a:pPr indent="0" lvl="0" marL="0" rtl="0" algn="ctr">
              <a:lnSpc>
                <a:spcPct val="90000"/>
              </a:lnSpc>
              <a:spcBef>
                <a:spcPts val="1000"/>
              </a:spcBef>
              <a:spcAft>
                <a:spcPts val="0"/>
              </a:spcAft>
              <a:buClr>
                <a:schemeClr val="accent1"/>
              </a:buClr>
              <a:buSzPct val="100000"/>
              <a:buNone/>
            </a:pPr>
            <a:r>
              <a:rPr lang="en-GB" sz="2200">
                <a:solidFill>
                  <a:schemeClr val="accent1"/>
                </a:solidFill>
              </a:rPr>
              <a:t>----------------------------------</a:t>
            </a:r>
            <a:endParaRPr/>
          </a:p>
          <a:p>
            <a:pPr indent="0" lvl="0" marL="0" rtl="0" algn="ctr">
              <a:lnSpc>
                <a:spcPct val="90000"/>
              </a:lnSpc>
              <a:spcBef>
                <a:spcPts val="1000"/>
              </a:spcBef>
              <a:spcAft>
                <a:spcPts val="0"/>
              </a:spcAft>
              <a:buClr>
                <a:srgbClr val="FF0000"/>
              </a:buClr>
              <a:buSzPct val="100000"/>
              <a:buNone/>
            </a:pPr>
            <a:r>
              <a:rPr b="1" i="0" lang="en-GB" sz="2200">
                <a:solidFill>
                  <a:srgbClr val="FF0000"/>
                </a:solidFill>
                <a:latin typeface="Open Sans"/>
                <a:ea typeface="Open Sans"/>
                <a:cs typeface="Open Sans"/>
                <a:sym typeface="Open Sans"/>
              </a:rPr>
              <a:t>“We must accept human error as inevitable </a:t>
            </a:r>
            <a:br>
              <a:rPr b="1" i="0" lang="en-GB" sz="2200">
                <a:solidFill>
                  <a:srgbClr val="FF0000"/>
                </a:solidFill>
                <a:latin typeface="Open Sans"/>
                <a:ea typeface="Open Sans"/>
                <a:cs typeface="Open Sans"/>
                <a:sym typeface="Open Sans"/>
              </a:rPr>
            </a:br>
            <a:r>
              <a:rPr b="1" i="0" lang="en-GB" sz="2200">
                <a:solidFill>
                  <a:srgbClr val="FF0000"/>
                </a:solidFill>
                <a:latin typeface="Open Sans"/>
                <a:ea typeface="Open Sans"/>
                <a:cs typeface="Open Sans"/>
                <a:sym typeface="Open Sans"/>
              </a:rPr>
              <a:t>– and design around that fact.” </a:t>
            </a:r>
            <a:br>
              <a:rPr b="1" i="0" lang="en-GB" sz="2200">
                <a:solidFill>
                  <a:srgbClr val="FF0000"/>
                </a:solidFill>
                <a:latin typeface="Open Sans"/>
                <a:ea typeface="Open Sans"/>
                <a:cs typeface="Open Sans"/>
                <a:sym typeface="Open Sans"/>
              </a:rPr>
            </a:br>
            <a:r>
              <a:rPr i="0" lang="en-GB" sz="1200">
                <a:solidFill>
                  <a:srgbClr val="FF0000"/>
                </a:solidFill>
                <a:latin typeface="Open Sans"/>
                <a:ea typeface="Open Sans"/>
                <a:cs typeface="Open Sans"/>
                <a:sym typeface="Open Sans"/>
              </a:rPr>
              <a:t>(Donald Berwick)</a:t>
            </a:r>
            <a:endParaRPr/>
          </a:p>
        </p:txBody>
      </p:sp>
      <p:pic>
        <p:nvPicPr>
          <p:cNvPr descr="Classroom" id="613" name="Google Shape;613;p32"/>
          <p:cNvPicPr preferRelativeResize="0"/>
          <p:nvPr/>
        </p:nvPicPr>
        <p:blipFill rotWithShape="1">
          <a:blip r:embed="rId3">
            <a:alphaModFix/>
          </a:blip>
          <a:srcRect b="0" l="0" r="0" t="0"/>
          <a:stretch/>
        </p:blipFill>
        <p:spPr>
          <a:xfrm>
            <a:off x="10977216" y="6415873"/>
            <a:ext cx="390477" cy="390477"/>
          </a:xfrm>
          <a:prstGeom prst="rect">
            <a:avLst/>
          </a:prstGeom>
          <a:noFill/>
          <a:ln>
            <a:noFill/>
          </a:ln>
        </p:spPr>
      </p:pic>
      <p:pic>
        <p:nvPicPr>
          <p:cNvPr descr="Information" id="614" name="Google Shape;614;p32"/>
          <p:cNvPicPr preferRelativeResize="0"/>
          <p:nvPr/>
        </p:nvPicPr>
        <p:blipFill rotWithShape="1">
          <a:blip r:embed="rId4">
            <a:alphaModFix/>
          </a:blip>
          <a:srcRect b="0" l="0" r="0" t="0"/>
          <a:stretch/>
        </p:blipFill>
        <p:spPr>
          <a:xfrm>
            <a:off x="11367693" y="6415872"/>
            <a:ext cx="356988" cy="35698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cxnSp>
        <p:nvCxnSpPr>
          <p:cNvPr id="620" name="Google Shape;620;p33"/>
          <p:cNvCxnSpPr/>
          <p:nvPr/>
        </p:nvCxnSpPr>
        <p:spPr>
          <a:xfrm>
            <a:off x="7537451" y="6729413"/>
            <a:ext cx="1370100" cy="87300"/>
          </a:xfrm>
          <a:prstGeom prst="bentConnector3">
            <a:avLst>
              <a:gd fmla="val 0" name="adj1"/>
            </a:avLst>
          </a:prstGeom>
          <a:noFill/>
          <a:ln cap="flat" cmpd="sng" w="28575">
            <a:solidFill>
              <a:schemeClr val="lt1"/>
            </a:solidFill>
            <a:prstDash val="solid"/>
            <a:miter lim="800000"/>
            <a:headEnd len="med" w="med" type="none"/>
            <a:tailEnd len="med" w="med" type="none"/>
          </a:ln>
        </p:spPr>
      </p:cxnSp>
      <p:cxnSp>
        <p:nvCxnSpPr>
          <p:cNvPr id="621" name="Google Shape;621;p33"/>
          <p:cNvCxnSpPr/>
          <p:nvPr/>
        </p:nvCxnSpPr>
        <p:spPr>
          <a:xfrm flipH="1" rot="10800000">
            <a:off x="2598738" y="6713476"/>
            <a:ext cx="1427100" cy="96900"/>
          </a:xfrm>
          <a:prstGeom prst="bentConnector3">
            <a:avLst>
              <a:gd fmla="val 0" name="adj1"/>
            </a:avLst>
          </a:prstGeom>
          <a:noFill/>
          <a:ln cap="flat" cmpd="sng" w="28575">
            <a:solidFill>
              <a:schemeClr val="lt1"/>
            </a:solidFill>
            <a:prstDash val="solid"/>
            <a:miter lim="800000"/>
            <a:headEnd len="med" w="med" type="none"/>
            <a:tailEnd len="med" w="med" type="none"/>
          </a:ln>
        </p:spPr>
      </p:cxnSp>
      <p:sp>
        <p:nvSpPr>
          <p:cNvPr id="622" name="Google Shape;622;p33"/>
          <p:cNvSpPr txBox="1"/>
          <p:nvPr>
            <p:ph type="title"/>
          </p:nvPr>
        </p:nvSpPr>
        <p:spPr>
          <a:xfrm>
            <a:off x="416721" y="420634"/>
            <a:ext cx="10957295" cy="846137"/>
          </a:xfrm>
          <a:prstGeom prst="rect">
            <a:avLst/>
          </a:prstGeom>
          <a:solidFill>
            <a:schemeClr val="accent1"/>
          </a:solid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Calibri"/>
              <a:buNone/>
            </a:pPr>
            <a:r>
              <a:rPr lang="en-GB">
                <a:solidFill>
                  <a:schemeClr val="lt1"/>
                </a:solidFill>
              </a:rPr>
              <a:t>Human failure taxonomy (classifying our failures)</a:t>
            </a:r>
            <a:endParaRPr/>
          </a:p>
        </p:txBody>
      </p:sp>
      <p:sp>
        <p:nvSpPr>
          <p:cNvPr id="623" name="Google Shape;623;p33"/>
          <p:cNvSpPr/>
          <p:nvPr/>
        </p:nvSpPr>
        <p:spPr>
          <a:xfrm>
            <a:off x="5584826" y="3319747"/>
            <a:ext cx="3605213" cy="468313"/>
          </a:xfrm>
          <a:prstGeom prst="rect">
            <a:avLst/>
          </a:prstGeom>
          <a:solidFill>
            <a:srgbClr val="CCFFFF"/>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800">
              <a:solidFill>
                <a:schemeClr val="dk1"/>
              </a:solidFill>
              <a:latin typeface="Arial Narrow"/>
              <a:ea typeface="Arial Narrow"/>
              <a:cs typeface="Arial Narrow"/>
              <a:sym typeface="Arial Narrow"/>
            </a:endParaRPr>
          </a:p>
        </p:txBody>
      </p:sp>
      <p:sp>
        <p:nvSpPr>
          <p:cNvPr id="624" name="Google Shape;624;p33">
            <a:hlinkClick action="ppaction://hlinksldjump" r:id="rId3"/>
          </p:cNvPr>
          <p:cNvSpPr/>
          <p:nvPr/>
        </p:nvSpPr>
        <p:spPr>
          <a:xfrm>
            <a:off x="5656264" y="3350273"/>
            <a:ext cx="917575" cy="346075"/>
          </a:xfrm>
          <a:prstGeom prst="rect">
            <a:avLst/>
          </a:prstGeom>
          <a:solidFill>
            <a:srgbClr val="3366FF"/>
          </a:solidFill>
          <a:ln cap="flat" cmpd="sng" w="50800">
            <a:solidFill>
              <a:srgbClr val="0099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Arial Narrow"/>
                <a:ea typeface="Arial Narrow"/>
                <a:cs typeface="Arial Narrow"/>
                <a:sym typeface="Arial Narrow"/>
              </a:rPr>
              <a:t>Mistakes</a:t>
            </a:r>
            <a:endParaRPr/>
          </a:p>
        </p:txBody>
      </p:sp>
      <p:sp>
        <p:nvSpPr>
          <p:cNvPr id="625" name="Google Shape;625;p33">
            <a:hlinkClick action="ppaction://hlinksldjump" r:id="rId4"/>
          </p:cNvPr>
          <p:cNvSpPr/>
          <p:nvPr/>
        </p:nvSpPr>
        <p:spPr>
          <a:xfrm>
            <a:off x="6916738" y="3350273"/>
            <a:ext cx="919162" cy="346075"/>
          </a:xfrm>
          <a:prstGeom prst="rect">
            <a:avLst/>
          </a:prstGeom>
          <a:solidFill>
            <a:srgbClr val="3366FF"/>
          </a:solidFill>
          <a:ln cap="flat" cmpd="sng" w="50800">
            <a:solidFill>
              <a:srgbClr val="0099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Arial Narrow"/>
                <a:ea typeface="Arial Narrow"/>
                <a:cs typeface="Arial Narrow"/>
                <a:sym typeface="Arial Narrow"/>
              </a:rPr>
              <a:t>Lapses</a:t>
            </a:r>
            <a:endParaRPr/>
          </a:p>
        </p:txBody>
      </p:sp>
      <p:sp>
        <p:nvSpPr>
          <p:cNvPr id="626" name="Google Shape;626;p33">
            <a:hlinkClick action="ppaction://hlinksldjump" r:id="rId5"/>
          </p:cNvPr>
          <p:cNvSpPr/>
          <p:nvPr/>
        </p:nvSpPr>
        <p:spPr>
          <a:xfrm>
            <a:off x="8178800" y="3350273"/>
            <a:ext cx="920750" cy="346075"/>
          </a:xfrm>
          <a:prstGeom prst="rect">
            <a:avLst/>
          </a:prstGeom>
          <a:solidFill>
            <a:srgbClr val="3366FF"/>
          </a:solidFill>
          <a:ln cap="flat" cmpd="sng" w="50800">
            <a:solidFill>
              <a:srgbClr val="0099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Arial Narrow"/>
                <a:ea typeface="Arial Narrow"/>
                <a:cs typeface="Arial Narrow"/>
                <a:sym typeface="Arial Narrow"/>
              </a:rPr>
              <a:t>Slips</a:t>
            </a:r>
            <a:endParaRPr/>
          </a:p>
        </p:txBody>
      </p:sp>
      <p:sp>
        <p:nvSpPr>
          <p:cNvPr id="627" name="Google Shape;627;p33"/>
          <p:cNvSpPr txBox="1"/>
          <p:nvPr/>
        </p:nvSpPr>
        <p:spPr>
          <a:xfrm>
            <a:off x="5584825" y="3764192"/>
            <a:ext cx="1131888" cy="2336024"/>
          </a:xfrm>
          <a:prstGeom prst="rect">
            <a:avLst/>
          </a:prstGeom>
          <a:solidFill>
            <a:srgbClr val="66CCFF"/>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lnSpc>
                <a:spcPct val="90000"/>
              </a:lnSpc>
              <a:spcBef>
                <a:spcPts val="0"/>
              </a:spcBef>
              <a:spcAft>
                <a:spcPts val="0"/>
              </a:spcAft>
              <a:buNone/>
            </a:pPr>
            <a:r>
              <a:rPr b="0" lang="en-GB" sz="1800">
                <a:solidFill>
                  <a:schemeClr val="lt1"/>
                </a:solidFill>
                <a:latin typeface="Arial Narrow"/>
                <a:ea typeface="Arial Narrow"/>
                <a:cs typeface="Arial Narrow"/>
                <a:sym typeface="Arial Narrow"/>
              </a:rPr>
              <a:t>When the person does what they meant to, but should have done something else</a:t>
            </a:r>
            <a:endParaRPr/>
          </a:p>
        </p:txBody>
      </p:sp>
      <p:sp>
        <p:nvSpPr>
          <p:cNvPr id="628" name="Google Shape;628;p33"/>
          <p:cNvSpPr txBox="1"/>
          <p:nvPr/>
        </p:nvSpPr>
        <p:spPr>
          <a:xfrm>
            <a:off x="6821489" y="3786835"/>
            <a:ext cx="1131887" cy="1610788"/>
          </a:xfrm>
          <a:prstGeom prst="rect">
            <a:avLst/>
          </a:prstGeom>
          <a:solidFill>
            <a:srgbClr val="99CCFF"/>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lang="en-GB" sz="1800">
                <a:solidFill>
                  <a:schemeClr val="dk1"/>
                </a:solidFill>
                <a:latin typeface="Arial Narrow"/>
                <a:ea typeface="Arial Narrow"/>
                <a:cs typeface="Arial Narrow"/>
                <a:sym typeface="Arial Narrow"/>
              </a:rPr>
              <a:t>When the person forgets to do something</a:t>
            </a:r>
            <a:endParaRPr/>
          </a:p>
        </p:txBody>
      </p:sp>
      <p:sp>
        <p:nvSpPr>
          <p:cNvPr id="629" name="Google Shape;629;p33"/>
          <p:cNvSpPr txBox="1"/>
          <p:nvPr/>
        </p:nvSpPr>
        <p:spPr>
          <a:xfrm>
            <a:off x="8059738" y="3779730"/>
            <a:ext cx="1130300" cy="2086725"/>
          </a:xfrm>
          <a:prstGeom prst="rect">
            <a:avLst/>
          </a:prstGeom>
          <a:solidFill>
            <a:srgbClr val="99CCFF"/>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lnSpc>
                <a:spcPct val="90000"/>
              </a:lnSpc>
              <a:spcBef>
                <a:spcPts val="0"/>
              </a:spcBef>
              <a:spcAft>
                <a:spcPts val="0"/>
              </a:spcAft>
              <a:buNone/>
            </a:pPr>
            <a:r>
              <a:rPr b="0" lang="en-GB" sz="1800">
                <a:solidFill>
                  <a:schemeClr val="dk1"/>
                </a:solidFill>
                <a:latin typeface="Arial Narrow"/>
                <a:ea typeface="Arial Narrow"/>
                <a:cs typeface="Arial Narrow"/>
                <a:sym typeface="Arial Narrow"/>
              </a:rPr>
              <a:t>When the person does something, but not what they meant to do</a:t>
            </a:r>
            <a:endParaRPr/>
          </a:p>
        </p:txBody>
      </p:sp>
      <p:cxnSp>
        <p:nvCxnSpPr>
          <p:cNvPr id="630" name="Google Shape;630;p33"/>
          <p:cNvCxnSpPr>
            <a:stCxn id="631" idx="1"/>
            <a:endCxn id="632" idx="0"/>
          </p:cNvCxnSpPr>
          <p:nvPr/>
        </p:nvCxnSpPr>
        <p:spPr>
          <a:xfrm flipH="1">
            <a:off x="4605369" y="1980318"/>
            <a:ext cx="542100" cy="411000"/>
          </a:xfrm>
          <a:prstGeom prst="bentConnector2">
            <a:avLst/>
          </a:prstGeom>
          <a:noFill/>
          <a:ln cap="flat" cmpd="sng" w="28575">
            <a:solidFill>
              <a:schemeClr val="accent1"/>
            </a:solidFill>
            <a:prstDash val="solid"/>
            <a:miter lim="800000"/>
            <a:headEnd len="med" w="med" type="none"/>
            <a:tailEnd len="med" w="med" type="none"/>
          </a:ln>
        </p:spPr>
      </p:cxnSp>
      <p:cxnSp>
        <p:nvCxnSpPr>
          <p:cNvPr id="633" name="Google Shape;633;p33"/>
          <p:cNvCxnSpPr>
            <a:stCxn id="634" idx="0"/>
            <a:endCxn id="631" idx="3"/>
          </p:cNvCxnSpPr>
          <p:nvPr/>
        </p:nvCxnSpPr>
        <p:spPr>
          <a:xfrm flipH="1" rot="5400000">
            <a:off x="7471526" y="1662866"/>
            <a:ext cx="329400" cy="964500"/>
          </a:xfrm>
          <a:prstGeom prst="bentConnector2">
            <a:avLst/>
          </a:prstGeom>
          <a:noFill/>
          <a:ln cap="flat" cmpd="sng" w="28575">
            <a:solidFill>
              <a:schemeClr val="accent1"/>
            </a:solidFill>
            <a:prstDash val="solid"/>
            <a:miter lim="800000"/>
            <a:headEnd len="med" w="med" type="none"/>
            <a:tailEnd len="med" w="med" type="none"/>
          </a:ln>
        </p:spPr>
      </p:cxnSp>
      <p:cxnSp>
        <p:nvCxnSpPr>
          <p:cNvPr id="635" name="Google Shape;635;p33"/>
          <p:cNvCxnSpPr>
            <a:stCxn id="632" idx="3"/>
          </p:cNvCxnSpPr>
          <p:nvPr/>
        </p:nvCxnSpPr>
        <p:spPr>
          <a:xfrm>
            <a:off x="5553077" y="2647475"/>
            <a:ext cx="469800" cy="498900"/>
          </a:xfrm>
          <a:prstGeom prst="bentConnector2">
            <a:avLst/>
          </a:prstGeom>
          <a:noFill/>
          <a:ln cap="flat" cmpd="sng" w="28575">
            <a:solidFill>
              <a:schemeClr val="accent1"/>
            </a:solidFill>
            <a:prstDash val="solid"/>
            <a:miter lim="800000"/>
            <a:headEnd len="med" w="med" type="none"/>
            <a:tailEnd len="med" w="med" type="none"/>
          </a:ln>
        </p:spPr>
      </p:cxnSp>
      <p:cxnSp>
        <p:nvCxnSpPr>
          <p:cNvPr id="636" name="Google Shape;636;p33"/>
          <p:cNvCxnSpPr/>
          <p:nvPr/>
        </p:nvCxnSpPr>
        <p:spPr>
          <a:xfrm>
            <a:off x="7308850" y="2765425"/>
            <a:ext cx="1588" cy="228600"/>
          </a:xfrm>
          <a:prstGeom prst="straightConnector1">
            <a:avLst/>
          </a:prstGeom>
          <a:noFill/>
          <a:ln cap="flat" cmpd="sng" w="28575">
            <a:solidFill>
              <a:schemeClr val="accent1"/>
            </a:solidFill>
            <a:prstDash val="solid"/>
            <a:round/>
            <a:headEnd len="med" w="med" type="none"/>
            <a:tailEnd len="med" w="med" type="none"/>
          </a:ln>
        </p:spPr>
      </p:cxnSp>
      <p:cxnSp>
        <p:nvCxnSpPr>
          <p:cNvPr id="637" name="Google Shape;637;p33"/>
          <p:cNvCxnSpPr/>
          <p:nvPr/>
        </p:nvCxnSpPr>
        <p:spPr>
          <a:xfrm>
            <a:off x="8540750" y="2765425"/>
            <a:ext cx="1588" cy="228600"/>
          </a:xfrm>
          <a:prstGeom prst="straightConnector1">
            <a:avLst/>
          </a:prstGeom>
          <a:noFill/>
          <a:ln cap="flat" cmpd="sng" w="28575">
            <a:solidFill>
              <a:schemeClr val="accent1"/>
            </a:solidFill>
            <a:prstDash val="solid"/>
            <a:round/>
            <a:headEnd len="med" w="med" type="none"/>
            <a:tailEnd len="med" w="med" type="none"/>
          </a:ln>
        </p:spPr>
      </p:cxnSp>
      <p:sp>
        <p:nvSpPr>
          <p:cNvPr id="631" name="Google Shape;631;p33"/>
          <p:cNvSpPr/>
          <p:nvPr/>
        </p:nvSpPr>
        <p:spPr>
          <a:xfrm>
            <a:off x="5147469" y="1683455"/>
            <a:ext cx="2006600" cy="593725"/>
          </a:xfrm>
          <a:prstGeom prst="rect">
            <a:avLst/>
          </a:prstGeom>
          <a:solidFill>
            <a:srgbClr val="7AC2CA"/>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dk1"/>
                </a:solidFill>
                <a:latin typeface="Arial Narrow"/>
                <a:ea typeface="Arial Narrow"/>
                <a:cs typeface="Arial Narrow"/>
                <a:sym typeface="Arial Narrow"/>
              </a:rPr>
              <a:t>Human failures</a:t>
            </a:r>
            <a:endParaRPr/>
          </a:p>
        </p:txBody>
      </p:sp>
      <p:sp>
        <p:nvSpPr>
          <p:cNvPr id="634" name="Google Shape;634;p33"/>
          <p:cNvSpPr/>
          <p:nvPr/>
        </p:nvSpPr>
        <p:spPr>
          <a:xfrm>
            <a:off x="7094539" y="2309816"/>
            <a:ext cx="2047873" cy="593724"/>
          </a:xfrm>
          <a:prstGeom prst="rect">
            <a:avLst/>
          </a:prstGeom>
          <a:solidFill>
            <a:srgbClr val="7AC2CA"/>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dk1"/>
                </a:solidFill>
                <a:latin typeface="Arial Narrow"/>
                <a:ea typeface="Arial Narrow"/>
                <a:cs typeface="Arial Narrow"/>
                <a:sym typeface="Arial Narrow"/>
              </a:rPr>
              <a:t>Unintended actions</a:t>
            </a:r>
            <a:endParaRPr/>
          </a:p>
        </p:txBody>
      </p:sp>
      <p:sp>
        <p:nvSpPr>
          <p:cNvPr id="632" name="Google Shape;632;p33"/>
          <p:cNvSpPr/>
          <p:nvPr/>
        </p:nvSpPr>
        <p:spPr>
          <a:xfrm>
            <a:off x="3657601" y="2391410"/>
            <a:ext cx="1895476" cy="512130"/>
          </a:xfrm>
          <a:prstGeom prst="rect">
            <a:avLst/>
          </a:prstGeom>
          <a:solidFill>
            <a:srgbClr val="7AC2CA"/>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dk1"/>
                </a:solidFill>
                <a:latin typeface="Arial Narrow"/>
                <a:ea typeface="Arial Narrow"/>
                <a:cs typeface="Arial Narrow"/>
                <a:sym typeface="Arial Narrow"/>
              </a:rPr>
              <a:t>Intended actions</a:t>
            </a:r>
            <a:endParaRPr/>
          </a:p>
        </p:txBody>
      </p:sp>
      <p:sp>
        <p:nvSpPr>
          <p:cNvPr id="638" name="Google Shape;638;p33">
            <a:hlinkClick action="ppaction://hlinksldjump" r:id="rId6"/>
          </p:cNvPr>
          <p:cNvSpPr/>
          <p:nvPr/>
        </p:nvSpPr>
        <p:spPr>
          <a:xfrm>
            <a:off x="5584826" y="2994026"/>
            <a:ext cx="3605213" cy="307975"/>
          </a:xfrm>
          <a:prstGeom prst="rect">
            <a:avLst/>
          </a:prstGeom>
          <a:solidFill>
            <a:srgbClr val="0000FF"/>
          </a:solidFill>
          <a:ln cap="flat" cmpd="sng" w="50800">
            <a:solidFill>
              <a:srgbClr val="0099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Arial Narrow"/>
                <a:ea typeface="Arial Narrow"/>
                <a:cs typeface="Arial Narrow"/>
                <a:sym typeface="Arial Narrow"/>
              </a:rPr>
              <a:t>Errors - Unintended consequences</a:t>
            </a:r>
            <a:endParaRPr/>
          </a:p>
        </p:txBody>
      </p:sp>
      <p:sp>
        <p:nvSpPr>
          <p:cNvPr id="639" name="Google Shape;639;p33"/>
          <p:cNvSpPr txBox="1"/>
          <p:nvPr/>
        </p:nvSpPr>
        <p:spPr>
          <a:xfrm>
            <a:off x="2224090" y="3503453"/>
            <a:ext cx="3224211" cy="757130"/>
          </a:xfrm>
          <a:prstGeom prst="rect">
            <a:avLst/>
          </a:prstGeom>
          <a:solidFill>
            <a:srgbClr val="F27560"/>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lnSpc>
                <a:spcPct val="90000"/>
              </a:lnSpc>
              <a:spcBef>
                <a:spcPts val="0"/>
              </a:spcBef>
              <a:spcAft>
                <a:spcPts val="0"/>
              </a:spcAft>
              <a:buNone/>
            </a:pPr>
            <a:r>
              <a:rPr b="0" lang="en-GB" sz="1600">
                <a:solidFill>
                  <a:schemeClr val="lt1"/>
                </a:solidFill>
                <a:latin typeface="Arial Narrow"/>
                <a:ea typeface="Arial Narrow"/>
                <a:cs typeface="Arial Narrow"/>
                <a:sym typeface="Arial Narrow"/>
              </a:rPr>
              <a:t>When the person decided to act without complying with a known rule or procedure</a:t>
            </a:r>
            <a:endParaRPr/>
          </a:p>
        </p:txBody>
      </p:sp>
      <p:cxnSp>
        <p:nvCxnSpPr>
          <p:cNvPr id="640" name="Google Shape;640;p33"/>
          <p:cNvCxnSpPr/>
          <p:nvPr/>
        </p:nvCxnSpPr>
        <p:spPr>
          <a:xfrm flipH="1">
            <a:off x="3238526" y="2714260"/>
            <a:ext cx="403200" cy="381000"/>
          </a:xfrm>
          <a:prstGeom prst="bentConnector3">
            <a:avLst>
              <a:gd fmla="val 101187" name="adj1"/>
            </a:avLst>
          </a:prstGeom>
          <a:noFill/>
          <a:ln cap="flat" cmpd="sng" w="28575">
            <a:solidFill>
              <a:schemeClr val="accent1"/>
            </a:solidFill>
            <a:prstDash val="solid"/>
            <a:miter lim="800000"/>
            <a:headEnd len="med" w="med" type="none"/>
            <a:tailEnd len="med" w="med" type="none"/>
          </a:ln>
        </p:spPr>
      </p:cxnSp>
      <p:sp>
        <p:nvSpPr>
          <p:cNvPr id="641" name="Google Shape;641;p33">
            <a:hlinkClick action="ppaction://hlinksldjump" r:id="rId7"/>
          </p:cNvPr>
          <p:cNvSpPr/>
          <p:nvPr/>
        </p:nvSpPr>
        <p:spPr>
          <a:xfrm>
            <a:off x="2224090" y="2994026"/>
            <a:ext cx="3219450" cy="468313"/>
          </a:xfrm>
          <a:prstGeom prst="rect">
            <a:avLst/>
          </a:prstGeom>
          <a:solidFill>
            <a:schemeClr val="accent1"/>
          </a:solidFill>
          <a:ln cap="flat" cmpd="sng" w="50800">
            <a:solidFill>
              <a:srgbClr val="0099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Arial Narrow"/>
                <a:ea typeface="Arial Narrow"/>
                <a:cs typeface="Arial Narrow"/>
                <a:sym typeface="Arial Narrow"/>
              </a:rPr>
              <a:t>Violation - Intended consequences</a:t>
            </a:r>
            <a:endParaRPr/>
          </a:p>
        </p:txBody>
      </p:sp>
      <p:pic>
        <p:nvPicPr>
          <p:cNvPr id="642" name="Google Shape;642;p33"/>
          <p:cNvPicPr preferRelativeResize="0"/>
          <p:nvPr/>
        </p:nvPicPr>
        <p:blipFill rotWithShape="1">
          <a:blip r:embed="rId8">
            <a:alphaModFix/>
          </a:blip>
          <a:srcRect b="0" l="0" r="0" t="0"/>
          <a:stretch/>
        </p:blipFill>
        <p:spPr>
          <a:xfrm>
            <a:off x="241300" y="4357591"/>
            <a:ext cx="4000500" cy="2381250"/>
          </a:xfrm>
          <a:prstGeom prst="rect">
            <a:avLst/>
          </a:prstGeom>
          <a:noFill/>
          <a:ln cap="flat" cmpd="sng" w="9525">
            <a:solidFill>
              <a:schemeClr val="accent1"/>
            </a:solidFill>
            <a:prstDash val="solid"/>
            <a:round/>
            <a:headEnd len="sm" w="sm" type="none"/>
            <a:tailEnd len="sm" w="sm" type="none"/>
          </a:ln>
        </p:spPr>
      </p:pic>
      <p:pic>
        <p:nvPicPr>
          <p:cNvPr descr="Classroom" id="643" name="Google Shape;643;p33"/>
          <p:cNvPicPr preferRelativeResize="0"/>
          <p:nvPr/>
        </p:nvPicPr>
        <p:blipFill rotWithShape="1">
          <a:blip r:embed="rId9">
            <a:alphaModFix/>
          </a:blip>
          <a:srcRect b="0" l="0" r="0" t="0"/>
          <a:stretch/>
        </p:blipFill>
        <p:spPr>
          <a:xfrm>
            <a:off x="11098054" y="6338806"/>
            <a:ext cx="354979" cy="354979"/>
          </a:xfrm>
          <a:prstGeom prst="rect">
            <a:avLst/>
          </a:prstGeom>
          <a:noFill/>
          <a:ln>
            <a:noFill/>
          </a:ln>
        </p:spPr>
      </p:pic>
      <p:pic>
        <p:nvPicPr>
          <p:cNvPr descr="Information" id="644" name="Google Shape;644;p33"/>
          <p:cNvPicPr preferRelativeResize="0"/>
          <p:nvPr/>
        </p:nvPicPr>
        <p:blipFill rotWithShape="1">
          <a:blip r:embed="rId10">
            <a:alphaModFix/>
          </a:blip>
          <a:srcRect b="0" l="0" r="0" t="0"/>
          <a:stretch/>
        </p:blipFill>
        <p:spPr>
          <a:xfrm>
            <a:off x="11479660" y="6321057"/>
            <a:ext cx="356988" cy="356988"/>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9" name="Shape 649"/>
        <p:cNvGrpSpPr/>
        <p:nvPr/>
      </p:nvGrpSpPr>
      <p:grpSpPr>
        <a:xfrm>
          <a:off x="0" y="0"/>
          <a:ext cx="0" cy="0"/>
          <a:chOff x="0" y="0"/>
          <a:chExt cx="0" cy="0"/>
        </a:xfrm>
      </p:grpSpPr>
      <p:sp>
        <p:nvSpPr>
          <p:cNvPr id="650" name="Google Shape;650;p3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1" name="Google Shape;651;p34"/>
          <p:cNvSpPr/>
          <p:nvPr/>
        </p:nvSpPr>
        <p:spPr>
          <a:xfrm flipH="1">
            <a:off x="8576720" y="3335867"/>
            <a:ext cx="3291840" cy="3200400"/>
          </a:xfrm>
          <a:prstGeom prst="rtTriangl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2" name="Google Shape;652;p34"/>
          <p:cNvSpPr/>
          <p:nvPr/>
        </p:nvSpPr>
        <p:spPr>
          <a:xfrm>
            <a:off x="641774" y="623275"/>
            <a:ext cx="10905053" cy="5607882"/>
          </a:xfrm>
          <a:prstGeom prst="rect">
            <a:avLst/>
          </a:prstGeom>
          <a:noFill/>
          <a:ln cap="flat" cmpd="sng" w="19050">
            <a:solidFill>
              <a:srgbClr val="3F3F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3" name="Google Shape;653;p34"/>
          <p:cNvSpPr txBox="1"/>
          <p:nvPr>
            <p:ph type="title"/>
          </p:nvPr>
        </p:nvSpPr>
        <p:spPr>
          <a:xfrm>
            <a:off x="1075767" y="1188637"/>
            <a:ext cx="2988234" cy="4480726"/>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100"/>
              <a:buFont typeface="Calibri"/>
              <a:buNone/>
            </a:pPr>
            <a:r>
              <a:rPr lang="en-GB" sz="6100"/>
              <a:t>Example </a:t>
            </a:r>
            <a:r>
              <a:rPr b="1" lang="en-GB" sz="6100"/>
              <a:t>slip</a:t>
            </a:r>
            <a:r>
              <a:rPr lang="en-GB" sz="6100"/>
              <a:t> – Emirates EK407</a:t>
            </a:r>
            <a:endParaRPr/>
          </a:p>
        </p:txBody>
      </p:sp>
      <p:cxnSp>
        <p:nvCxnSpPr>
          <p:cNvPr id="654" name="Google Shape;654;p34"/>
          <p:cNvCxnSpPr/>
          <p:nvPr/>
        </p:nvCxnSpPr>
        <p:spPr>
          <a:xfrm>
            <a:off x="4654296" y="1852863"/>
            <a:ext cx="0" cy="3236495"/>
          </a:xfrm>
          <a:prstGeom prst="straightConnector1">
            <a:avLst/>
          </a:prstGeom>
          <a:noFill/>
          <a:ln cap="sq" cmpd="sng" w="19050">
            <a:solidFill>
              <a:srgbClr val="3F3F3F"/>
            </a:solidFill>
            <a:prstDash val="solid"/>
            <a:miter lim="800000"/>
            <a:headEnd len="sm" w="sm" type="none"/>
            <a:tailEnd len="sm" w="sm" type="none"/>
          </a:ln>
        </p:spPr>
      </p:cxnSp>
      <p:sp>
        <p:nvSpPr>
          <p:cNvPr id="655" name="Google Shape;655;p34"/>
          <p:cNvSpPr txBox="1"/>
          <p:nvPr>
            <p:ph idx="1" type="body"/>
          </p:nvPr>
        </p:nvSpPr>
        <p:spPr>
          <a:xfrm>
            <a:off x="4961006" y="915439"/>
            <a:ext cx="6050835" cy="3040741"/>
          </a:xfrm>
          <a:prstGeom prst="rect">
            <a:avLst/>
          </a:prstGeom>
          <a:noFill/>
          <a:ln cap="flat" cmpd="sng" w="9525">
            <a:solidFill>
              <a:schemeClr val="accent4"/>
            </a:solidFill>
            <a:prstDash val="solid"/>
            <a:round/>
            <a:headEnd len="sm" w="sm" type="none"/>
            <a:tailEnd len="sm" w="sm" type="none"/>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chemeClr val="accent4"/>
              </a:buClr>
              <a:buSzPts val="2000"/>
              <a:buChar char="•"/>
            </a:pPr>
            <a:r>
              <a:rPr lang="en-GB" sz="2000"/>
              <a:t>Emirates Flight EK407 </a:t>
            </a:r>
            <a:endParaRPr/>
          </a:p>
          <a:p>
            <a:pPr indent="-228600" lvl="0" marL="228600" rtl="0" algn="l">
              <a:lnSpc>
                <a:spcPct val="90000"/>
              </a:lnSpc>
              <a:spcBef>
                <a:spcPts val="1000"/>
              </a:spcBef>
              <a:spcAft>
                <a:spcPts val="0"/>
              </a:spcAft>
              <a:buClr>
                <a:schemeClr val="accent4"/>
              </a:buClr>
              <a:buSzPts val="2000"/>
              <a:buChar char="•"/>
            </a:pPr>
            <a:r>
              <a:rPr lang="en-GB" sz="2000"/>
              <a:t>Pre-flight take off calculations were based on an incorrect take off weight (262M/t rather than 362M/t)</a:t>
            </a:r>
            <a:endParaRPr/>
          </a:p>
          <a:p>
            <a:pPr indent="-228600" lvl="0" marL="228600" rtl="0" algn="l">
              <a:lnSpc>
                <a:spcPct val="90000"/>
              </a:lnSpc>
              <a:spcBef>
                <a:spcPts val="1000"/>
              </a:spcBef>
              <a:spcAft>
                <a:spcPts val="0"/>
              </a:spcAft>
              <a:buClr>
                <a:schemeClr val="accent4"/>
              </a:buClr>
              <a:buSzPts val="2000"/>
              <a:buChar char="•"/>
            </a:pPr>
            <a:r>
              <a:rPr lang="en-GB" sz="2000"/>
              <a:t>This weight was entered into take off performance software on separate laptop</a:t>
            </a:r>
            <a:endParaRPr/>
          </a:p>
          <a:p>
            <a:pPr indent="-228600" lvl="0" marL="228600" rtl="0" algn="l">
              <a:lnSpc>
                <a:spcPct val="90000"/>
              </a:lnSpc>
              <a:spcBef>
                <a:spcPts val="1000"/>
              </a:spcBef>
              <a:spcAft>
                <a:spcPts val="0"/>
              </a:spcAft>
              <a:buClr>
                <a:schemeClr val="accent4"/>
              </a:buClr>
              <a:buSzPts val="2000"/>
              <a:buChar char="•"/>
            </a:pPr>
            <a:r>
              <a:rPr lang="en-GB" sz="2000"/>
              <a:t>Captain noticed something was wrong at the end of the runway, took manual control and selected maximum thrust...</a:t>
            </a:r>
            <a:endParaRPr/>
          </a:p>
        </p:txBody>
      </p:sp>
      <p:pic>
        <p:nvPicPr>
          <p:cNvPr descr="Sully Quotes - MagicalQuote" id="656" name="Google Shape;656;p34"/>
          <p:cNvPicPr preferRelativeResize="0"/>
          <p:nvPr/>
        </p:nvPicPr>
        <p:blipFill rotWithShape="1">
          <a:blip r:embed="rId3">
            <a:alphaModFix/>
          </a:blip>
          <a:srcRect b="0" l="0" r="0" t="0"/>
          <a:stretch/>
        </p:blipFill>
        <p:spPr>
          <a:xfrm>
            <a:off x="4989688" y="4017769"/>
            <a:ext cx="3860510" cy="2161886"/>
          </a:xfrm>
          <a:prstGeom prst="rect">
            <a:avLst/>
          </a:prstGeom>
          <a:noFill/>
          <a:ln>
            <a:noFill/>
          </a:ln>
        </p:spPr>
      </p:pic>
      <p:pic>
        <p:nvPicPr>
          <p:cNvPr descr="Classroom" id="657" name="Google Shape;657;p34"/>
          <p:cNvPicPr preferRelativeResize="0"/>
          <p:nvPr/>
        </p:nvPicPr>
        <p:blipFill rotWithShape="1">
          <a:blip r:embed="rId4">
            <a:alphaModFix/>
          </a:blip>
          <a:srcRect b="0" l="0" r="0" t="0"/>
          <a:stretch/>
        </p:blipFill>
        <p:spPr>
          <a:xfrm>
            <a:off x="11098054" y="6338806"/>
            <a:ext cx="354979" cy="35497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62" name="Shape 662"/>
        <p:cNvGrpSpPr/>
        <p:nvPr/>
      </p:nvGrpSpPr>
      <p:grpSpPr>
        <a:xfrm>
          <a:off x="0" y="0"/>
          <a:ext cx="0" cy="0"/>
          <a:chOff x="0" y="0"/>
          <a:chExt cx="0" cy="0"/>
        </a:xfrm>
      </p:grpSpPr>
      <p:sp>
        <p:nvSpPr>
          <p:cNvPr id="663" name="Google Shape;663;p35"/>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4" name="Google Shape;664;p35"/>
          <p:cNvSpPr/>
          <p:nvPr/>
        </p:nvSpPr>
        <p:spPr>
          <a:xfrm>
            <a:off x="0" y="0"/>
            <a:ext cx="5020887" cy="6491605"/>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5" name="Google Shape;665;p35"/>
          <p:cNvSpPr txBox="1"/>
          <p:nvPr>
            <p:ph type="title"/>
          </p:nvPr>
        </p:nvSpPr>
        <p:spPr>
          <a:xfrm>
            <a:off x="594360" y="1209086"/>
            <a:ext cx="3876848" cy="406492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000"/>
              <a:buFont typeface="Calibri"/>
              <a:buNone/>
            </a:pPr>
            <a:r>
              <a:rPr lang="en-GB" sz="5000"/>
              <a:t>Example </a:t>
            </a:r>
            <a:r>
              <a:rPr b="1" lang="en-GB" sz="5000"/>
              <a:t>slip</a:t>
            </a:r>
            <a:r>
              <a:rPr lang="en-GB" sz="5000"/>
              <a:t> – Emirates EK407</a:t>
            </a:r>
            <a:endParaRPr/>
          </a:p>
        </p:txBody>
      </p:sp>
      <p:grpSp>
        <p:nvGrpSpPr>
          <p:cNvPr id="666" name="Google Shape;666;p35"/>
          <p:cNvGrpSpPr/>
          <p:nvPr/>
        </p:nvGrpSpPr>
        <p:grpSpPr>
          <a:xfrm>
            <a:off x="56167" y="2569464"/>
            <a:ext cx="242107" cy="1340860"/>
            <a:chOff x="56167" y="2761488"/>
            <a:chExt cx="242107" cy="1340860"/>
          </a:xfrm>
        </p:grpSpPr>
        <p:sp>
          <p:nvSpPr>
            <p:cNvPr id="667" name="Google Shape;667;p35"/>
            <p:cNvSpPr/>
            <p:nvPr/>
          </p:nvSpPr>
          <p:spPr>
            <a:xfrm rot="5400000">
              <a:off x="237744" y="3331247"/>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8" name="Google Shape;668;p35"/>
            <p:cNvSpPr/>
            <p:nvPr/>
          </p:nvSpPr>
          <p:spPr>
            <a:xfrm rot="5400000">
              <a:off x="54864" y="3331247"/>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9" name="Google Shape;669;p35"/>
            <p:cNvSpPr/>
            <p:nvPr/>
          </p:nvSpPr>
          <p:spPr>
            <a:xfrm rot="5400000">
              <a:off x="237744" y="3189133"/>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0" name="Google Shape;670;p35"/>
            <p:cNvSpPr/>
            <p:nvPr/>
          </p:nvSpPr>
          <p:spPr>
            <a:xfrm rot="5400000">
              <a:off x="54864" y="3189133"/>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1" name="Google Shape;671;p35"/>
            <p:cNvSpPr/>
            <p:nvPr/>
          </p:nvSpPr>
          <p:spPr>
            <a:xfrm rot="5400000">
              <a:off x="237744" y="3047019"/>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2" name="Google Shape;672;p35"/>
            <p:cNvSpPr/>
            <p:nvPr/>
          </p:nvSpPr>
          <p:spPr>
            <a:xfrm rot="5400000">
              <a:off x="54864" y="3047019"/>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3" name="Google Shape;673;p35"/>
            <p:cNvSpPr/>
            <p:nvPr/>
          </p:nvSpPr>
          <p:spPr>
            <a:xfrm rot="5400000">
              <a:off x="237744" y="2904905"/>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4" name="Google Shape;674;p35"/>
            <p:cNvSpPr/>
            <p:nvPr/>
          </p:nvSpPr>
          <p:spPr>
            <a:xfrm rot="5400000">
              <a:off x="54864" y="2904905"/>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5" name="Google Shape;675;p35"/>
            <p:cNvSpPr/>
            <p:nvPr/>
          </p:nvSpPr>
          <p:spPr>
            <a:xfrm rot="5400000">
              <a:off x="237744" y="2762791"/>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6" name="Google Shape;676;p35"/>
            <p:cNvSpPr/>
            <p:nvPr/>
          </p:nvSpPr>
          <p:spPr>
            <a:xfrm rot="5400000">
              <a:off x="54864" y="2762791"/>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7" name="Google Shape;677;p35"/>
            <p:cNvSpPr/>
            <p:nvPr/>
          </p:nvSpPr>
          <p:spPr>
            <a:xfrm rot="5400000">
              <a:off x="237744" y="4041817"/>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8" name="Google Shape;678;p35"/>
            <p:cNvSpPr/>
            <p:nvPr/>
          </p:nvSpPr>
          <p:spPr>
            <a:xfrm rot="5400000">
              <a:off x="54864" y="4041817"/>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9" name="Google Shape;679;p35"/>
            <p:cNvSpPr/>
            <p:nvPr/>
          </p:nvSpPr>
          <p:spPr>
            <a:xfrm rot="5400000">
              <a:off x="237744" y="3899703"/>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0" name="Google Shape;680;p35"/>
            <p:cNvSpPr/>
            <p:nvPr/>
          </p:nvSpPr>
          <p:spPr>
            <a:xfrm rot="5400000">
              <a:off x="54864" y="3899703"/>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1" name="Google Shape;681;p35"/>
            <p:cNvSpPr/>
            <p:nvPr/>
          </p:nvSpPr>
          <p:spPr>
            <a:xfrm rot="5400000">
              <a:off x="237744" y="3757589"/>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2" name="Google Shape;682;p35"/>
            <p:cNvSpPr/>
            <p:nvPr/>
          </p:nvSpPr>
          <p:spPr>
            <a:xfrm rot="5400000">
              <a:off x="54864" y="3757589"/>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3" name="Google Shape;683;p35"/>
            <p:cNvSpPr/>
            <p:nvPr/>
          </p:nvSpPr>
          <p:spPr>
            <a:xfrm rot="5400000">
              <a:off x="237744" y="3615475"/>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4" name="Google Shape;684;p35"/>
            <p:cNvSpPr/>
            <p:nvPr/>
          </p:nvSpPr>
          <p:spPr>
            <a:xfrm rot="5400000">
              <a:off x="54864" y="3615475"/>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5" name="Google Shape;685;p35"/>
            <p:cNvSpPr/>
            <p:nvPr/>
          </p:nvSpPr>
          <p:spPr>
            <a:xfrm rot="5400000">
              <a:off x="237744" y="3473361"/>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6" name="Google Shape;686;p35"/>
            <p:cNvSpPr/>
            <p:nvPr/>
          </p:nvSpPr>
          <p:spPr>
            <a:xfrm rot="5400000">
              <a:off x="54864" y="3473361"/>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87" name="Google Shape;687;p35"/>
          <p:cNvSpPr/>
          <p:nvPr/>
        </p:nvSpPr>
        <p:spPr>
          <a:xfrm>
            <a:off x="0" y="6501384"/>
            <a:ext cx="12192000" cy="356616"/>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688" name="Google Shape;688;p35"/>
          <p:cNvGrpSpPr/>
          <p:nvPr/>
        </p:nvGrpSpPr>
        <p:grpSpPr>
          <a:xfrm>
            <a:off x="5397393" y="264007"/>
            <a:ext cx="6417269" cy="5949343"/>
            <a:chOff x="138290" y="4362"/>
            <a:chExt cx="6417269" cy="5949343"/>
          </a:xfrm>
        </p:grpSpPr>
        <p:sp>
          <p:nvSpPr>
            <p:cNvPr id="689" name="Google Shape;689;p35"/>
            <p:cNvSpPr/>
            <p:nvPr/>
          </p:nvSpPr>
          <p:spPr>
            <a:xfrm>
              <a:off x="138290" y="773097"/>
              <a:ext cx="2673862" cy="1336931"/>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35"/>
            <p:cNvSpPr txBox="1"/>
            <p:nvPr/>
          </p:nvSpPr>
          <p:spPr>
            <a:xfrm>
              <a:off x="177447" y="812254"/>
              <a:ext cx="2595548" cy="1258617"/>
            </a:xfrm>
            <a:prstGeom prst="rect">
              <a:avLst/>
            </a:prstGeom>
            <a:noFill/>
            <a:ln>
              <a:noFill/>
            </a:ln>
          </p:spPr>
          <p:txBody>
            <a:bodyPr anchorCtr="0" anchor="ctr" bIns="13325" lIns="13325" spcFirstLastPara="1" rIns="13325" wrap="square" tIns="13325">
              <a:noAutofit/>
            </a:bodyPr>
            <a:lstStyle/>
            <a:p>
              <a:pPr indent="0" lvl="0" marL="0" marR="0" rtl="0" algn="ctr">
                <a:lnSpc>
                  <a:spcPct val="90000"/>
                </a:lnSpc>
                <a:spcBef>
                  <a:spcPts val="0"/>
                </a:spcBef>
                <a:spcAft>
                  <a:spcPts val="0"/>
                </a:spcAft>
                <a:buClr>
                  <a:schemeClr val="lt1"/>
                </a:buClr>
                <a:buSzPts val="2100"/>
                <a:buFont typeface="Calibri"/>
                <a:buNone/>
              </a:pPr>
              <a:r>
                <a:rPr lang="en-GB" sz="2100">
                  <a:solidFill>
                    <a:schemeClr val="lt1"/>
                  </a:solidFill>
                  <a:latin typeface="Calibri"/>
                  <a:ea typeface="Calibri"/>
                  <a:cs typeface="Calibri"/>
                  <a:sym typeface="Calibri"/>
                </a:rPr>
                <a:t>After the accident, Captain and First Office were asked to resign by Emirates and did so.</a:t>
              </a:r>
              <a:endParaRPr sz="2100">
                <a:solidFill>
                  <a:schemeClr val="lt1"/>
                </a:solidFill>
                <a:latin typeface="Calibri"/>
                <a:ea typeface="Calibri"/>
                <a:cs typeface="Calibri"/>
                <a:sym typeface="Calibri"/>
              </a:endParaRPr>
            </a:p>
          </p:txBody>
        </p:sp>
        <p:sp>
          <p:nvSpPr>
            <p:cNvPr id="691" name="Google Shape;691;p35"/>
            <p:cNvSpPr/>
            <p:nvPr/>
          </p:nvSpPr>
          <p:spPr>
            <a:xfrm>
              <a:off x="138290" y="2310568"/>
              <a:ext cx="2673862" cy="1336931"/>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35"/>
            <p:cNvSpPr txBox="1"/>
            <p:nvPr/>
          </p:nvSpPr>
          <p:spPr>
            <a:xfrm>
              <a:off x="177447" y="2349725"/>
              <a:ext cx="2595548" cy="1258617"/>
            </a:xfrm>
            <a:prstGeom prst="rect">
              <a:avLst/>
            </a:prstGeom>
            <a:noFill/>
            <a:ln>
              <a:noFill/>
            </a:ln>
          </p:spPr>
          <p:txBody>
            <a:bodyPr anchorCtr="0" anchor="ctr" bIns="13325" lIns="13325" spcFirstLastPara="1" rIns="13325" wrap="square" tIns="13325">
              <a:noAutofit/>
            </a:bodyPr>
            <a:lstStyle/>
            <a:p>
              <a:pPr indent="0" lvl="0" marL="0" marR="0" rtl="0" algn="ctr">
                <a:lnSpc>
                  <a:spcPct val="90000"/>
                </a:lnSpc>
                <a:spcBef>
                  <a:spcPts val="0"/>
                </a:spcBef>
                <a:spcAft>
                  <a:spcPts val="0"/>
                </a:spcAft>
                <a:buClr>
                  <a:schemeClr val="lt1"/>
                </a:buClr>
                <a:buSzPts val="2100"/>
                <a:buFont typeface="Calibri"/>
                <a:buNone/>
              </a:pPr>
              <a:r>
                <a:rPr lang="en-GB" sz="2100">
                  <a:solidFill>
                    <a:schemeClr val="lt1"/>
                  </a:solidFill>
                  <a:latin typeface="Calibri"/>
                  <a:ea typeface="Calibri"/>
                  <a:cs typeface="Calibri"/>
                  <a:sym typeface="Calibri"/>
                </a:rPr>
                <a:t>ATSB investigation revealed:</a:t>
              </a:r>
              <a:endParaRPr sz="2100">
                <a:solidFill>
                  <a:schemeClr val="lt1"/>
                </a:solidFill>
                <a:latin typeface="Calibri"/>
                <a:ea typeface="Calibri"/>
                <a:cs typeface="Calibri"/>
                <a:sym typeface="Calibri"/>
              </a:endParaRPr>
            </a:p>
          </p:txBody>
        </p:sp>
        <p:sp>
          <p:nvSpPr>
            <p:cNvPr id="693" name="Google Shape;693;p35"/>
            <p:cNvSpPr/>
            <p:nvPr/>
          </p:nvSpPr>
          <p:spPr>
            <a:xfrm rot="-3907178">
              <a:off x="2075851" y="1805735"/>
              <a:ext cx="2542147" cy="40390"/>
            </a:xfrm>
            <a:custGeom>
              <a:rect b="b" l="l" r="r" t="t"/>
              <a:pathLst>
                <a:path extrusionOk="0" h="120000" w="120000">
                  <a:moveTo>
                    <a:pt x="0" y="60000"/>
                  </a:moveTo>
                  <a:lnTo>
                    <a:pt x="120000" y="60000"/>
                  </a:lnTo>
                </a:path>
              </a:pathLst>
            </a:custGeom>
            <a:no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35"/>
            <p:cNvSpPr txBox="1"/>
            <p:nvPr/>
          </p:nvSpPr>
          <p:spPr>
            <a:xfrm rot="-3907178">
              <a:off x="3283371" y="1762377"/>
              <a:ext cx="127107" cy="127107"/>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900"/>
                <a:buFont typeface="Calibri"/>
                <a:buNone/>
              </a:pPr>
              <a:r>
                <a:t/>
              </a:r>
              <a:endParaRPr sz="900">
                <a:solidFill>
                  <a:schemeClr val="dk1"/>
                </a:solidFill>
                <a:latin typeface="Calibri"/>
                <a:ea typeface="Calibri"/>
                <a:cs typeface="Calibri"/>
                <a:sym typeface="Calibri"/>
              </a:endParaRPr>
            </a:p>
          </p:txBody>
        </p:sp>
        <p:sp>
          <p:nvSpPr>
            <p:cNvPr id="695" name="Google Shape;695;p35"/>
            <p:cNvSpPr/>
            <p:nvPr/>
          </p:nvSpPr>
          <p:spPr>
            <a:xfrm>
              <a:off x="3881697" y="4362"/>
              <a:ext cx="2673862" cy="1336931"/>
            </a:xfrm>
            <a:prstGeom prst="roundRect">
              <a:avLst>
                <a:gd fmla="val 10000" name="adj"/>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35"/>
            <p:cNvSpPr txBox="1"/>
            <p:nvPr/>
          </p:nvSpPr>
          <p:spPr>
            <a:xfrm>
              <a:off x="3920854" y="43519"/>
              <a:ext cx="2595548" cy="1258617"/>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chemeClr val="lt1"/>
                </a:buClr>
                <a:buSzPts val="1800"/>
                <a:buFont typeface="Calibri"/>
                <a:buNone/>
              </a:pPr>
              <a:r>
                <a:rPr lang="en-GB" sz="1800">
                  <a:solidFill>
                    <a:schemeClr val="lt1"/>
                  </a:solidFill>
                  <a:latin typeface="Calibri"/>
                  <a:ea typeface="Calibri"/>
                  <a:cs typeface="Calibri"/>
                  <a:sym typeface="Calibri"/>
                </a:rPr>
                <a:t>Captain had flown </a:t>
              </a:r>
              <a:r>
                <a:rPr lang="en-GB" sz="1800">
                  <a:solidFill>
                    <a:schemeClr val="accent1"/>
                  </a:solidFill>
                  <a:latin typeface="Calibri"/>
                  <a:ea typeface="Calibri"/>
                  <a:cs typeface="Calibri"/>
                  <a:sym typeface="Calibri"/>
                </a:rPr>
                <a:t>99</a:t>
              </a:r>
              <a:r>
                <a:rPr lang="en-GB" sz="1800">
                  <a:solidFill>
                    <a:schemeClr val="lt1"/>
                  </a:solidFill>
                  <a:latin typeface="Calibri"/>
                  <a:ea typeface="Calibri"/>
                  <a:cs typeface="Calibri"/>
                  <a:sym typeface="Calibri"/>
                </a:rPr>
                <a:t> hours in last month (</a:t>
              </a:r>
              <a:r>
                <a:rPr lang="en-GB" sz="1800">
                  <a:solidFill>
                    <a:schemeClr val="accent1"/>
                  </a:solidFill>
                  <a:latin typeface="Calibri"/>
                  <a:ea typeface="Calibri"/>
                  <a:cs typeface="Calibri"/>
                  <a:sym typeface="Calibri"/>
                </a:rPr>
                <a:t>1</a:t>
              </a:r>
              <a:r>
                <a:rPr lang="en-GB" sz="1800">
                  <a:solidFill>
                    <a:schemeClr val="lt1"/>
                  </a:solidFill>
                  <a:latin typeface="Calibri"/>
                  <a:ea typeface="Calibri"/>
                  <a:cs typeface="Calibri"/>
                  <a:sym typeface="Calibri"/>
                </a:rPr>
                <a:t> hour below maximum allowed)</a:t>
              </a:r>
              <a:endParaRPr sz="1800">
                <a:solidFill>
                  <a:schemeClr val="lt1"/>
                </a:solidFill>
                <a:latin typeface="Calibri"/>
                <a:ea typeface="Calibri"/>
                <a:cs typeface="Calibri"/>
                <a:sym typeface="Calibri"/>
              </a:endParaRPr>
            </a:p>
          </p:txBody>
        </p:sp>
        <p:sp>
          <p:nvSpPr>
            <p:cNvPr id="697" name="Google Shape;697;p35"/>
            <p:cNvSpPr/>
            <p:nvPr/>
          </p:nvSpPr>
          <p:spPr>
            <a:xfrm rot="-2142401">
              <a:off x="2688350" y="2574471"/>
              <a:ext cx="1317148" cy="40390"/>
            </a:xfrm>
            <a:custGeom>
              <a:rect b="b" l="l" r="r" t="t"/>
              <a:pathLst>
                <a:path extrusionOk="0" h="120000" w="120000">
                  <a:moveTo>
                    <a:pt x="0" y="60000"/>
                  </a:moveTo>
                  <a:lnTo>
                    <a:pt x="120000" y="60000"/>
                  </a:lnTo>
                </a:path>
              </a:pathLst>
            </a:custGeom>
            <a:no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35"/>
            <p:cNvSpPr txBox="1"/>
            <p:nvPr/>
          </p:nvSpPr>
          <p:spPr>
            <a:xfrm rot="-2142401">
              <a:off x="3313996" y="2561737"/>
              <a:ext cx="65857" cy="65857"/>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sz="500">
                <a:solidFill>
                  <a:schemeClr val="dk1"/>
                </a:solidFill>
                <a:latin typeface="Calibri"/>
                <a:ea typeface="Calibri"/>
                <a:cs typeface="Calibri"/>
                <a:sym typeface="Calibri"/>
              </a:endParaRPr>
            </a:p>
          </p:txBody>
        </p:sp>
        <p:sp>
          <p:nvSpPr>
            <p:cNvPr id="699" name="Google Shape;699;p35"/>
            <p:cNvSpPr/>
            <p:nvPr/>
          </p:nvSpPr>
          <p:spPr>
            <a:xfrm>
              <a:off x="3881697" y="1541833"/>
              <a:ext cx="2673862" cy="1336931"/>
            </a:xfrm>
            <a:prstGeom prst="roundRect">
              <a:avLst>
                <a:gd fmla="val 10000" name="adj"/>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35"/>
            <p:cNvSpPr txBox="1"/>
            <p:nvPr/>
          </p:nvSpPr>
          <p:spPr>
            <a:xfrm>
              <a:off x="3920854" y="1580990"/>
              <a:ext cx="2595548" cy="1258617"/>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chemeClr val="lt1"/>
                </a:buClr>
                <a:buSzPts val="1800"/>
                <a:buFont typeface="Calibri"/>
                <a:buNone/>
              </a:pPr>
              <a:r>
                <a:rPr lang="en-GB" sz="1800">
                  <a:solidFill>
                    <a:schemeClr val="lt1"/>
                  </a:solidFill>
                  <a:latin typeface="Calibri"/>
                  <a:ea typeface="Calibri"/>
                  <a:cs typeface="Calibri"/>
                  <a:sym typeface="Calibri"/>
                </a:rPr>
                <a:t>Had slept for </a:t>
              </a:r>
              <a:r>
                <a:rPr lang="en-GB" sz="1800">
                  <a:solidFill>
                    <a:schemeClr val="accent1"/>
                  </a:solidFill>
                  <a:latin typeface="Calibri"/>
                  <a:ea typeface="Calibri"/>
                  <a:cs typeface="Calibri"/>
                  <a:sym typeface="Calibri"/>
                </a:rPr>
                <a:t>3.5 </a:t>
              </a:r>
              <a:r>
                <a:rPr lang="en-GB" sz="1800">
                  <a:solidFill>
                    <a:schemeClr val="lt1"/>
                  </a:solidFill>
                  <a:latin typeface="Calibri"/>
                  <a:ea typeface="Calibri"/>
                  <a:cs typeface="Calibri"/>
                  <a:sym typeface="Calibri"/>
                </a:rPr>
                <a:t>hours in </a:t>
              </a:r>
              <a:r>
                <a:rPr lang="en-GB" sz="1800">
                  <a:solidFill>
                    <a:schemeClr val="accent1"/>
                  </a:solidFill>
                  <a:latin typeface="Calibri"/>
                  <a:ea typeface="Calibri"/>
                  <a:cs typeface="Calibri"/>
                  <a:sym typeface="Calibri"/>
                </a:rPr>
                <a:t>24-hour period </a:t>
              </a:r>
              <a:r>
                <a:rPr lang="en-GB" sz="1800">
                  <a:solidFill>
                    <a:schemeClr val="lt1"/>
                  </a:solidFill>
                  <a:latin typeface="Calibri"/>
                  <a:ea typeface="Calibri"/>
                  <a:cs typeface="Calibri"/>
                  <a:sym typeface="Calibri"/>
                </a:rPr>
                <a:t>prior to flight (shift rotas)</a:t>
              </a:r>
              <a:endParaRPr sz="1800">
                <a:solidFill>
                  <a:schemeClr val="lt1"/>
                </a:solidFill>
                <a:latin typeface="Calibri"/>
                <a:ea typeface="Calibri"/>
                <a:cs typeface="Calibri"/>
                <a:sym typeface="Calibri"/>
              </a:endParaRPr>
            </a:p>
          </p:txBody>
        </p:sp>
        <p:sp>
          <p:nvSpPr>
            <p:cNvPr id="701" name="Google Shape;701;p35"/>
            <p:cNvSpPr/>
            <p:nvPr/>
          </p:nvSpPr>
          <p:spPr>
            <a:xfrm rot="2142401">
              <a:off x="2688350" y="3343206"/>
              <a:ext cx="1317148" cy="40390"/>
            </a:xfrm>
            <a:custGeom>
              <a:rect b="b" l="l" r="r" t="t"/>
              <a:pathLst>
                <a:path extrusionOk="0" h="120000" w="120000">
                  <a:moveTo>
                    <a:pt x="0" y="60000"/>
                  </a:moveTo>
                  <a:lnTo>
                    <a:pt x="120000" y="60000"/>
                  </a:lnTo>
                </a:path>
              </a:pathLst>
            </a:custGeom>
            <a:no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35"/>
            <p:cNvSpPr txBox="1"/>
            <p:nvPr/>
          </p:nvSpPr>
          <p:spPr>
            <a:xfrm rot="2142401">
              <a:off x="3313996" y="3330472"/>
              <a:ext cx="65857" cy="65857"/>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sz="500">
                <a:solidFill>
                  <a:schemeClr val="dk1"/>
                </a:solidFill>
                <a:latin typeface="Calibri"/>
                <a:ea typeface="Calibri"/>
                <a:cs typeface="Calibri"/>
                <a:sym typeface="Calibri"/>
              </a:endParaRPr>
            </a:p>
          </p:txBody>
        </p:sp>
        <p:sp>
          <p:nvSpPr>
            <p:cNvPr id="703" name="Google Shape;703;p35"/>
            <p:cNvSpPr/>
            <p:nvPr/>
          </p:nvSpPr>
          <p:spPr>
            <a:xfrm>
              <a:off x="3881697" y="3079303"/>
              <a:ext cx="2673862" cy="1336931"/>
            </a:xfrm>
            <a:prstGeom prst="roundRect">
              <a:avLst>
                <a:gd fmla="val 10000" name="adj"/>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35"/>
            <p:cNvSpPr txBox="1"/>
            <p:nvPr/>
          </p:nvSpPr>
          <p:spPr>
            <a:xfrm>
              <a:off x="3920854" y="3118460"/>
              <a:ext cx="2595548" cy="1258617"/>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chemeClr val="accent1"/>
                </a:buClr>
                <a:buSzPts val="1800"/>
                <a:buFont typeface="Calibri"/>
                <a:buNone/>
              </a:pPr>
              <a:r>
                <a:rPr lang="en-GB" sz="1800">
                  <a:solidFill>
                    <a:schemeClr val="accent1"/>
                  </a:solidFill>
                  <a:latin typeface="Calibri"/>
                  <a:ea typeface="Calibri"/>
                  <a:cs typeface="Calibri"/>
                  <a:sym typeface="Calibri"/>
                </a:rPr>
                <a:t>Excessively complex system </a:t>
              </a:r>
              <a:r>
                <a:rPr lang="en-GB" sz="1800">
                  <a:solidFill>
                    <a:schemeClr val="lt1"/>
                  </a:solidFill>
                  <a:latin typeface="Calibri"/>
                  <a:ea typeface="Calibri"/>
                  <a:cs typeface="Calibri"/>
                  <a:sym typeface="Calibri"/>
                </a:rPr>
                <a:t>for calculating take off speed (manual transfer of information from 2 automated systems)</a:t>
              </a:r>
              <a:endParaRPr sz="1800">
                <a:solidFill>
                  <a:schemeClr val="lt1"/>
                </a:solidFill>
                <a:latin typeface="Calibri"/>
                <a:ea typeface="Calibri"/>
                <a:cs typeface="Calibri"/>
                <a:sym typeface="Calibri"/>
              </a:endParaRPr>
            </a:p>
          </p:txBody>
        </p:sp>
        <p:sp>
          <p:nvSpPr>
            <p:cNvPr id="705" name="Google Shape;705;p35"/>
            <p:cNvSpPr/>
            <p:nvPr/>
          </p:nvSpPr>
          <p:spPr>
            <a:xfrm rot="3907178">
              <a:off x="2075851" y="4111941"/>
              <a:ext cx="2542147" cy="40390"/>
            </a:xfrm>
            <a:custGeom>
              <a:rect b="b" l="l" r="r" t="t"/>
              <a:pathLst>
                <a:path extrusionOk="0" h="120000" w="120000">
                  <a:moveTo>
                    <a:pt x="0" y="60000"/>
                  </a:moveTo>
                  <a:lnTo>
                    <a:pt x="120000" y="60000"/>
                  </a:lnTo>
                </a:path>
              </a:pathLst>
            </a:custGeom>
            <a:no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35"/>
            <p:cNvSpPr txBox="1"/>
            <p:nvPr/>
          </p:nvSpPr>
          <p:spPr>
            <a:xfrm rot="3907178">
              <a:off x="3283371" y="4068583"/>
              <a:ext cx="127107" cy="127107"/>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900"/>
                <a:buFont typeface="Calibri"/>
                <a:buNone/>
              </a:pPr>
              <a:r>
                <a:t/>
              </a:r>
              <a:endParaRPr sz="900">
                <a:solidFill>
                  <a:schemeClr val="dk1"/>
                </a:solidFill>
                <a:latin typeface="Calibri"/>
                <a:ea typeface="Calibri"/>
                <a:cs typeface="Calibri"/>
                <a:sym typeface="Calibri"/>
              </a:endParaRPr>
            </a:p>
          </p:txBody>
        </p:sp>
        <p:sp>
          <p:nvSpPr>
            <p:cNvPr id="707" name="Google Shape;707;p35"/>
            <p:cNvSpPr/>
            <p:nvPr/>
          </p:nvSpPr>
          <p:spPr>
            <a:xfrm>
              <a:off x="3881697" y="4616774"/>
              <a:ext cx="2673862" cy="1336931"/>
            </a:xfrm>
            <a:prstGeom prst="roundRect">
              <a:avLst>
                <a:gd fmla="val 10000" name="adj"/>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35"/>
            <p:cNvSpPr txBox="1"/>
            <p:nvPr/>
          </p:nvSpPr>
          <p:spPr>
            <a:xfrm>
              <a:off x="3920854" y="4655931"/>
              <a:ext cx="2595548" cy="1258617"/>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chemeClr val="accent1"/>
                </a:buClr>
                <a:buSzPts val="1800"/>
                <a:buFont typeface="Calibri"/>
                <a:buNone/>
              </a:pPr>
              <a:r>
                <a:rPr lang="en-GB" sz="1800">
                  <a:solidFill>
                    <a:schemeClr val="accent1"/>
                  </a:solidFill>
                  <a:latin typeface="Calibri"/>
                  <a:ea typeface="Calibri"/>
                  <a:cs typeface="Calibri"/>
                  <a:sym typeface="Calibri"/>
                </a:rPr>
                <a:t>No</a:t>
              </a:r>
              <a:r>
                <a:rPr lang="en-GB" sz="1800">
                  <a:solidFill>
                    <a:schemeClr val="lt1"/>
                  </a:solidFill>
                  <a:latin typeface="Calibri"/>
                  <a:ea typeface="Calibri"/>
                  <a:cs typeface="Calibri"/>
                  <a:sym typeface="Calibri"/>
                </a:rPr>
                <a:t> automated failsafe </a:t>
              </a:r>
              <a:endParaRPr sz="1800">
                <a:solidFill>
                  <a:schemeClr val="lt1"/>
                </a:solidFill>
                <a:latin typeface="Calibri"/>
                <a:ea typeface="Calibri"/>
                <a:cs typeface="Calibri"/>
                <a:sym typeface="Calibri"/>
              </a:endParaRPr>
            </a:p>
          </p:txBody>
        </p:sp>
      </p:grpSp>
      <p:pic>
        <p:nvPicPr>
          <p:cNvPr descr="Classroom" id="709" name="Google Shape;709;p35"/>
          <p:cNvPicPr preferRelativeResize="0"/>
          <p:nvPr/>
        </p:nvPicPr>
        <p:blipFill rotWithShape="1">
          <a:blip r:embed="rId3">
            <a:alphaModFix/>
          </a:blip>
          <a:srcRect b="0" l="0" r="0" t="0"/>
          <a:stretch/>
        </p:blipFill>
        <p:spPr>
          <a:xfrm>
            <a:off x="120785" y="6040223"/>
            <a:ext cx="354979" cy="354979"/>
          </a:xfrm>
          <a:prstGeom prst="rect">
            <a:avLst/>
          </a:prstGeom>
          <a:noFill/>
          <a:ln>
            <a:noFill/>
          </a:ln>
        </p:spPr>
      </p:pic>
      <p:pic>
        <p:nvPicPr>
          <p:cNvPr descr="Information" id="710" name="Google Shape;710;p35"/>
          <p:cNvPicPr preferRelativeResize="0"/>
          <p:nvPr/>
        </p:nvPicPr>
        <p:blipFill rotWithShape="1">
          <a:blip r:embed="rId4">
            <a:alphaModFix/>
          </a:blip>
          <a:srcRect b="0" l="0" r="0" t="0"/>
          <a:stretch/>
        </p:blipFill>
        <p:spPr>
          <a:xfrm>
            <a:off x="475764" y="6002561"/>
            <a:ext cx="356988" cy="356988"/>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15" name="Shape 715"/>
        <p:cNvGrpSpPr/>
        <p:nvPr/>
      </p:nvGrpSpPr>
      <p:grpSpPr>
        <a:xfrm>
          <a:off x="0" y="0"/>
          <a:ext cx="0" cy="0"/>
          <a:chOff x="0" y="0"/>
          <a:chExt cx="0" cy="0"/>
        </a:xfrm>
      </p:grpSpPr>
      <p:sp>
        <p:nvSpPr>
          <p:cNvPr id="716" name="Google Shape;716;p36"/>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7" name="Google Shape;717;p36"/>
          <p:cNvSpPr txBox="1"/>
          <p:nvPr>
            <p:ph type="title"/>
          </p:nvPr>
        </p:nvSpPr>
        <p:spPr>
          <a:xfrm>
            <a:off x="838200" y="557189"/>
            <a:ext cx="3374136" cy="556789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5200"/>
              <a:buFont typeface="Calibri"/>
              <a:buNone/>
            </a:pPr>
            <a:r>
              <a:rPr b="1" lang="en-GB" sz="5200">
                <a:solidFill>
                  <a:schemeClr val="accent1"/>
                </a:solidFill>
                <a:latin typeface="Calibri"/>
                <a:ea typeface="Calibri"/>
                <a:cs typeface="Calibri"/>
                <a:sym typeface="Calibri"/>
              </a:rPr>
              <a:t>Mistakes</a:t>
            </a:r>
            <a:endParaRPr/>
          </a:p>
        </p:txBody>
      </p:sp>
      <p:pic>
        <p:nvPicPr>
          <p:cNvPr descr="Classroom" id="718" name="Google Shape;718;p36"/>
          <p:cNvPicPr preferRelativeResize="0"/>
          <p:nvPr/>
        </p:nvPicPr>
        <p:blipFill rotWithShape="1">
          <a:blip r:embed="rId3">
            <a:alphaModFix/>
          </a:blip>
          <a:srcRect b="0" l="0" r="0" t="0"/>
          <a:stretch/>
        </p:blipFill>
        <p:spPr>
          <a:xfrm>
            <a:off x="11098054" y="6338806"/>
            <a:ext cx="354979" cy="354979"/>
          </a:xfrm>
          <a:prstGeom prst="rect">
            <a:avLst/>
          </a:prstGeom>
          <a:noFill/>
          <a:ln>
            <a:noFill/>
          </a:ln>
        </p:spPr>
      </p:pic>
      <p:pic>
        <p:nvPicPr>
          <p:cNvPr descr="Information" id="719" name="Google Shape;719;p36"/>
          <p:cNvPicPr preferRelativeResize="0"/>
          <p:nvPr/>
        </p:nvPicPr>
        <p:blipFill rotWithShape="1">
          <a:blip r:embed="rId4">
            <a:alphaModFix/>
          </a:blip>
          <a:srcRect b="0" l="0" r="0" t="0"/>
          <a:stretch/>
        </p:blipFill>
        <p:spPr>
          <a:xfrm>
            <a:off x="11479660" y="6321057"/>
            <a:ext cx="356988" cy="356988"/>
          </a:xfrm>
          <a:prstGeom prst="rect">
            <a:avLst/>
          </a:prstGeom>
          <a:noFill/>
          <a:ln>
            <a:noFill/>
          </a:ln>
        </p:spPr>
      </p:pic>
      <p:grpSp>
        <p:nvGrpSpPr>
          <p:cNvPr id="720" name="Google Shape;720;p36"/>
          <p:cNvGrpSpPr/>
          <p:nvPr/>
        </p:nvGrpSpPr>
        <p:grpSpPr>
          <a:xfrm>
            <a:off x="5093208" y="622874"/>
            <a:ext cx="6263640" cy="5499722"/>
            <a:chOff x="0" y="2482"/>
            <a:chExt cx="6263640" cy="5499722"/>
          </a:xfrm>
        </p:grpSpPr>
        <p:sp>
          <p:nvSpPr>
            <p:cNvPr id="721" name="Google Shape;721;p36"/>
            <p:cNvSpPr/>
            <p:nvPr/>
          </p:nvSpPr>
          <p:spPr>
            <a:xfrm>
              <a:off x="0" y="3322370"/>
              <a:ext cx="6263640" cy="2179834"/>
            </a:xfrm>
            <a:prstGeom prst="rect">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36"/>
            <p:cNvSpPr txBox="1"/>
            <p:nvPr/>
          </p:nvSpPr>
          <p:spPr>
            <a:xfrm>
              <a:off x="0" y="3322370"/>
              <a:ext cx="6263640" cy="1177110"/>
            </a:xfrm>
            <a:prstGeom prst="rect">
              <a:avLst/>
            </a:prstGeom>
            <a:noFill/>
            <a:ln>
              <a:noFill/>
            </a:ln>
          </p:spPr>
          <p:txBody>
            <a:bodyPr anchorCtr="0" anchor="ctr" bIns="142225" lIns="142225" spcFirstLastPara="1" rIns="142225" wrap="square" tIns="142225">
              <a:noAutofit/>
            </a:bodyPr>
            <a:lstStyle/>
            <a:p>
              <a:pPr indent="0" lvl="0" marL="0" marR="0" rtl="0" algn="ctr">
                <a:lnSpc>
                  <a:spcPct val="90000"/>
                </a:lnSpc>
                <a:spcBef>
                  <a:spcPts val="0"/>
                </a:spcBef>
                <a:spcAft>
                  <a:spcPts val="0"/>
                </a:spcAft>
                <a:buClr>
                  <a:schemeClr val="lt1"/>
                </a:buClr>
                <a:buSzPts val="2000"/>
                <a:buFont typeface="Calibri"/>
                <a:buNone/>
              </a:pPr>
              <a:r>
                <a:rPr lang="en-GB" sz="2000">
                  <a:solidFill>
                    <a:schemeClr val="lt1"/>
                  </a:solidFill>
                  <a:latin typeface="Calibri"/>
                  <a:ea typeface="Calibri"/>
                  <a:cs typeface="Calibri"/>
                  <a:sym typeface="Calibri"/>
                </a:rPr>
                <a:t>People believe what they are doing is right and often dismiss evidence to the contrary</a:t>
              </a:r>
              <a:br>
                <a:rPr lang="en-GB" sz="2000">
                  <a:solidFill>
                    <a:schemeClr val="lt1"/>
                  </a:solidFill>
                  <a:latin typeface="Calibri"/>
                  <a:ea typeface="Calibri"/>
                  <a:cs typeface="Calibri"/>
                  <a:sym typeface="Calibri"/>
                </a:rPr>
              </a:br>
              <a:endParaRPr sz="2000">
                <a:solidFill>
                  <a:schemeClr val="lt1"/>
                </a:solidFill>
                <a:latin typeface="Calibri"/>
                <a:ea typeface="Calibri"/>
                <a:cs typeface="Calibri"/>
                <a:sym typeface="Calibri"/>
              </a:endParaRPr>
            </a:p>
          </p:txBody>
        </p:sp>
        <p:sp>
          <p:nvSpPr>
            <p:cNvPr id="723" name="Google Shape;723;p36"/>
            <p:cNvSpPr/>
            <p:nvPr/>
          </p:nvSpPr>
          <p:spPr>
            <a:xfrm>
              <a:off x="0" y="4455885"/>
              <a:ext cx="3131819" cy="1002724"/>
            </a:xfrm>
            <a:prstGeom prst="rect">
              <a:avLst/>
            </a:prstGeom>
            <a:solidFill>
              <a:srgbClr val="CCD3EA">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36"/>
            <p:cNvSpPr txBox="1"/>
            <p:nvPr/>
          </p:nvSpPr>
          <p:spPr>
            <a:xfrm>
              <a:off x="0" y="4455885"/>
              <a:ext cx="3131819" cy="1002724"/>
            </a:xfrm>
            <a:prstGeom prst="rect">
              <a:avLst/>
            </a:prstGeom>
            <a:noFill/>
            <a:ln>
              <a:noFill/>
            </a:ln>
          </p:spPr>
          <p:txBody>
            <a:bodyPr anchorCtr="0" anchor="ctr" bIns="48250" lIns="270250" spcFirstLastPara="1" rIns="270250" wrap="square" tIns="48250">
              <a:noAutofit/>
            </a:bodyPr>
            <a:lstStyle/>
            <a:p>
              <a:pPr indent="0" lvl="0" marL="0" marR="0" rtl="0" algn="ctr">
                <a:lnSpc>
                  <a:spcPct val="90000"/>
                </a:lnSpc>
                <a:spcBef>
                  <a:spcPts val="0"/>
                </a:spcBef>
                <a:spcAft>
                  <a:spcPts val="0"/>
                </a:spcAft>
                <a:buClr>
                  <a:schemeClr val="dk1"/>
                </a:buClr>
                <a:buSzPts val="3800"/>
                <a:buFont typeface="Calibri"/>
                <a:buNone/>
              </a:pPr>
              <a:r>
                <a:rPr lang="en-GB" sz="3800">
                  <a:solidFill>
                    <a:schemeClr val="dk1"/>
                  </a:solidFill>
                  <a:latin typeface="Calibri"/>
                  <a:ea typeface="Calibri"/>
                  <a:cs typeface="Calibri"/>
                  <a:sym typeface="Calibri"/>
                </a:rPr>
                <a:t>Bias</a:t>
              </a:r>
              <a:endParaRPr sz="3800">
                <a:solidFill>
                  <a:schemeClr val="dk1"/>
                </a:solidFill>
                <a:latin typeface="Calibri"/>
                <a:ea typeface="Calibri"/>
                <a:cs typeface="Calibri"/>
                <a:sym typeface="Calibri"/>
              </a:endParaRPr>
            </a:p>
          </p:txBody>
        </p:sp>
        <p:sp>
          <p:nvSpPr>
            <p:cNvPr id="725" name="Google Shape;725;p36"/>
            <p:cNvSpPr/>
            <p:nvPr/>
          </p:nvSpPr>
          <p:spPr>
            <a:xfrm>
              <a:off x="3131820" y="4455885"/>
              <a:ext cx="3131819" cy="1002724"/>
            </a:xfrm>
            <a:prstGeom prst="rect">
              <a:avLst/>
            </a:prstGeom>
            <a:solidFill>
              <a:srgbClr val="CCD3EA">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36"/>
            <p:cNvSpPr txBox="1"/>
            <p:nvPr/>
          </p:nvSpPr>
          <p:spPr>
            <a:xfrm>
              <a:off x="3131820" y="4455885"/>
              <a:ext cx="3131819" cy="1002724"/>
            </a:xfrm>
            <a:prstGeom prst="rect">
              <a:avLst/>
            </a:prstGeom>
            <a:noFill/>
            <a:ln>
              <a:noFill/>
            </a:ln>
          </p:spPr>
          <p:txBody>
            <a:bodyPr anchorCtr="0" anchor="ctr" bIns="48250" lIns="270250" spcFirstLastPara="1" rIns="270250" wrap="square" tIns="48250">
              <a:noAutofit/>
            </a:bodyPr>
            <a:lstStyle/>
            <a:p>
              <a:pPr indent="0" lvl="0" marL="0" marR="0" rtl="0" algn="ctr">
                <a:lnSpc>
                  <a:spcPct val="90000"/>
                </a:lnSpc>
                <a:spcBef>
                  <a:spcPts val="0"/>
                </a:spcBef>
                <a:spcAft>
                  <a:spcPts val="0"/>
                </a:spcAft>
                <a:buClr>
                  <a:schemeClr val="dk1"/>
                </a:buClr>
                <a:buSzPts val="3800"/>
                <a:buFont typeface="Calibri"/>
                <a:buNone/>
              </a:pPr>
              <a:r>
                <a:rPr lang="en-GB" sz="3800">
                  <a:solidFill>
                    <a:schemeClr val="dk1"/>
                  </a:solidFill>
                  <a:latin typeface="Calibri"/>
                  <a:ea typeface="Calibri"/>
                  <a:cs typeface="Calibri"/>
                  <a:sym typeface="Calibri"/>
                </a:rPr>
                <a:t>Tunnel vision</a:t>
              </a:r>
              <a:endParaRPr sz="3800">
                <a:solidFill>
                  <a:schemeClr val="dk1"/>
                </a:solidFill>
                <a:latin typeface="Calibri"/>
                <a:ea typeface="Calibri"/>
                <a:cs typeface="Calibri"/>
                <a:sym typeface="Calibri"/>
              </a:endParaRPr>
            </a:p>
          </p:txBody>
        </p:sp>
        <p:sp>
          <p:nvSpPr>
            <p:cNvPr id="727" name="Google Shape;727;p36"/>
            <p:cNvSpPr/>
            <p:nvPr/>
          </p:nvSpPr>
          <p:spPr>
            <a:xfrm rot="10800000">
              <a:off x="0" y="2482"/>
              <a:ext cx="6263640" cy="3352586"/>
            </a:xfrm>
            <a:prstGeom prst="upArrowCallout">
              <a:avLst>
                <a:gd fmla="val 25000" name="adj1"/>
                <a:gd fmla="val 25000" name="adj2"/>
                <a:gd fmla="val 25000" name="adj3"/>
                <a:gd fmla="val 64977" name="adj4"/>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36"/>
            <p:cNvSpPr txBox="1"/>
            <p:nvPr/>
          </p:nvSpPr>
          <p:spPr>
            <a:xfrm>
              <a:off x="0" y="2482"/>
              <a:ext cx="6263640" cy="2178410"/>
            </a:xfrm>
            <a:prstGeom prst="rect">
              <a:avLst/>
            </a:prstGeom>
            <a:noFill/>
            <a:ln>
              <a:noFill/>
            </a:ln>
          </p:spPr>
          <p:txBody>
            <a:bodyPr anchorCtr="0" anchor="ctr" bIns="142225" lIns="142225" spcFirstLastPara="1" rIns="142225" wrap="square" tIns="142225">
              <a:noAutofit/>
            </a:bodyPr>
            <a:lstStyle/>
            <a:p>
              <a:pPr indent="0" lvl="0" marL="0" marR="0" rtl="0" algn="ctr">
                <a:lnSpc>
                  <a:spcPct val="90000"/>
                </a:lnSpc>
                <a:spcBef>
                  <a:spcPts val="0"/>
                </a:spcBef>
                <a:spcAft>
                  <a:spcPts val="0"/>
                </a:spcAft>
                <a:buClr>
                  <a:schemeClr val="lt1"/>
                </a:buClr>
                <a:buSzPts val="2000"/>
                <a:buFont typeface="Calibri"/>
                <a:buNone/>
              </a:pPr>
              <a:r>
                <a:rPr lang="en-GB" sz="2000">
                  <a:solidFill>
                    <a:schemeClr val="lt1"/>
                  </a:solidFill>
                  <a:latin typeface="Calibri"/>
                  <a:ea typeface="Calibri"/>
                  <a:cs typeface="Calibri"/>
                  <a:sym typeface="Calibri"/>
                </a:rPr>
                <a:t>Because the action is intended, mistakes are much harder to detect at the individual level</a:t>
              </a:r>
              <a:endParaRPr sz="2000">
                <a:solidFill>
                  <a:schemeClr val="lt1"/>
                </a:solidFill>
                <a:latin typeface="Calibri"/>
                <a:ea typeface="Calibri"/>
                <a:cs typeface="Calibri"/>
                <a:sym typeface="Calibri"/>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33" name="Shape 733"/>
        <p:cNvGrpSpPr/>
        <p:nvPr/>
      </p:nvGrpSpPr>
      <p:grpSpPr>
        <a:xfrm>
          <a:off x="0" y="0"/>
          <a:ext cx="0" cy="0"/>
          <a:chOff x="0" y="0"/>
          <a:chExt cx="0" cy="0"/>
        </a:xfrm>
      </p:grpSpPr>
      <p:sp>
        <p:nvSpPr>
          <p:cNvPr id="734" name="Google Shape;734;p37"/>
          <p:cNvSpPr/>
          <p:nvPr/>
        </p:nvSpPr>
        <p:spPr>
          <a:xfrm>
            <a:off x="0" y="0"/>
            <a:ext cx="12188952"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735" name="Google Shape;735;p37"/>
          <p:cNvGrpSpPr/>
          <p:nvPr/>
        </p:nvGrpSpPr>
        <p:grpSpPr>
          <a:xfrm>
            <a:off x="-417513" y="0"/>
            <a:ext cx="12584114" cy="6853238"/>
            <a:chOff x="-417513" y="0"/>
            <a:chExt cx="12584114" cy="6853238"/>
          </a:xfrm>
        </p:grpSpPr>
        <p:sp>
          <p:nvSpPr>
            <p:cNvPr id="736" name="Google Shape;736;p37"/>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rgbClr val="FFFFFF">
                  <a:alpha val="34901"/>
                </a:srgb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7" name="Google Shape;737;p37"/>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rgbClr val="FFFFFF">
                  <a:alpha val="3490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37"/>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rgbClr val="FFFFFF">
                  <a:alpha val="3490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37"/>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rgbClr val="FFFFFF">
                  <a:alpha val="34901"/>
                </a:srgb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37"/>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rgbClr val="FFFFFF">
                  <a:alpha val="34901"/>
                </a:srgb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37"/>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rgbClr val="FFFFFF">
                  <a:alpha val="34901"/>
                </a:srgb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37"/>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rgbClr val="FFFFFF">
                  <a:alpha val="3490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37"/>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rgbClr val="FFFFFF">
                  <a:alpha val="3490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37"/>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rgbClr val="FFFFFF">
                  <a:alpha val="3490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37"/>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rgbClr val="FFFFFF">
                  <a:alpha val="3490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37"/>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rgbClr val="FFFFFF">
                  <a:alpha val="3490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37"/>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rgbClr val="FFFFFF">
                  <a:alpha val="3490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37"/>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rgbClr val="FFFFFF">
                  <a:alpha val="3490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37"/>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rgbClr val="FFFFFF">
                  <a:alpha val="3490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37"/>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rgbClr val="FFFFFF">
                  <a:alpha val="3490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37"/>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rgbClr val="FFFFFF">
                  <a:alpha val="34901"/>
                </a:srgb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37"/>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rgbClr val="FFFFFF">
                  <a:alpha val="34901"/>
                </a:srgbClr>
              </a:solidFill>
              <a:prstDash val="lg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37"/>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rgbClr val="FFFFFF">
                  <a:alpha val="3490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37"/>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rgbClr val="FFFFFF">
                  <a:alpha val="3490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37"/>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rgbClr val="FFFFFF">
                  <a:alpha val="3490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37"/>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rgbClr val="FFFFFF">
                  <a:alpha val="3490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7" name="Google Shape;757;p37"/>
          <p:cNvSpPr/>
          <p:nvPr/>
        </p:nvSpPr>
        <p:spPr>
          <a:xfrm>
            <a:off x="0" y="0"/>
            <a:ext cx="12188952" cy="578815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8" name="Google Shape;758;p37"/>
          <p:cNvSpPr txBox="1"/>
          <p:nvPr>
            <p:ph type="title"/>
          </p:nvPr>
        </p:nvSpPr>
        <p:spPr>
          <a:xfrm>
            <a:off x="649224" y="960120"/>
            <a:ext cx="3867912" cy="416966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1"/>
              </a:buClr>
              <a:buSzPts val="4400"/>
              <a:buFont typeface="Calibri"/>
              <a:buNone/>
            </a:pPr>
            <a:r>
              <a:rPr lang="en-GB">
                <a:solidFill>
                  <a:schemeClr val="accent1"/>
                </a:solidFill>
                <a:latin typeface="Calibri"/>
                <a:ea typeface="Calibri"/>
                <a:cs typeface="Calibri"/>
                <a:sym typeface="Calibri"/>
              </a:rPr>
              <a:t>Violations</a:t>
            </a:r>
            <a:r>
              <a:rPr lang="en-GB" sz="2000">
                <a:solidFill>
                  <a:schemeClr val="accent1"/>
                </a:solidFill>
                <a:latin typeface="Calibri"/>
                <a:ea typeface="Calibri"/>
                <a:cs typeface="Calibri"/>
                <a:sym typeface="Calibri"/>
              </a:rPr>
              <a:t> (1)</a:t>
            </a:r>
            <a:r>
              <a:rPr lang="en-GB">
                <a:solidFill>
                  <a:schemeClr val="accent1"/>
                </a:solidFill>
                <a:latin typeface="Calibri"/>
                <a:ea typeface="Calibri"/>
                <a:cs typeface="Calibri"/>
                <a:sym typeface="Calibri"/>
              </a:rPr>
              <a:t> </a:t>
            </a:r>
            <a:endParaRPr/>
          </a:p>
        </p:txBody>
      </p:sp>
      <p:cxnSp>
        <p:nvCxnSpPr>
          <p:cNvPr id="759" name="Google Shape;759;p37"/>
          <p:cNvCxnSpPr/>
          <p:nvPr/>
        </p:nvCxnSpPr>
        <p:spPr>
          <a:xfrm>
            <a:off x="4752263" y="1200150"/>
            <a:ext cx="0" cy="3543972"/>
          </a:xfrm>
          <a:prstGeom prst="straightConnector1">
            <a:avLst/>
          </a:prstGeom>
          <a:noFill/>
          <a:ln cap="flat" cmpd="sng" w="12700">
            <a:solidFill>
              <a:schemeClr val="accent1"/>
            </a:solidFill>
            <a:prstDash val="solid"/>
            <a:miter lim="800000"/>
            <a:headEnd len="sm" w="sm" type="none"/>
            <a:tailEnd len="sm" w="sm" type="none"/>
          </a:ln>
        </p:spPr>
      </p:cxnSp>
      <p:sp>
        <p:nvSpPr>
          <p:cNvPr id="760" name="Google Shape;760;p37"/>
          <p:cNvSpPr txBox="1"/>
          <p:nvPr>
            <p:ph idx="1" type="body"/>
          </p:nvPr>
        </p:nvSpPr>
        <p:spPr>
          <a:xfrm>
            <a:off x="4995415" y="688531"/>
            <a:ext cx="6610032" cy="4744021"/>
          </a:xfrm>
          <a:prstGeom prst="rect">
            <a:avLst/>
          </a:prstGeom>
          <a:noFill/>
          <a:ln cap="flat" cmpd="sng" w="9525">
            <a:solidFill>
              <a:schemeClr val="accent1"/>
            </a:solidFill>
            <a:prstDash val="solid"/>
            <a:round/>
            <a:headEnd len="sm" w="sm" type="none"/>
            <a:tailEnd len="sm" w="sm" type="none"/>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chemeClr val="accent1"/>
              </a:buClr>
              <a:buSzPts val="2500"/>
              <a:buChar char="•"/>
            </a:pPr>
            <a:r>
              <a:rPr lang="en-GB" sz="2500"/>
              <a:t>The Assistant Boson who was asleep rather than checking the bow doors were closed on the Herald of Free Enterprise</a:t>
            </a:r>
            <a:br>
              <a:rPr lang="en-GB" sz="2500"/>
            </a:br>
            <a:endParaRPr sz="2500"/>
          </a:p>
          <a:p>
            <a:pPr indent="-228600" lvl="0" marL="228600" rtl="0" algn="l">
              <a:lnSpc>
                <a:spcPct val="90000"/>
              </a:lnSpc>
              <a:spcBef>
                <a:spcPts val="1000"/>
              </a:spcBef>
              <a:spcAft>
                <a:spcPts val="0"/>
              </a:spcAft>
              <a:buClr>
                <a:schemeClr val="accent1"/>
              </a:buClr>
              <a:buSzPts val="2500"/>
              <a:buChar char="•"/>
            </a:pPr>
            <a:r>
              <a:rPr lang="en-GB" sz="2500"/>
              <a:t>The technicians who knowingly maintained the Chernobyl reactor in an unsafe state to allow a safety study to be conducted</a:t>
            </a:r>
            <a:br>
              <a:rPr lang="en-GB" sz="2500"/>
            </a:br>
            <a:endParaRPr sz="2500"/>
          </a:p>
          <a:p>
            <a:pPr indent="-228600" lvl="0" marL="228600" rtl="0" algn="l">
              <a:lnSpc>
                <a:spcPct val="90000"/>
              </a:lnSpc>
              <a:spcBef>
                <a:spcPts val="1000"/>
              </a:spcBef>
              <a:spcAft>
                <a:spcPts val="0"/>
              </a:spcAft>
              <a:buClr>
                <a:schemeClr val="accent1"/>
              </a:buClr>
              <a:buSzPts val="2500"/>
              <a:buChar char="•"/>
            </a:pPr>
            <a:r>
              <a:rPr lang="en-GB" sz="2500"/>
              <a:t>What violations exist in your factory?</a:t>
            </a:r>
            <a:endParaRPr/>
          </a:p>
          <a:p>
            <a:pPr indent="0" lvl="0" marL="0" rtl="0" algn="l">
              <a:lnSpc>
                <a:spcPct val="90000"/>
              </a:lnSpc>
              <a:spcBef>
                <a:spcPts val="1000"/>
              </a:spcBef>
              <a:spcAft>
                <a:spcPts val="0"/>
              </a:spcAft>
              <a:buClr>
                <a:schemeClr val="dk1"/>
              </a:buClr>
              <a:buSzPts val="2400"/>
              <a:buNone/>
            </a:pPr>
            <a:r>
              <a:t/>
            </a:r>
            <a:endParaRPr sz="2400"/>
          </a:p>
        </p:txBody>
      </p:sp>
      <p:pic>
        <p:nvPicPr>
          <p:cNvPr descr="Classroom" id="761" name="Google Shape;761;p37"/>
          <p:cNvPicPr preferRelativeResize="0"/>
          <p:nvPr/>
        </p:nvPicPr>
        <p:blipFill rotWithShape="1">
          <a:blip r:embed="rId3">
            <a:alphaModFix/>
          </a:blip>
          <a:srcRect b="0" l="0" r="0" t="0"/>
          <a:stretch/>
        </p:blipFill>
        <p:spPr>
          <a:xfrm>
            <a:off x="11098054" y="6338806"/>
            <a:ext cx="354979" cy="354979"/>
          </a:xfrm>
          <a:prstGeom prst="rect">
            <a:avLst/>
          </a:prstGeom>
          <a:noFill/>
          <a:ln>
            <a:noFill/>
          </a:ln>
        </p:spPr>
      </p:pic>
      <p:pic>
        <p:nvPicPr>
          <p:cNvPr descr="Information" id="762" name="Google Shape;762;p37"/>
          <p:cNvPicPr preferRelativeResize="0"/>
          <p:nvPr/>
        </p:nvPicPr>
        <p:blipFill rotWithShape="1">
          <a:blip r:embed="rId4">
            <a:alphaModFix/>
          </a:blip>
          <a:srcRect b="0" l="0" r="0" t="0"/>
          <a:stretch/>
        </p:blipFill>
        <p:spPr>
          <a:xfrm>
            <a:off x="11479660" y="6321057"/>
            <a:ext cx="356988" cy="356988"/>
          </a:xfrm>
          <a:prstGeom prst="rect">
            <a:avLst/>
          </a:prstGeom>
          <a:noFill/>
          <a:ln>
            <a:noFill/>
          </a:ln>
        </p:spPr>
      </p:pic>
      <p:pic>
        <p:nvPicPr>
          <p:cNvPr descr="Information" id="763" name="Google Shape;763;p37"/>
          <p:cNvPicPr preferRelativeResize="0"/>
          <p:nvPr/>
        </p:nvPicPr>
        <p:blipFill rotWithShape="1">
          <a:blip r:embed="rId5">
            <a:alphaModFix/>
          </a:blip>
          <a:srcRect b="0" l="0" r="0" t="0"/>
          <a:stretch/>
        </p:blipFill>
        <p:spPr>
          <a:xfrm>
            <a:off x="11560161" y="6302234"/>
            <a:ext cx="356988" cy="356988"/>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68" name="Shape 768"/>
        <p:cNvGrpSpPr/>
        <p:nvPr/>
      </p:nvGrpSpPr>
      <p:grpSpPr>
        <a:xfrm>
          <a:off x="0" y="0"/>
          <a:ext cx="0" cy="0"/>
          <a:chOff x="0" y="0"/>
          <a:chExt cx="0" cy="0"/>
        </a:xfrm>
      </p:grpSpPr>
      <p:sp>
        <p:nvSpPr>
          <p:cNvPr id="769" name="Google Shape;769;p38"/>
          <p:cNvSpPr txBox="1"/>
          <p:nvPr>
            <p:ph type="title"/>
          </p:nvPr>
        </p:nvSpPr>
        <p:spPr>
          <a:xfrm>
            <a:off x="568171" y="636442"/>
            <a:ext cx="3258105" cy="686331"/>
          </a:xfrm>
          <a:prstGeom prst="rect">
            <a:avLst/>
          </a:prstGeom>
          <a:solidFill>
            <a:schemeClr val="accent1"/>
          </a:solid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Calibri"/>
              <a:buNone/>
            </a:pPr>
            <a:r>
              <a:rPr b="1" lang="en-GB">
                <a:solidFill>
                  <a:schemeClr val="lt1"/>
                </a:solidFill>
                <a:latin typeface="Calibri"/>
                <a:ea typeface="Calibri"/>
                <a:cs typeface="Calibri"/>
                <a:sym typeface="Calibri"/>
              </a:rPr>
              <a:t>Violations </a:t>
            </a:r>
            <a:r>
              <a:rPr lang="en-GB" sz="2200">
                <a:solidFill>
                  <a:schemeClr val="lt1"/>
                </a:solidFill>
              </a:rPr>
              <a:t>(2)</a:t>
            </a:r>
            <a:endParaRPr/>
          </a:p>
        </p:txBody>
      </p:sp>
      <p:sp>
        <p:nvSpPr>
          <p:cNvPr id="770" name="Google Shape;770;p38"/>
          <p:cNvSpPr txBox="1"/>
          <p:nvPr>
            <p:ph idx="1" type="body"/>
          </p:nvPr>
        </p:nvSpPr>
        <p:spPr>
          <a:xfrm>
            <a:off x="569671" y="1703692"/>
            <a:ext cx="8096435" cy="3450613"/>
          </a:xfrm>
          <a:prstGeom prst="rect">
            <a:avLst/>
          </a:prstGeom>
          <a:noFill/>
          <a:ln cap="flat" cmpd="sng" w="9525">
            <a:solidFill>
              <a:schemeClr val="accent1"/>
            </a:solidFill>
            <a:prstDash val="solid"/>
            <a:round/>
            <a:headEnd len="sm" w="sm" type="none"/>
            <a:tailEnd len="sm" w="sm" type="none"/>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GB" sz="2400"/>
              <a:t>Note that we all integrate rule violation into our day to day lives so the identification of a violation should not be regarded as a precursor to discipline an individual</a:t>
            </a:r>
            <a:br>
              <a:rPr lang="en-GB" sz="2400"/>
            </a:br>
            <a:endParaRPr sz="2400"/>
          </a:p>
          <a:p>
            <a:pPr indent="-228600" lvl="0" marL="228600" rtl="0" algn="l">
              <a:lnSpc>
                <a:spcPct val="90000"/>
              </a:lnSpc>
              <a:spcBef>
                <a:spcPts val="1000"/>
              </a:spcBef>
              <a:spcAft>
                <a:spcPts val="0"/>
              </a:spcAft>
              <a:buClr>
                <a:schemeClr val="dk1"/>
              </a:buClr>
              <a:buSzPts val="2400"/>
              <a:buChar char="•"/>
            </a:pPr>
            <a:r>
              <a:rPr lang="en-GB" sz="2400"/>
              <a:t>Indeed, we often tend to like those who break the rules!</a:t>
            </a:r>
            <a:endParaRPr/>
          </a:p>
        </p:txBody>
      </p:sp>
      <p:sp>
        <p:nvSpPr>
          <p:cNvPr id="771" name="Google Shape;771;p38"/>
          <p:cNvSpPr/>
          <p:nvPr/>
        </p:nvSpPr>
        <p:spPr>
          <a:xfrm>
            <a:off x="10088880" y="0"/>
            <a:ext cx="210312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2" name="Google Shape;772;p38"/>
          <p:cNvSpPr/>
          <p:nvPr/>
        </p:nvSpPr>
        <p:spPr>
          <a:xfrm>
            <a:off x="8915400" y="2358913"/>
            <a:ext cx="2140172" cy="2140172"/>
          </a:xfrm>
          <a:prstGeom prst="ellipse">
            <a:avLst/>
          </a:prstGeom>
          <a:solidFill>
            <a:srgbClr val="FFFFFF"/>
          </a:solidFill>
          <a:ln cap="flat" cmpd="sng" w="222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rritant" id="773" name="Google Shape;773;p38"/>
          <p:cNvPicPr preferRelativeResize="0"/>
          <p:nvPr/>
        </p:nvPicPr>
        <p:blipFill rotWithShape="1">
          <a:blip r:embed="rId3">
            <a:alphaModFix/>
          </a:blip>
          <a:srcRect b="0" l="0" r="0" t="0"/>
          <a:stretch/>
        </p:blipFill>
        <p:spPr>
          <a:xfrm>
            <a:off x="9413987" y="2857501"/>
            <a:ext cx="1142998" cy="1142998"/>
          </a:xfrm>
          <a:prstGeom prst="rect">
            <a:avLst/>
          </a:prstGeom>
          <a:noFill/>
          <a:ln>
            <a:noFill/>
          </a:ln>
        </p:spPr>
      </p:pic>
      <p:pic>
        <p:nvPicPr>
          <p:cNvPr descr="Classroom" id="774" name="Google Shape;774;p38"/>
          <p:cNvPicPr preferRelativeResize="0"/>
          <p:nvPr/>
        </p:nvPicPr>
        <p:blipFill rotWithShape="1">
          <a:blip r:embed="rId4">
            <a:alphaModFix/>
          </a:blip>
          <a:srcRect b="0" l="0" r="0" t="0"/>
          <a:stretch/>
        </p:blipFill>
        <p:spPr>
          <a:xfrm>
            <a:off x="11098054" y="6338806"/>
            <a:ext cx="354979" cy="354979"/>
          </a:xfrm>
          <a:prstGeom prst="rect">
            <a:avLst/>
          </a:prstGeom>
          <a:noFill/>
          <a:ln>
            <a:noFill/>
          </a:ln>
        </p:spPr>
      </p:pic>
      <p:pic>
        <p:nvPicPr>
          <p:cNvPr descr="Information" id="775" name="Google Shape;775;p38"/>
          <p:cNvPicPr preferRelativeResize="0"/>
          <p:nvPr/>
        </p:nvPicPr>
        <p:blipFill rotWithShape="1">
          <a:blip r:embed="rId5">
            <a:alphaModFix/>
          </a:blip>
          <a:srcRect b="0" l="0" r="0" t="0"/>
          <a:stretch/>
        </p:blipFill>
        <p:spPr>
          <a:xfrm>
            <a:off x="11479660" y="6321057"/>
            <a:ext cx="356988" cy="356988"/>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80" name="Shape 780"/>
        <p:cNvGrpSpPr/>
        <p:nvPr/>
      </p:nvGrpSpPr>
      <p:grpSpPr>
        <a:xfrm>
          <a:off x="0" y="0"/>
          <a:ext cx="0" cy="0"/>
          <a:chOff x="0" y="0"/>
          <a:chExt cx="0" cy="0"/>
        </a:xfrm>
      </p:grpSpPr>
      <p:sp>
        <p:nvSpPr>
          <p:cNvPr id="781" name="Google Shape;781;p39"/>
          <p:cNvSpPr/>
          <p:nvPr/>
        </p:nvSpPr>
        <p:spPr>
          <a:xfrm>
            <a:off x="0" y="4672208"/>
            <a:ext cx="12192000" cy="218579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2" name="Google Shape;782;p39"/>
          <p:cNvSpPr txBox="1"/>
          <p:nvPr>
            <p:ph type="title"/>
          </p:nvPr>
        </p:nvSpPr>
        <p:spPr>
          <a:xfrm>
            <a:off x="838200" y="5030787"/>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4600"/>
              <a:buFont typeface="Calibri"/>
              <a:buNone/>
            </a:pPr>
            <a:r>
              <a:rPr lang="en-GB" sz="4600">
                <a:solidFill>
                  <a:srgbClr val="FFFFFF"/>
                </a:solidFill>
              </a:rPr>
              <a:t>Violations (2)</a:t>
            </a:r>
            <a:endParaRPr/>
          </a:p>
        </p:txBody>
      </p:sp>
      <p:pic>
        <p:nvPicPr>
          <p:cNvPr descr="Classroom" id="783" name="Google Shape;783;p39"/>
          <p:cNvPicPr preferRelativeResize="0"/>
          <p:nvPr/>
        </p:nvPicPr>
        <p:blipFill rotWithShape="1">
          <a:blip r:embed="rId3">
            <a:alphaModFix/>
          </a:blip>
          <a:srcRect b="0" l="0" r="0" t="0"/>
          <a:stretch/>
        </p:blipFill>
        <p:spPr>
          <a:xfrm>
            <a:off x="11098054" y="6338806"/>
            <a:ext cx="354979" cy="354979"/>
          </a:xfrm>
          <a:prstGeom prst="rect">
            <a:avLst/>
          </a:prstGeom>
          <a:noFill/>
          <a:ln>
            <a:noFill/>
          </a:ln>
        </p:spPr>
      </p:pic>
      <p:pic>
        <p:nvPicPr>
          <p:cNvPr descr="Information" id="784" name="Google Shape;784;p39"/>
          <p:cNvPicPr preferRelativeResize="0"/>
          <p:nvPr/>
        </p:nvPicPr>
        <p:blipFill rotWithShape="1">
          <a:blip r:embed="rId4">
            <a:alphaModFix/>
          </a:blip>
          <a:srcRect b="0" l="0" r="0" t="0"/>
          <a:stretch/>
        </p:blipFill>
        <p:spPr>
          <a:xfrm>
            <a:off x="11479660" y="6321057"/>
            <a:ext cx="356988" cy="356988"/>
          </a:xfrm>
          <a:prstGeom prst="rect">
            <a:avLst/>
          </a:prstGeom>
          <a:noFill/>
          <a:ln>
            <a:noFill/>
          </a:ln>
        </p:spPr>
      </p:pic>
      <p:grpSp>
        <p:nvGrpSpPr>
          <p:cNvPr id="785" name="Google Shape;785;p39"/>
          <p:cNvGrpSpPr/>
          <p:nvPr/>
        </p:nvGrpSpPr>
        <p:grpSpPr>
          <a:xfrm>
            <a:off x="838251" y="650092"/>
            <a:ext cx="10515496" cy="3245054"/>
            <a:chOff x="51" y="246754"/>
            <a:chExt cx="10515496" cy="3245054"/>
          </a:xfrm>
        </p:grpSpPr>
        <p:sp>
          <p:nvSpPr>
            <p:cNvPr id="786" name="Google Shape;786;p39"/>
            <p:cNvSpPr/>
            <p:nvPr/>
          </p:nvSpPr>
          <p:spPr>
            <a:xfrm>
              <a:off x="51" y="246754"/>
              <a:ext cx="4913783" cy="938911"/>
            </a:xfrm>
            <a:prstGeom prst="rect">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39"/>
            <p:cNvSpPr txBox="1"/>
            <p:nvPr/>
          </p:nvSpPr>
          <p:spPr>
            <a:xfrm>
              <a:off x="51" y="246754"/>
              <a:ext cx="4913783" cy="938911"/>
            </a:xfrm>
            <a:prstGeom prst="rect">
              <a:avLst/>
            </a:prstGeom>
            <a:noFill/>
            <a:ln>
              <a:noFill/>
            </a:ln>
          </p:spPr>
          <p:txBody>
            <a:bodyPr anchorCtr="0" anchor="ctr" bIns="105650" lIns="184900" spcFirstLastPara="1" rIns="184900" wrap="square" tIns="105650">
              <a:noAutofit/>
            </a:bodyPr>
            <a:lstStyle/>
            <a:p>
              <a:pPr indent="0" lvl="0" marL="0" marR="0" rtl="0" algn="ctr">
                <a:lnSpc>
                  <a:spcPct val="90000"/>
                </a:lnSpc>
                <a:spcBef>
                  <a:spcPts val="0"/>
                </a:spcBef>
                <a:spcAft>
                  <a:spcPts val="0"/>
                </a:spcAft>
                <a:buClr>
                  <a:schemeClr val="lt1"/>
                </a:buClr>
                <a:buSzPts val="2600"/>
                <a:buFont typeface="Calibri"/>
                <a:buNone/>
              </a:pPr>
              <a:r>
                <a:rPr lang="en-GB" sz="2600">
                  <a:solidFill>
                    <a:schemeClr val="lt1"/>
                  </a:solidFill>
                  <a:latin typeface="Calibri"/>
                  <a:ea typeface="Calibri"/>
                  <a:cs typeface="Calibri"/>
                  <a:sym typeface="Calibri"/>
                </a:rPr>
                <a:t>Types of violations</a:t>
              </a:r>
              <a:endParaRPr sz="2600">
                <a:solidFill>
                  <a:schemeClr val="lt1"/>
                </a:solidFill>
                <a:latin typeface="Calibri"/>
                <a:ea typeface="Calibri"/>
                <a:cs typeface="Calibri"/>
                <a:sym typeface="Calibri"/>
              </a:endParaRPr>
            </a:p>
          </p:txBody>
        </p:sp>
        <p:sp>
          <p:nvSpPr>
            <p:cNvPr id="788" name="Google Shape;788;p39"/>
            <p:cNvSpPr/>
            <p:nvPr/>
          </p:nvSpPr>
          <p:spPr>
            <a:xfrm>
              <a:off x="51" y="1185665"/>
              <a:ext cx="4913783" cy="2306143"/>
            </a:xfrm>
            <a:prstGeom prst="rect">
              <a:avLst/>
            </a:prstGeom>
            <a:solidFill>
              <a:srgbClr val="CCD3EA">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39"/>
            <p:cNvSpPr txBox="1"/>
            <p:nvPr/>
          </p:nvSpPr>
          <p:spPr>
            <a:xfrm>
              <a:off x="51" y="1185665"/>
              <a:ext cx="4913783" cy="2306143"/>
            </a:xfrm>
            <a:prstGeom prst="rect">
              <a:avLst/>
            </a:prstGeom>
            <a:noFill/>
            <a:ln>
              <a:noFill/>
            </a:ln>
          </p:spPr>
          <p:txBody>
            <a:bodyPr anchorCtr="0" anchor="t" bIns="208025" lIns="138675" spcFirstLastPara="1" rIns="184900" wrap="square" tIns="138675">
              <a:noAutofit/>
            </a:bodyPr>
            <a:lstStyle/>
            <a:p>
              <a:pPr indent="-228600" lvl="1" marL="228600" marR="0" rtl="0" algn="l">
                <a:lnSpc>
                  <a:spcPct val="90000"/>
                </a:lnSpc>
                <a:spcBef>
                  <a:spcPts val="0"/>
                </a:spcBef>
                <a:spcAft>
                  <a:spcPts val="0"/>
                </a:spcAft>
                <a:buClr>
                  <a:schemeClr val="dk1"/>
                </a:buClr>
                <a:buSzPts val="2600"/>
                <a:buFont typeface="Calibri"/>
                <a:buChar char="•"/>
              </a:pPr>
              <a:r>
                <a:rPr b="0" i="0" lang="en-GB" sz="2600" u="none" cap="none" strike="noStrike">
                  <a:solidFill>
                    <a:schemeClr val="dk1"/>
                  </a:solidFill>
                  <a:latin typeface="Calibri"/>
                  <a:ea typeface="Calibri"/>
                  <a:cs typeface="Calibri"/>
                  <a:sym typeface="Calibri"/>
                </a:rPr>
                <a:t>Routine</a:t>
              </a:r>
              <a:endParaRPr b="0" i="0" sz="2600" u="none" cap="none" strike="noStrike">
                <a:solidFill>
                  <a:schemeClr val="dk1"/>
                </a:solidFill>
                <a:latin typeface="Calibri"/>
                <a:ea typeface="Calibri"/>
                <a:cs typeface="Calibri"/>
                <a:sym typeface="Calibri"/>
              </a:endParaRPr>
            </a:p>
            <a:p>
              <a:pPr indent="-228600" lvl="1" marL="228600" marR="0" rtl="0" algn="l">
                <a:lnSpc>
                  <a:spcPct val="90000"/>
                </a:lnSpc>
                <a:spcBef>
                  <a:spcPts val="390"/>
                </a:spcBef>
                <a:spcAft>
                  <a:spcPts val="0"/>
                </a:spcAft>
                <a:buClr>
                  <a:schemeClr val="dk1"/>
                </a:buClr>
                <a:buSzPts val="2600"/>
                <a:buFont typeface="Calibri"/>
                <a:buChar char="•"/>
              </a:pPr>
              <a:r>
                <a:rPr b="0" i="0" lang="en-GB" sz="2600" u="none" cap="none" strike="noStrike">
                  <a:solidFill>
                    <a:schemeClr val="dk1"/>
                  </a:solidFill>
                  <a:latin typeface="Calibri"/>
                  <a:ea typeface="Calibri"/>
                  <a:cs typeface="Calibri"/>
                  <a:sym typeface="Calibri"/>
                </a:rPr>
                <a:t>Exceptional</a:t>
              </a:r>
              <a:endParaRPr b="0" i="0" sz="2600" u="none" cap="none" strike="noStrike">
                <a:solidFill>
                  <a:schemeClr val="dk1"/>
                </a:solidFill>
                <a:latin typeface="Calibri"/>
                <a:ea typeface="Calibri"/>
                <a:cs typeface="Calibri"/>
                <a:sym typeface="Calibri"/>
              </a:endParaRPr>
            </a:p>
            <a:p>
              <a:pPr indent="-228600" lvl="1" marL="228600" marR="0" rtl="0" algn="l">
                <a:lnSpc>
                  <a:spcPct val="90000"/>
                </a:lnSpc>
                <a:spcBef>
                  <a:spcPts val="390"/>
                </a:spcBef>
                <a:spcAft>
                  <a:spcPts val="0"/>
                </a:spcAft>
                <a:buClr>
                  <a:schemeClr val="dk1"/>
                </a:buClr>
                <a:buSzPts val="2600"/>
                <a:buFont typeface="Calibri"/>
                <a:buChar char="•"/>
              </a:pPr>
              <a:r>
                <a:rPr b="0" i="0" lang="en-GB" sz="2600" u="none" cap="none" strike="noStrike">
                  <a:solidFill>
                    <a:schemeClr val="dk1"/>
                  </a:solidFill>
                  <a:latin typeface="Calibri"/>
                  <a:ea typeface="Calibri"/>
                  <a:cs typeface="Calibri"/>
                  <a:sym typeface="Calibri"/>
                </a:rPr>
                <a:t>Acts of sabotage</a:t>
              </a:r>
              <a:endParaRPr b="0" i="0" sz="2600" u="none" cap="none" strike="noStrike">
                <a:solidFill>
                  <a:schemeClr val="dk1"/>
                </a:solidFill>
                <a:latin typeface="Calibri"/>
                <a:ea typeface="Calibri"/>
                <a:cs typeface="Calibri"/>
                <a:sym typeface="Calibri"/>
              </a:endParaRPr>
            </a:p>
          </p:txBody>
        </p:sp>
        <p:sp>
          <p:nvSpPr>
            <p:cNvPr id="790" name="Google Shape;790;p39"/>
            <p:cNvSpPr/>
            <p:nvPr/>
          </p:nvSpPr>
          <p:spPr>
            <a:xfrm>
              <a:off x="5601764" y="246754"/>
              <a:ext cx="4913783" cy="938911"/>
            </a:xfrm>
            <a:prstGeom prst="rect">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39"/>
            <p:cNvSpPr txBox="1"/>
            <p:nvPr/>
          </p:nvSpPr>
          <p:spPr>
            <a:xfrm>
              <a:off x="5601764" y="246754"/>
              <a:ext cx="4913783" cy="938911"/>
            </a:xfrm>
            <a:prstGeom prst="rect">
              <a:avLst/>
            </a:prstGeom>
            <a:noFill/>
            <a:ln>
              <a:noFill/>
            </a:ln>
          </p:spPr>
          <p:txBody>
            <a:bodyPr anchorCtr="0" anchor="ctr" bIns="105650" lIns="184900" spcFirstLastPara="1" rIns="184900" wrap="square" tIns="105650">
              <a:noAutofit/>
            </a:bodyPr>
            <a:lstStyle/>
            <a:p>
              <a:pPr indent="0" lvl="0" marL="0" marR="0" rtl="0" algn="ctr">
                <a:lnSpc>
                  <a:spcPct val="90000"/>
                </a:lnSpc>
                <a:spcBef>
                  <a:spcPts val="0"/>
                </a:spcBef>
                <a:spcAft>
                  <a:spcPts val="0"/>
                </a:spcAft>
                <a:buClr>
                  <a:schemeClr val="lt1"/>
                </a:buClr>
                <a:buSzPts val="2600"/>
                <a:buFont typeface="Calibri"/>
                <a:buNone/>
              </a:pPr>
              <a:r>
                <a:rPr lang="en-GB" sz="2600">
                  <a:solidFill>
                    <a:schemeClr val="lt1"/>
                  </a:solidFill>
                  <a:latin typeface="Calibri"/>
                  <a:ea typeface="Calibri"/>
                  <a:cs typeface="Calibri"/>
                  <a:sym typeface="Calibri"/>
                </a:rPr>
                <a:t>The key to the effective analysis of violations is to understand </a:t>
              </a:r>
              <a:r>
                <a:rPr b="1" lang="en-GB" sz="2600" u="sng">
                  <a:solidFill>
                    <a:schemeClr val="lt1"/>
                  </a:solidFill>
                  <a:latin typeface="Calibri"/>
                  <a:ea typeface="Calibri"/>
                  <a:cs typeface="Calibri"/>
                  <a:sym typeface="Calibri"/>
                </a:rPr>
                <a:t>why</a:t>
              </a:r>
              <a:endParaRPr sz="2600" u="sng">
                <a:solidFill>
                  <a:schemeClr val="lt1"/>
                </a:solidFill>
                <a:latin typeface="Calibri"/>
                <a:ea typeface="Calibri"/>
                <a:cs typeface="Calibri"/>
                <a:sym typeface="Calibri"/>
              </a:endParaRPr>
            </a:p>
          </p:txBody>
        </p:sp>
        <p:sp>
          <p:nvSpPr>
            <p:cNvPr id="792" name="Google Shape;792;p39"/>
            <p:cNvSpPr/>
            <p:nvPr/>
          </p:nvSpPr>
          <p:spPr>
            <a:xfrm>
              <a:off x="5601764" y="1185665"/>
              <a:ext cx="4913783" cy="2306143"/>
            </a:xfrm>
            <a:prstGeom prst="rect">
              <a:avLst/>
            </a:prstGeom>
            <a:solidFill>
              <a:srgbClr val="CCD3EA">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39"/>
            <p:cNvSpPr txBox="1"/>
            <p:nvPr/>
          </p:nvSpPr>
          <p:spPr>
            <a:xfrm>
              <a:off x="5601764" y="1185665"/>
              <a:ext cx="4913783" cy="2306143"/>
            </a:xfrm>
            <a:prstGeom prst="rect">
              <a:avLst/>
            </a:prstGeom>
            <a:noFill/>
            <a:ln>
              <a:noFill/>
            </a:ln>
          </p:spPr>
          <p:txBody>
            <a:bodyPr anchorCtr="0" anchor="t" bIns="208025" lIns="138675" spcFirstLastPara="1" rIns="184900" wrap="square" tIns="138675">
              <a:noAutofit/>
            </a:bodyPr>
            <a:lstStyle/>
            <a:p>
              <a:pPr indent="-228600" lvl="1" marL="228600" marR="0" rtl="0" algn="l">
                <a:lnSpc>
                  <a:spcPct val="90000"/>
                </a:lnSpc>
                <a:spcBef>
                  <a:spcPts val="0"/>
                </a:spcBef>
                <a:spcAft>
                  <a:spcPts val="0"/>
                </a:spcAft>
                <a:buClr>
                  <a:schemeClr val="dk1"/>
                </a:buClr>
                <a:buSzPts val="2600"/>
                <a:buFont typeface="Calibri"/>
                <a:buChar char="•"/>
              </a:pPr>
              <a:r>
                <a:rPr b="0" i="0" lang="en-GB" sz="2600" u="none" cap="none" strike="noStrike">
                  <a:solidFill>
                    <a:schemeClr val="dk1"/>
                  </a:solidFill>
                  <a:latin typeface="Calibri"/>
                  <a:ea typeface="Calibri"/>
                  <a:cs typeface="Calibri"/>
                  <a:sym typeface="Calibri"/>
                </a:rPr>
                <a:t>What existed before or logically was expected to precedes another?</a:t>
              </a:r>
              <a:endParaRPr b="0" i="0" sz="2600" u="none" cap="none" strike="noStrike">
                <a:solidFill>
                  <a:schemeClr val="dk1"/>
                </a:solidFill>
                <a:latin typeface="Calibri"/>
                <a:ea typeface="Calibri"/>
                <a:cs typeface="Calibri"/>
                <a:sym typeface="Calibri"/>
              </a:endParaRPr>
            </a:p>
            <a:p>
              <a:pPr indent="-228600" lvl="1" marL="228600" marR="0" rtl="0" algn="l">
                <a:lnSpc>
                  <a:spcPct val="90000"/>
                </a:lnSpc>
                <a:spcBef>
                  <a:spcPts val="390"/>
                </a:spcBef>
                <a:spcAft>
                  <a:spcPts val="0"/>
                </a:spcAft>
                <a:buClr>
                  <a:schemeClr val="dk1"/>
                </a:buClr>
                <a:buSzPts val="2600"/>
                <a:buFont typeface="Calibri"/>
                <a:buChar char="•"/>
              </a:pPr>
              <a:r>
                <a:rPr b="0" i="0" lang="en-GB" sz="2600" u="none" cap="none" strike="noStrike">
                  <a:solidFill>
                    <a:schemeClr val="dk1"/>
                  </a:solidFill>
                  <a:latin typeface="Calibri"/>
                  <a:ea typeface="Calibri"/>
                  <a:cs typeface="Calibri"/>
                  <a:sym typeface="Calibri"/>
                </a:rPr>
                <a:t>What behaviour was observed?</a:t>
              </a:r>
              <a:endParaRPr b="0" i="0" sz="2600" u="none" cap="none" strike="noStrike">
                <a:solidFill>
                  <a:schemeClr val="dk1"/>
                </a:solidFill>
                <a:latin typeface="Calibri"/>
                <a:ea typeface="Calibri"/>
                <a:cs typeface="Calibri"/>
                <a:sym typeface="Calibri"/>
              </a:endParaRPr>
            </a:p>
            <a:p>
              <a:pPr indent="-228600" lvl="1" marL="228600" marR="0" rtl="0" algn="l">
                <a:lnSpc>
                  <a:spcPct val="90000"/>
                </a:lnSpc>
                <a:spcBef>
                  <a:spcPts val="390"/>
                </a:spcBef>
                <a:spcAft>
                  <a:spcPts val="0"/>
                </a:spcAft>
                <a:buClr>
                  <a:schemeClr val="dk1"/>
                </a:buClr>
                <a:buSzPts val="2600"/>
                <a:buFont typeface="Calibri"/>
                <a:buChar char="•"/>
              </a:pPr>
              <a:r>
                <a:rPr b="0" i="0" lang="en-GB" sz="2600" u="none" cap="none" strike="noStrike">
                  <a:solidFill>
                    <a:schemeClr val="dk1"/>
                  </a:solidFill>
                  <a:latin typeface="Calibri"/>
                  <a:ea typeface="Calibri"/>
                  <a:cs typeface="Calibri"/>
                  <a:sym typeface="Calibri"/>
                </a:rPr>
                <a:t>What consequences resulted?</a:t>
              </a:r>
              <a:endParaRPr b="0" i="0" sz="2600" u="none" cap="none" strike="noStrike">
                <a:solidFill>
                  <a:schemeClr val="dk1"/>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4" name="Shape 164"/>
        <p:cNvGrpSpPr/>
        <p:nvPr/>
      </p:nvGrpSpPr>
      <p:grpSpPr>
        <a:xfrm>
          <a:off x="0" y="0"/>
          <a:ext cx="0" cy="0"/>
          <a:chOff x="0" y="0"/>
          <a:chExt cx="0" cy="0"/>
        </a:xfrm>
      </p:grpSpPr>
      <p:sp>
        <p:nvSpPr>
          <p:cNvPr id="165" name="Google Shape;165;p4"/>
          <p:cNvSpPr/>
          <p:nvPr/>
        </p:nvSpPr>
        <p:spPr>
          <a:xfrm>
            <a:off x="0" y="2"/>
            <a:ext cx="12192000" cy="685799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4"/>
          <p:cNvSpPr txBox="1"/>
          <p:nvPr>
            <p:ph type="title"/>
          </p:nvPr>
        </p:nvSpPr>
        <p:spPr>
          <a:xfrm>
            <a:off x="8398933" y="4996329"/>
            <a:ext cx="3458890" cy="1035982"/>
          </a:xfrm>
          <a:prstGeom prst="rect">
            <a:avLst/>
          </a:prstGeom>
          <a:noFill/>
          <a:ln>
            <a:noFill/>
          </a:ln>
        </p:spPr>
        <p:txBody>
          <a:bodyPr anchorCtr="0" anchor="t" bIns="45700" lIns="91425" spcFirstLastPara="1" rIns="91425" wrap="square" tIns="45700">
            <a:normAutofit fontScale="90000"/>
          </a:bodyPr>
          <a:lstStyle/>
          <a:p>
            <a:pPr indent="0" lvl="0" marL="0" rtl="0" algn="r">
              <a:lnSpc>
                <a:spcPct val="90000"/>
              </a:lnSpc>
              <a:spcBef>
                <a:spcPts val="0"/>
              </a:spcBef>
              <a:spcAft>
                <a:spcPts val="0"/>
              </a:spcAft>
              <a:buClr>
                <a:schemeClr val="accent1"/>
              </a:buClr>
              <a:buSzPct val="100000"/>
              <a:buFont typeface="Calibri"/>
              <a:buNone/>
            </a:pPr>
            <a:r>
              <a:rPr b="1" lang="en-GB" sz="4000">
                <a:solidFill>
                  <a:schemeClr val="accent1"/>
                </a:solidFill>
                <a:latin typeface="Calibri"/>
                <a:ea typeface="Calibri"/>
                <a:cs typeface="Calibri"/>
                <a:sym typeface="Calibri"/>
              </a:rPr>
              <a:t>Human Factors</a:t>
            </a:r>
            <a:r>
              <a:rPr b="1" lang="en-GB" sz="2000">
                <a:solidFill>
                  <a:schemeClr val="accent1"/>
                </a:solidFill>
                <a:latin typeface="Calibri"/>
                <a:ea typeface="Calibri"/>
                <a:cs typeface="Calibri"/>
                <a:sym typeface="Calibri"/>
              </a:rPr>
              <a:t> (1)</a:t>
            </a:r>
            <a:r>
              <a:rPr b="1" lang="en-GB" sz="4000">
                <a:solidFill>
                  <a:schemeClr val="accent1"/>
                </a:solidFill>
                <a:latin typeface="Calibri"/>
                <a:ea typeface="Calibri"/>
                <a:cs typeface="Calibri"/>
                <a:sym typeface="Calibri"/>
              </a:rPr>
              <a:t> </a:t>
            </a:r>
            <a:endParaRPr sz="4000">
              <a:solidFill>
                <a:schemeClr val="accent1"/>
              </a:solidFill>
              <a:latin typeface="Calibri"/>
              <a:ea typeface="Calibri"/>
              <a:cs typeface="Calibri"/>
              <a:sym typeface="Calibri"/>
            </a:endParaRPr>
          </a:p>
        </p:txBody>
      </p:sp>
      <p:sp>
        <p:nvSpPr>
          <p:cNvPr id="167" name="Google Shape;167;p4"/>
          <p:cNvSpPr txBox="1"/>
          <p:nvPr>
            <p:ph idx="1" type="body"/>
          </p:nvPr>
        </p:nvSpPr>
        <p:spPr>
          <a:xfrm>
            <a:off x="292965" y="457199"/>
            <a:ext cx="5956915" cy="5233387"/>
          </a:xfrm>
          <a:prstGeom prst="rect">
            <a:avLst/>
          </a:prstGeom>
          <a:noFill/>
          <a:ln cap="flat" cmpd="sng" w="9525">
            <a:solidFill>
              <a:schemeClr val="accent1"/>
            </a:solidFill>
            <a:prstDash val="solid"/>
            <a:round/>
            <a:headEnd len="sm" w="sm" type="none"/>
            <a:tailEnd len="sm" w="sm" type="none"/>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t/>
            </a:r>
            <a:endParaRPr sz="2400"/>
          </a:p>
          <a:p>
            <a:pPr indent="0" lvl="0" marL="0" rtl="0" algn="l">
              <a:lnSpc>
                <a:spcPct val="90000"/>
              </a:lnSpc>
              <a:spcBef>
                <a:spcPts val="1000"/>
              </a:spcBef>
              <a:spcAft>
                <a:spcPts val="0"/>
              </a:spcAft>
              <a:buClr>
                <a:schemeClr val="dk1"/>
              </a:buClr>
              <a:buSzPts val="2400"/>
              <a:buNone/>
            </a:pPr>
            <a:r>
              <a:rPr lang="en-GB" sz="2400"/>
              <a:t>When looking for the causes leading to human failure or error in accidents, it is necessary to look at: </a:t>
            </a:r>
            <a:br>
              <a:rPr lang="en-GB" sz="2400"/>
            </a:br>
            <a:endParaRPr b="1" sz="2400"/>
          </a:p>
          <a:p>
            <a:pPr indent="-228600" lvl="0" marL="228600" rtl="0" algn="l">
              <a:lnSpc>
                <a:spcPct val="90000"/>
              </a:lnSpc>
              <a:spcBef>
                <a:spcPts val="1000"/>
              </a:spcBef>
              <a:spcAft>
                <a:spcPts val="0"/>
              </a:spcAft>
              <a:buClr>
                <a:schemeClr val="accent1"/>
              </a:buClr>
              <a:buSzPts val="2800"/>
              <a:buChar char="•"/>
            </a:pPr>
            <a:r>
              <a:rPr b="1" lang="en-GB">
                <a:solidFill>
                  <a:schemeClr val="accent1"/>
                </a:solidFill>
              </a:rPr>
              <a:t>Organisational</a:t>
            </a:r>
            <a:r>
              <a:rPr lang="en-GB"/>
              <a:t>,</a:t>
            </a:r>
            <a:r>
              <a:rPr b="1" lang="en-GB"/>
              <a:t> </a:t>
            </a:r>
            <a:r>
              <a:rPr b="1" lang="en-GB">
                <a:solidFill>
                  <a:schemeClr val="accent1"/>
                </a:solidFill>
              </a:rPr>
              <a:t>job</a:t>
            </a:r>
            <a:r>
              <a:rPr b="1" lang="en-GB"/>
              <a:t> </a:t>
            </a:r>
            <a:r>
              <a:rPr lang="en-GB"/>
              <a:t>and</a:t>
            </a:r>
            <a:r>
              <a:rPr b="1" lang="en-GB"/>
              <a:t> </a:t>
            </a:r>
            <a:r>
              <a:rPr b="1" lang="en-GB">
                <a:solidFill>
                  <a:schemeClr val="accent1"/>
                </a:solidFill>
              </a:rPr>
              <a:t>personal</a:t>
            </a:r>
            <a:r>
              <a:rPr lang="en-GB"/>
              <a:t> factors as key components of any accident investigation.</a:t>
            </a:r>
            <a:endParaRPr/>
          </a:p>
          <a:p>
            <a:pPr indent="-228600" lvl="0" marL="228600" rtl="0" algn="l">
              <a:lnSpc>
                <a:spcPct val="90000"/>
              </a:lnSpc>
              <a:spcBef>
                <a:spcPts val="1000"/>
              </a:spcBef>
              <a:spcAft>
                <a:spcPts val="0"/>
              </a:spcAft>
              <a:buClr>
                <a:schemeClr val="accent1"/>
              </a:buClr>
              <a:buSzPts val="2800"/>
              <a:buChar char="•"/>
            </a:pPr>
            <a:r>
              <a:rPr lang="en-GB"/>
              <a:t>It is also useful to consider these aspects when considering workplace design/ergonomics, safe systems of work and OHS arrangements </a:t>
            </a:r>
            <a:endParaRPr/>
          </a:p>
          <a:p>
            <a:pPr indent="-76200" lvl="0" marL="228600" rtl="0" algn="l">
              <a:lnSpc>
                <a:spcPct val="90000"/>
              </a:lnSpc>
              <a:spcBef>
                <a:spcPts val="1000"/>
              </a:spcBef>
              <a:spcAft>
                <a:spcPts val="0"/>
              </a:spcAft>
              <a:buClr>
                <a:schemeClr val="dk1"/>
              </a:buClr>
              <a:buSzPts val="2400"/>
              <a:buNone/>
            </a:pPr>
            <a:r>
              <a:t/>
            </a:r>
            <a:endParaRPr sz="2400"/>
          </a:p>
        </p:txBody>
      </p:sp>
      <p:sp>
        <p:nvSpPr>
          <p:cNvPr id="168" name="Google Shape;168;p4"/>
          <p:cNvSpPr/>
          <p:nvPr/>
        </p:nvSpPr>
        <p:spPr>
          <a:xfrm flipH="1" rot="10800000">
            <a:off x="0" y="6400799"/>
            <a:ext cx="12192000" cy="456773"/>
          </a:xfrm>
          <a:prstGeom prst="rect">
            <a:avLst/>
          </a:prstGeom>
          <a:gradFill>
            <a:gsLst>
              <a:gs pos="0">
                <a:schemeClr val="accent1"/>
              </a:gs>
              <a:gs pos="78000">
                <a:srgbClr val="000000"/>
              </a:gs>
              <a:gs pos="100000">
                <a:srgbClr val="000000"/>
              </a:gs>
            </a:gsLst>
            <a:lin ang="2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4"/>
          <p:cNvSpPr/>
          <p:nvPr/>
        </p:nvSpPr>
        <p:spPr>
          <a:xfrm flipH="1">
            <a:off x="4038599" y="6400799"/>
            <a:ext cx="8153398" cy="456772"/>
          </a:xfrm>
          <a:prstGeom prst="rect">
            <a:avLst/>
          </a:prstGeom>
          <a:gradFill>
            <a:gsLst>
              <a:gs pos="0">
                <a:srgbClr val="000000">
                  <a:alpha val="62745"/>
                </a:srgbClr>
              </a:gs>
              <a:gs pos="100000">
                <a:srgbClr val="2F5496"/>
              </a:gs>
            </a:gsLst>
            <a:lin ang="13800001"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Ergonomics...What does it Mean? - Ergonomic Sciences - Spergotech" id="170" name="Google Shape;170;p4"/>
          <p:cNvPicPr preferRelativeResize="0"/>
          <p:nvPr/>
        </p:nvPicPr>
        <p:blipFill rotWithShape="1">
          <a:blip r:embed="rId3">
            <a:alphaModFix/>
          </a:blip>
          <a:srcRect b="0" l="0" r="0" t="0"/>
          <a:stretch/>
        </p:blipFill>
        <p:spPr>
          <a:xfrm>
            <a:off x="6839690" y="994002"/>
            <a:ext cx="4762500" cy="3171825"/>
          </a:xfrm>
          <a:prstGeom prst="rect">
            <a:avLst/>
          </a:prstGeom>
          <a:noFill/>
          <a:ln>
            <a:noFill/>
          </a:ln>
        </p:spPr>
      </p:pic>
      <p:pic>
        <p:nvPicPr>
          <p:cNvPr descr="Classroom" id="171" name="Google Shape;171;p4"/>
          <p:cNvPicPr preferRelativeResize="0"/>
          <p:nvPr/>
        </p:nvPicPr>
        <p:blipFill rotWithShape="1">
          <a:blip r:embed="rId4">
            <a:alphaModFix/>
          </a:blip>
          <a:srcRect b="0" l="0" r="0" t="0"/>
          <a:stretch/>
        </p:blipFill>
        <p:spPr>
          <a:xfrm>
            <a:off x="90284" y="6426504"/>
            <a:ext cx="405361" cy="405361"/>
          </a:xfrm>
          <a:prstGeom prst="rect">
            <a:avLst/>
          </a:prstGeom>
          <a:noFill/>
          <a:ln>
            <a:noFill/>
          </a:ln>
        </p:spPr>
      </p:pic>
      <p:pic>
        <p:nvPicPr>
          <p:cNvPr descr="Information" id="172" name="Google Shape;172;p4"/>
          <p:cNvPicPr preferRelativeResize="0"/>
          <p:nvPr/>
        </p:nvPicPr>
        <p:blipFill rotWithShape="1">
          <a:blip r:embed="rId5">
            <a:alphaModFix/>
          </a:blip>
          <a:srcRect b="0" l="0" r="0" t="0"/>
          <a:stretch/>
        </p:blipFill>
        <p:spPr>
          <a:xfrm>
            <a:off x="522252" y="6460973"/>
            <a:ext cx="356988" cy="356988"/>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8" name="Shape 798"/>
        <p:cNvGrpSpPr/>
        <p:nvPr/>
      </p:nvGrpSpPr>
      <p:grpSpPr>
        <a:xfrm>
          <a:off x="0" y="0"/>
          <a:ext cx="0" cy="0"/>
          <a:chOff x="0" y="0"/>
          <a:chExt cx="0" cy="0"/>
        </a:xfrm>
      </p:grpSpPr>
      <p:sp>
        <p:nvSpPr>
          <p:cNvPr id="799" name="Google Shape;799;p40"/>
          <p:cNvSpPr txBox="1"/>
          <p:nvPr>
            <p:ph type="title"/>
          </p:nvPr>
        </p:nvSpPr>
        <p:spPr>
          <a:xfrm>
            <a:off x="838200" y="365125"/>
            <a:ext cx="10515600" cy="825971"/>
          </a:xfrm>
          <a:prstGeom prst="rect">
            <a:avLst/>
          </a:prstGeom>
          <a:solidFill>
            <a:schemeClr val="accent1"/>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400"/>
              <a:buFont typeface="Calibri"/>
              <a:buNone/>
            </a:pPr>
            <a:r>
              <a:rPr lang="en-GB">
                <a:solidFill>
                  <a:schemeClr val="lt1"/>
                </a:solidFill>
              </a:rPr>
              <a:t>Performance Influencing Factors</a:t>
            </a:r>
            <a:endParaRPr/>
          </a:p>
        </p:txBody>
      </p:sp>
      <p:pic>
        <p:nvPicPr>
          <p:cNvPr descr="Classroom" id="800" name="Google Shape;800;p40"/>
          <p:cNvPicPr preferRelativeResize="0"/>
          <p:nvPr/>
        </p:nvPicPr>
        <p:blipFill rotWithShape="1">
          <a:blip r:embed="rId3">
            <a:alphaModFix/>
          </a:blip>
          <a:srcRect b="0" l="0" r="0" t="0"/>
          <a:stretch/>
        </p:blipFill>
        <p:spPr>
          <a:xfrm>
            <a:off x="11098054" y="6338806"/>
            <a:ext cx="354979" cy="354979"/>
          </a:xfrm>
          <a:prstGeom prst="rect">
            <a:avLst/>
          </a:prstGeom>
          <a:noFill/>
          <a:ln>
            <a:noFill/>
          </a:ln>
        </p:spPr>
      </p:pic>
      <p:pic>
        <p:nvPicPr>
          <p:cNvPr descr="Information" id="801" name="Google Shape;801;p40"/>
          <p:cNvPicPr preferRelativeResize="0"/>
          <p:nvPr/>
        </p:nvPicPr>
        <p:blipFill rotWithShape="1">
          <a:blip r:embed="rId4">
            <a:alphaModFix/>
          </a:blip>
          <a:srcRect b="0" l="0" r="0" t="0"/>
          <a:stretch/>
        </p:blipFill>
        <p:spPr>
          <a:xfrm>
            <a:off x="11479660" y="6321057"/>
            <a:ext cx="356988" cy="356988"/>
          </a:xfrm>
          <a:prstGeom prst="rect">
            <a:avLst/>
          </a:prstGeom>
          <a:noFill/>
          <a:ln>
            <a:noFill/>
          </a:ln>
        </p:spPr>
      </p:pic>
      <p:grpSp>
        <p:nvGrpSpPr>
          <p:cNvPr id="802" name="Google Shape;802;p40"/>
          <p:cNvGrpSpPr/>
          <p:nvPr/>
        </p:nvGrpSpPr>
        <p:grpSpPr>
          <a:xfrm>
            <a:off x="492821" y="1906581"/>
            <a:ext cx="10741381" cy="3716739"/>
            <a:chOff x="119597" y="553642"/>
            <a:chExt cx="10741381" cy="3716739"/>
          </a:xfrm>
        </p:grpSpPr>
        <p:sp>
          <p:nvSpPr>
            <p:cNvPr id="803" name="Google Shape;803;p40"/>
            <p:cNvSpPr/>
            <p:nvPr/>
          </p:nvSpPr>
          <p:spPr>
            <a:xfrm>
              <a:off x="772388" y="553642"/>
              <a:ext cx="1068203" cy="1068203"/>
            </a:xfrm>
            <a:prstGeom prst="rect">
              <a:avLst/>
            </a:prstGeom>
            <a:blipFill rotWithShape="1">
              <a:blip r:embed="rId5">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40"/>
            <p:cNvSpPr/>
            <p:nvPr/>
          </p:nvSpPr>
          <p:spPr>
            <a:xfrm>
              <a:off x="119597" y="1994419"/>
              <a:ext cx="2373786" cy="227596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40"/>
            <p:cNvSpPr txBox="1"/>
            <p:nvPr/>
          </p:nvSpPr>
          <p:spPr>
            <a:xfrm>
              <a:off x="119597" y="1994419"/>
              <a:ext cx="2373786" cy="2275962"/>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800"/>
                <a:buFont typeface="Calibri"/>
                <a:buNone/>
              </a:pPr>
              <a:r>
                <a:rPr lang="en-GB" sz="1800">
                  <a:solidFill>
                    <a:schemeClr val="dk1"/>
                  </a:solidFill>
                  <a:latin typeface="Calibri"/>
                  <a:ea typeface="Calibri"/>
                  <a:cs typeface="Calibri"/>
                  <a:sym typeface="Calibri"/>
                </a:rPr>
                <a:t>Defined as ‘the characteristics of the job, the individual and the organization that influence behaviour’</a:t>
              </a:r>
              <a:endParaRPr sz="1800">
                <a:solidFill>
                  <a:schemeClr val="dk1"/>
                </a:solidFill>
                <a:latin typeface="Calibri"/>
                <a:ea typeface="Calibri"/>
                <a:cs typeface="Calibri"/>
                <a:sym typeface="Calibri"/>
              </a:endParaRPr>
            </a:p>
          </p:txBody>
        </p:sp>
        <p:sp>
          <p:nvSpPr>
            <p:cNvPr id="806" name="Google Shape;806;p40"/>
            <p:cNvSpPr/>
            <p:nvPr/>
          </p:nvSpPr>
          <p:spPr>
            <a:xfrm>
              <a:off x="3561586" y="634069"/>
              <a:ext cx="1068203" cy="1068203"/>
            </a:xfrm>
            <a:prstGeom prst="rect">
              <a:avLst/>
            </a:prstGeom>
            <a:blipFill rotWithShape="1">
              <a:blip r:embed="rId6">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40"/>
            <p:cNvSpPr/>
            <p:nvPr/>
          </p:nvSpPr>
          <p:spPr>
            <a:xfrm>
              <a:off x="2908795" y="2235701"/>
              <a:ext cx="2373786" cy="195425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40"/>
            <p:cNvSpPr txBox="1"/>
            <p:nvPr/>
          </p:nvSpPr>
          <p:spPr>
            <a:xfrm>
              <a:off x="2908795" y="2235701"/>
              <a:ext cx="2373786" cy="1954253"/>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800"/>
                <a:buFont typeface="Calibri"/>
                <a:buNone/>
              </a:pPr>
              <a:r>
                <a:rPr lang="en-GB" sz="1800">
                  <a:solidFill>
                    <a:schemeClr val="dk1"/>
                  </a:solidFill>
                  <a:latin typeface="Calibri"/>
                  <a:ea typeface="Calibri"/>
                  <a:cs typeface="Calibri"/>
                  <a:sym typeface="Calibri"/>
                </a:rPr>
                <a:t>Considered during behavioural analysis, often at the end of the process</a:t>
              </a:r>
              <a:endParaRPr sz="1800">
                <a:solidFill>
                  <a:schemeClr val="dk1"/>
                </a:solidFill>
                <a:latin typeface="Calibri"/>
                <a:ea typeface="Calibri"/>
                <a:cs typeface="Calibri"/>
                <a:sym typeface="Calibri"/>
              </a:endParaRPr>
            </a:p>
          </p:txBody>
        </p:sp>
        <p:sp>
          <p:nvSpPr>
            <p:cNvPr id="809" name="Google Shape;809;p40"/>
            <p:cNvSpPr/>
            <p:nvPr/>
          </p:nvSpPr>
          <p:spPr>
            <a:xfrm>
              <a:off x="6350785" y="634069"/>
              <a:ext cx="1068203" cy="1068203"/>
            </a:xfrm>
            <a:prstGeom prst="rect">
              <a:avLst/>
            </a:prstGeom>
            <a:blipFill rotWithShape="1">
              <a:blip r:embed="rId7">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40"/>
            <p:cNvSpPr/>
            <p:nvPr/>
          </p:nvSpPr>
          <p:spPr>
            <a:xfrm>
              <a:off x="5697994" y="2235701"/>
              <a:ext cx="2373786" cy="195425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40"/>
            <p:cNvSpPr txBox="1"/>
            <p:nvPr/>
          </p:nvSpPr>
          <p:spPr>
            <a:xfrm>
              <a:off x="5697994" y="2235701"/>
              <a:ext cx="2373786" cy="1954253"/>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800"/>
                <a:buFont typeface="Calibri"/>
                <a:buNone/>
              </a:pPr>
              <a:r>
                <a:rPr lang="en-GB" sz="1800">
                  <a:solidFill>
                    <a:schemeClr val="dk1"/>
                  </a:solidFill>
                  <a:latin typeface="Calibri"/>
                  <a:ea typeface="Calibri"/>
                  <a:cs typeface="Calibri"/>
                  <a:sym typeface="Calibri"/>
                </a:rPr>
                <a:t>Very broad topic including a range of factors e.g. fatigue, group effects, design of equipment, mental wellbeing, task knowledge/complexity</a:t>
              </a:r>
              <a:endParaRPr sz="1800">
                <a:solidFill>
                  <a:schemeClr val="dk1"/>
                </a:solidFill>
                <a:latin typeface="Calibri"/>
                <a:ea typeface="Calibri"/>
                <a:cs typeface="Calibri"/>
                <a:sym typeface="Calibri"/>
              </a:endParaRPr>
            </a:p>
          </p:txBody>
        </p:sp>
        <p:sp>
          <p:nvSpPr>
            <p:cNvPr id="812" name="Google Shape;812;p40"/>
            <p:cNvSpPr/>
            <p:nvPr/>
          </p:nvSpPr>
          <p:spPr>
            <a:xfrm>
              <a:off x="9139983" y="634069"/>
              <a:ext cx="1068203" cy="1068203"/>
            </a:xfrm>
            <a:prstGeom prst="rect">
              <a:avLst/>
            </a:prstGeom>
            <a:blipFill rotWithShape="1">
              <a:blip r:embed="rId8">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40"/>
            <p:cNvSpPr/>
            <p:nvPr/>
          </p:nvSpPr>
          <p:spPr>
            <a:xfrm>
              <a:off x="8487192" y="2235701"/>
              <a:ext cx="2373786" cy="195425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40"/>
            <p:cNvSpPr txBox="1"/>
            <p:nvPr/>
          </p:nvSpPr>
          <p:spPr>
            <a:xfrm>
              <a:off x="8487192" y="2235701"/>
              <a:ext cx="2373786" cy="1954253"/>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800"/>
                <a:buFont typeface="Calibri"/>
                <a:buNone/>
              </a:pPr>
              <a:r>
                <a:rPr lang="en-GB" sz="1800">
                  <a:solidFill>
                    <a:schemeClr val="dk1"/>
                  </a:solidFill>
                  <a:latin typeface="Calibri"/>
                  <a:ea typeface="Calibri"/>
                  <a:cs typeface="Calibri"/>
                  <a:sym typeface="Calibri"/>
                </a:rPr>
                <a:t>Often have a critical role in error causation but equally often overlooked (e.g. fatigue EK407)</a:t>
              </a:r>
              <a:endParaRPr sz="1800">
                <a:solidFill>
                  <a:schemeClr val="dk1"/>
                </a:solidFill>
                <a:latin typeface="Calibri"/>
                <a:ea typeface="Calibri"/>
                <a:cs typeface="Calibri"/>
                <a:sym typeface="Calibri"/>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19" name="Shape 819"/>
        <p:cNvGrpSpPr/>
        <p:nvPr/>
      </p:nvGrpSpPr>
      <p:grpSpPr>
        <a:xfrm>
          <a:off x="0" y="0"/>
          <a:ext cx="0" cy="0"/>
          <a:chOff x="0" y="0"/>
          <a:chExt cx="0" cy="0"/>
        </a:xfrm>
      </p:grpSpPr>
      <p:sp>
        <p:nvSpPr>
          <p:cNvPr id="820" name="Google Shape;820;p4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1" name="Google Shape;821;p41"/>
          <p:cNvSpPr txBox="1"/>
          <p:nvPr>
            <p:ph type="title"/>
          </p:nvPr>
        </p:nvSpPr>
        <p:spPr>
          <a:xfrm>
            <a:off x="270589" y="229726"/>
            <a:ext cx="6189524" cy="74828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alibri"/>
              <a:buNone/>
            </a:pPr>
            <a:r>
              <a:rPr lang="en-GB" sz="4000">
                <a:solidFill>
                  <a:schemeClr val="accent1"/>
                </a:solidFill>
              </a:rPr>
              <a:t>Why bother with any of it?</a:t>
            </a:r>
            <a:endParaRPr/>
          </a:p>
        </p:txBody>
      </p:sp>
      <p:sp>
        <p:nvSpPr>
          <p:cNvPr id="822" name="Google Shape;822;p41"/>
          <p:cNvSpPr txBox="1"/>
          <p:nvPr>
            <p:ph idx="1" type="body"/>
          </p:nvPr>
        </p:nvSpPr>
        <p:spPr>
          <a:xfrm>
            <a:off x="244771" y="1512013"/>
            <a:ext cx="6831196" cy="4977564"/>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accent1"/>
              </a:buClr>
              <a:buSzPts val="1800"/>
              <a:buChar char="•"/>
            </a:pPr>
            <a:r>
              <a:rPr lang="en-GB" sz="1800"/>
              <a:t>Each failure type has a different set of solutions designed to prevent their reoccurrence.  </a:t>
            </a:r>
            <a:endParaRPr/>
          </a:p>
          <a:p>
            <a:pPr indent="-228600" lvl="1" marL="685800" rtl="0" algn="l">
              <a:lnSpc>
                <a:spcPct val="90000"/>
              </a:lnSpc>
              <a:spcBef>
                <a:spcPts val="500"/>
              </a:spcBef>
              <a:spcAft>
                <a:spcPts val="0"/>
              </a:spcAft>
              <a:buClr>
                <a:schemeClr val="accent1"/>
              </a:buClr>
              <a:buSzPts val="1800"/>
              <a:buChar char="•"/>
            </a:pPr>
            <a:r>
              <a:rPr lang="en-GB" sz="1800"/>
              <a:t>Slip/Lapse</a:t>
            </a:r>
            <a:endParaRPr/>
          </a:p>
          <a:p>
            <a:pPr indent="-228600" lvl="2" marL="1143000" rtl="0" algn="l">
              <a:lnSpc>
                <a:spcPct val="90000"/>
              </a:lnSpc>
              <a:spcBef>
                <a:spcPts val="500"/>
              </a:spcBef>
              <a:spcAft>
                <a:spcPts val="0"/>
              </a:spcAft>
              <a:buClr>
                <a:schemeClr val="accent1"/>
              </a:buClr>
              <a:buSzPts val="1800"/>
              <a:buChar char="•"/>
            </a:pPr>
            <a:r>
              <a:rPr lang="en-GB" sz="1800"/>
              <a:t>NOT training</a:t>
            </a:r>
            <a:endParaRPr/>
          </a:p>
          <a:p>
            <a:pPr indent="-228600" lvl="2" marL="1143000" rtl="0" algn="l">
              <a:lnSpc>
                <a:spcPct val="90000"/>
              </a:lnSpc>
              <a:spcBef>
                <a:spcPts val="500"/>
              </a:spcBef>
              <a:spcAft>
                <a:spcPts val="0"/>
              </a:spcAft>
              <a:buClr>
                <a:schemeClr val="accent1"/>
              </a:buClr>
              <a:buSzPts val="1800"/>
              <a:buChar char="•"/>
            </a:pPr>
            <a:r>
              <a:rPr lang="en-GB" sz="1800"/>
              <a:t>Hardware solutions</a:t>
            </a:r>
            <a:endParaRPr/>
          </a:p>
          <a:p>
            <a:pPr indent="-228600" lvl="2" marL="1143000" rtl="0" algn="l">
              <a:lnSpc>
                <a:spcPct val="90000"/>
              </a:lnSpc>
              <a:spcBef>
                <a:spcPts val="500"/>
              </a:spcBef>
              <a:spcAft>
                <a:spcPts val="0"/>
              </a:spcAft>
              <a:buClr>
                <a:schemeClr val="accent1"/>
              </a:buClr>
              <a:buSzPts val="1800"/>
              <a:buChar char="•"/>
            </a:pPr>
            <a:r>
              <a:rPr lang="en-GB" sz="1800"/>
              <a:t>Cross checks</a:t>
            </a:r>
            <a:endParaRPr/>
          </a:p>
          <a:p>
            <a:pPr indent="-228600" lvl="2" marL="1143000" rtl="0" algn="l">
              <a:lnSpc>
                <a:spcPct val="90000"/>
              </a:lnSpc>
              <a:spcBef>
                <a:spcPts val="500"/>
              </a:spcBef>
              <a:spcAft>
                <a:spcPts val="0"/>
              </a:spcAft>
              <a:buClr>
                <a:schemeClr val="accent1"/>
              </a:buClr>
              <a:buSzPts val="1800"/>
              <a:buChar char="•"/>
            </a:pPr>
            <a:r>
              <a:rPr lang="en-GB" sz="1800"/>
              <a:t>PIFs</a:t>
            </a:r>
            <a:br>
              <a:rPr lang="en-GB" sz="1800"/>
            </a:br>
            <a:endParaRPr sz="1800"/>
          </a:p>
          <a:p>
            <a:pPr indent="-228600" lvl="1" marL="685800" rtl="0" algn="l">
              <a:lnSpc>
                <a:spcPct val="90000"/>
              </a:lnSpc>
              <a:spcBef>
                <a:spcPts val="500"/>
              </a:spcBef>
              <a:spcAft>
                <a:spcPts val="0"/>
              </a:spcAft>
              <a:buClr>
                <a:schemeClr val="accent1"/>
              </a:buClr>
              <a:buSzPts val="1800"/>
              <a:buChar char="•"/>
            </a:pPr>
            <a:r>
              <a:rPr lang="en-GB" sz="1800"/>
              <a:t>Error</a:t>
            </a:r>
            <a:endParaRPr/>
          </a:p>
          <a:p>
            <a:pPr indent="-228600" lvl="2" marL="1143000" rtl="0" algn="l">
              <a:lnSpc>
                <a:spcPct val="90000"/>
              </a:lnSpc>
              <a:spcBef>
                <a:spcPts val="500"/>
              </a:spcBef>
              <a:spcAft>
                <a:spcPts val="0"/>
              </a:spcAft>
              <a:buClr>
                <a:schemeClr val="accent1"/>
              </a:buClr>
              <a:buSzPts val="1800"/>
              <a:buChar char="•"/>
            </a:pPr>
            <a:r>
              <a:rPr lang="en-GB" sz="1800"/>
              <a:t>Training e.g. scenarios</a:t>
            </a:r>
            <a:endParaRPr/>
          </a:p>
          <a:p>
            <a:pPr indent="-228600" lvl="2" marL="1143000" rtl="0" algn="l">
              <a:lnSpc>
                <a:spcPct val="90000"/>
              </a:lnSpc>
              <a:spcBef>
                <a:spcPts val="500"/>
              </a:spcBef>
              <a:spcAft>
                <a:spcPts val="0"/>
              </a:spcAft>
              <a:buClr>
                <a:schemeClr val="accent1"/>
              </a:buClr>
              <a:buSzPts val="1800"/>
              <a:buChar char="•"/>
            </a:pPr>
            <a:r>
              <a:rPr lang="en-GB" sz="1800"/>
              <a:t>Group support </a:t>
            </a:r>
            <a:endParaRPr/>
          </a:p>
          <a:p>
            <a:pPr indent="-228600" lvl="2" marL="1143000" rtl="0" algn="l">
              <a:lnSpc>
                <a:spcPct val="90000"/>
              </a:lnSpc>
              <a:spcBef>
                <a:spcPts val="500"/>
              </a:spcBef>
              <a:spcAft>
                <a:spcPts val="0"/>
              </a:spcAft>
              <a:buClr>
                <a:schemeClr val="accent1"/>
              </a:buClr>
              <a:buSzPts val="1800"/>
              <a:buChar char="•"/>
            </a:pPr>
            <a:r>
              <a:rPr lang="en-GB" sz="1800"/>
              <a:t>Challenge</a:t>
            </a:r>
            <a:br>
              <a:rPr lang="en-GB" sz="1800"/>
            </a:br>
            <a:endParaRPr sz="1800"/>
          </a:p>
          <a:p>
            <a:pPr indent="-228600" lvl="1" marL="685800" rtl="0" algn="l">
              <a:lnSpc>
                <a:spcPct val="90000"/>
              </a:lnSpc>
              <a:spcBef>
                <a:spcPts val="500"/>
              </a:spcBef>
              <a:spcAft>
                <a:spcPts val="0"/>
              </a:spcAft>
              <a:buClr>
                <a:schemeClr val="accent1"/>
              </a:buClr>
              <a:buSzPts val="1800"/>
              <a:buChar char="•"/>
            </a:pPr>
            <a:r>
              <a:rPr lang="en-GB" sz="1800"/>
              <a:t>Violations</a:t>
            </a:r>
            <a:endParaRPr/>
          </a:p>
          <a:p>
            <a:pPr indent="-228600" lvl="2" marL="1143000" rtl="0" algn="l">
              <a:lnSpc>
                <a:spcPct val="90000"/>
              </a:lnSpc>
              <a:spcBef>
                <a:spcPts val="500"/>
              </a:spcBef>
              <a:spcAft>
                <a:spcPts val="0"/>
              </a:spcAft>
              <a:buClr>
                <a:schemeClr val="accent1"/>
              </a:buClr>
              <a:buSzPts val="1800"/>
              <a:buChar char="•"/>
            </a:pPr>
            <a:r>
              <a:rPr lang="en-GB" sz="1800"/>
              <a:t>Behaviour modification</a:t>
            </a:r>
            <a:endParaRPr/>
          </a:p>
          <a:p>
            <a:pPr indent="-228600" lvl="2" marL="1143000" rtl="0" algn="l">
              <a:lnSpc>
                <a:spcPct val="90000"/>
              </a:lnSpc>
              <a:spcBef>
                <a:spcPts val="500"/>
              </a:spcBef>
              <a:spcAft>
                <a:spcPts val="0"/>
              </a:spcAft>
              <a:buClr>
                <a:schemeClr val="accent1"/>
              </a:buClr>
              <a:buSzPts val="1800"/>
              <a:buChar char="•"/>
            </a:pPr>
            <a:r>
              <a:rPr lang="en-GB" sz="1800"/>
              <a:t>Culture improvement</a:t>
            </a:r>
            <a:endParaRPr/>
          </a:p>
        </p:txBody>
      </p:sp>
      <p:sp>
        <p:nvSpPr>
          <p:cNvPr id="823" name="Google Shape;823;p41"/>
          <p:cNvSpPr/>
          <p:nvPr/>
        </p:nvSpPr>
        <p:spPr>
          <a:xfrm flipH="1" rot="10800000">
            <a:off x="8123333" y="-5"/>
            <a:ext cx="4092521" cy="6858000"/>
          </a:xfrm>
          <a:prstGeom prst="rect">
            <a:avLst/>
          </a:prstGeom>
          <a:gradFill>
            <a:gsLst>
              <a:gs pos="0">
                <a:srgbClr val="000000">
                  <a:alpha val="93725"/>
                </a:srgbClr>
              </a:gs>
              <a:gs pos="8000">
                <a:srgbClr val="000000">
                  <a:alpha val="93725"/>
                </a:srgbClr>
              </a:gs>
              <a:gs pos="100000">
                <a:schemeClr val="accent1"/>
              </a:gs>
            </a:gsLst>
            <a:lin ang="2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4" name="Google Shape;824;p41"/>
          <p:cNvSpPr/>
          <p:nvPr/>
        </p:nvSpPr>
        <p:spPr>
          <a:xfrm flipH="1" rot="10800000">
            <a:off x="8123333" y="-2"/>
            <a:ext cx="4092521" cy="6400369"/>
          </a:xfrm>
          <a:prstGeom prst="rect">
            <a:avLst/>
          </a:prstGeom>
          <a:gradFill>
            <a:gsLst>
              <a:gs pos="0">
                <a:srgbClr val="1F3864">
                  <a:alpha val="0"/>
                </a:srgbClr>
              </a:gs>
              <a:gs pos="31000">
                <a:srgbClr val="1F3864">
                  <a:alpha val="0"/>
                </a:srgbClr>
              </a:gs>
              <a:gs pos="100000">
                <a:srgbClr val="1F3864">
                  <a:alpha val="25882"/>
                </a:srgbClr>
              </a:gs>
            </a:gsLst>
            <a:lin ang="18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5" name="Google Shape;825;p41"/>
          <p:cNvSpPr/>
          <p:nvPr/>
        </p:nvSpPr>
        <p:spPr>
          <a:xfrm flipH="1" rot="10800000">
            <a:off x="8123333" y="-22"/>
            <a:ext cx="4068667" cy="6400389"/>
          </a:xfrm>
          <a:prstGeom prst="rect">
            <a:avLst/>
          </a:prstGeom>
          <a:gradFill>
            <a:gsLst>
              <a:gs pos="0">
                <a:srgbClr val="4472C4">
                  <a:alpha val="0"/>
                </a:srgbClr>
              </a:gs>
              <a:gs pos="72000">
                <a:srgbClr val="000000">
                  <a:alpha val="20784"/>
                </a:srgbClr>
              </a:gs>
              <a:gs pos="100000">
                <a:srgbClr val="000000">
                  <a:alpha val="20784"/>
                </a:srgbClr>
              </a:gs>
            </a:gsLst>
            <a:lin ang="3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6" name="Google Shape;826;p41"/>
          <p:cNvSpPr/>
          <p:nvPr/>
        </p:nvSpPr>
        <p:spPr>
          <a:xfrm flipH="1" rot="10800000">
            <a:off x="8123333" y="-10"/>
            <a:ext cx="3611467" cy="6857997"/>
          </a:xfrm>
          <a:prstGeom prst="rect">
            <a:avLst/>
          </a:prstGeom>
          <a:gradFill>
            <a:gsLst>
              <a:gs pos="0">
                <a:srgbClr val="4472C4">
                  <a:alpha val="0"/>
                </a:srgbClr>
              </a:gs>
              <a:gs pos="93000">
                <a:srgbClr val="000000">
                  <a:alpha val="28627"/>
                </a:srgbClr>
              </a:gs>
              <a:gs pos="100000">
                <a:srgbClr val="000000">
                  <a:alpha val="28627"/>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Slippery" id="827" name="Google Shape;827;p41"/>
          <p:cNvPicPr preferRelativeResize="0"/>
          <p:nvPr/>
        </p:nvPicPr>
        <p:blipFill rotWithShape="1">
          <a:blip r:embed="rId3">
            <a:alphaModFix/>
          </a:blip>
          <a:srcRect b="0" l="0" r="0" t="0"/>
          <a:stretch/>
        </p:blipFill>
        <p:spPr>
          <a:xfrm>
            <a:off x="7075967" y="1359681"/>
            <a:ext cx="4170530" cy="4170530"/>
          </a:xfrm>
          <a:prstGeom prst="rect">
            <a:avLst/>
          </a:prstGeom>
          <a:noFill/>
          <a:ln>
            <a:noFill/>
          </a:ln>
        </p:spPr>
      </p:pic>
      <p:pic>
        <p:nvPicPr>
          <p:cNvPr descr="Classroom" id="828" name="Google Shape;828;p41"/>
          <p:cNvPicPr preferRelativeResize="0"/>
          <p:nvPr/>
        </p:nvPicPr>
        <p:blipFill rotWithShape="1">
          <a:blip r:embed="rId4">
            <a:alphaModFix/>
          </a:blip>
          <a:srcRect b="0" l="0" r="0" t="0"/>
          <a:stretch/>
        </p:blipFill>
        <p:spPr>
          <a:xfrm>
            <a:off x="11098054" y="6338806"/>
            <a:ext cx="354979" cy="354979"/>
          </a:xfrm>
          <a:prstGeom prst="rect">
            <a:avLst/>
          </a:prstGeom>
          <a:noFill/>
          <a:ln>
            <a:noFill/>
          </a:ln>
        </p:spPr>
      </p:pic>
      <p:pic>
        <p:nvPicPr>
          <p:cNvPr descr="Information" id="829" name="Google Shape;829;p41"/>
          <p:cNvPicPr preferRelativeResize="0"/>
          <p:nvPr/>
        </p:nvPicPr>
        <p:blipFill rotWithShape="1">
          <a:blip r:embed="rId5">
            <a:alphaModFix/>
          </a:blip>
          <a:srcRect b="0" l="0" r="0" t="0"/>
          <a:stretch/>
        </p:blipFill>
        <p:spPr>
          <a:xfrm>
            <a:off x="11479660" y="6321057"/>
            <a:ext cx="356988" cy="356988"/>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4" name="Shape 834"/>
        <p:cNvGrpSpPr/>
        <p:nvPr/>
      </p:nvGrpSpPr>
      <p:grpSpPr>
        <a:xfrm>
          <a:off x="0" y="0"/>
          <a:ext cx="0" cy="0"/>
          <a:chOff x="0" y="0"/>
          <a:chExt cx="0" cy="0"/>
        </a:xfrm>
      </p:grpSpPr>
      <p:sp>
        <p:nvSpPr>
          <p:cNvPr id="835" name="Google Shape;835;p42"/>
          <p:cNvSpPr/>
          <p:nvPr/>
        </p:nvSpPr>
        <p:spPr>
          <a:xfrm>
            <a:off x="1" y="3726"/>
            <a:ext cx="5614875" cy="6858000"/>
          </a:xfrm>
          <a:prstGeom prst="rect">
            <a:avLst/>
          </a:prstGeom>
          <a:gradFill>
            <a:gsLst>
              <a:gs pos="0">
                <a:srgbClr val="4472C3">
                  <a:alpha val="81960"/>
                </a:srgbClr>
              </a:gs>
              <a:gs pos="25000">
                <a:srgbClr val="4472C4">
                  <a:alpha val="60000"/>
                </a:srgbClr>
              </a:gs>
              <a:gs pos="94000">
                <a:srgbClr val="AEABAB"/>
              </a:gs>
              <a:gs pos="100000">
                <a:srgbClr val="AEABAB"/>
              </a:gs>
            </a:gsLst>
            <a:lin ang="4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836" name="Google Shape;836;p4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837" name="Google Shape;837;p42"/>
          <p:cNvSpPr txBox="1"/>
          <p:nvPr>
            <p:ph type="title"/>
          </p:nvPr>
        </p:nvSpPr>
        <p:spPr>
          <a:xfrm>
            <a:off x="5450691" y="483816"/>
            <a:ext cx="4977976" cy="78514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4400"/>
              <a:buFont typeface="Calibri"/>
              <a:buNone/>
            </a:pPr>
            <a:r>
              <a:rPr lang="en-GB">
                <a:solidFill>
                  <a:srgbClr val="000000"/>
                </a:solidFill>
              </a:rPr>
              <a:t>A final thought</a:t>
            </a:r>
            <a:endParaRPr/>
          </a:p>
        </p:txBody>
      </p:sp>
      <p:sp>
        <p:nvSpPr>
          <p:cNvPr id="838" name="Google Shape;838;p42"/>
          <p:cNvSpPr/>
          <p:nvPr/>
        </p:nvSpPr>
        <p:spPr>
          <a:xfrm>
            <a:off x="0" y="738619"/>
            <a:ext cx="5000438" cy="5400962"/>
          </a:xfrm>
          <a:custGeom>
            <a:rect b="b" l="l" r="r" t="t"/>
            <a:pathLst>
              <a:path extrusionOk="0" h="5400962" w="5000438">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cap="flat" cmpd="sng" w="12700">
            <a:solidFill>
              <a:srgbClr val="B3C6E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Person with Idea" id="839" name="Google Shape;839;p42"/>
          <p:cNvPicPr preferRelativeResize="0"/>
          <p:nvPr/>
        </p:nvPicPr>
        <p:blipFill rotWithShape="1">
          <a:blip r:embed="rId4">
            <a:alphaModFix/>
          </a:blip>
          <a:srcRect b="0" l="0" r="0" t="0"/>
          <a:stretch/>
        </p:blipFill>
        <p:spPr>
          <a:xfrm>
            <a:off x="450254" y="1629089"/>
            <a:ext cx="3620021" cy="3620021"/>
          </a:xfrm>
          <a:prstGeom prst="rect">
            <a:avLst/>
          </a:prstGeom>
          <a:noFill/>
          <a:ln>
            <a:noFill/>
          </a:ln>
        </p:spPr>
      </p:pic>
      <p:sp>
        <p:nvSpPr>
          <p:cNvPr id="840" name="Google Shape;840;p42"/>
          <p:cNvSpPr txBox="1"/>
          <p:nvPr>
            <p:ph idx="1" type="body"/>
          </p:nvPr>
        </p:nvSpPr>
        <p:spPr>
          <a:xfrm>
            <a:off x="5532982" y="1609355"/>
            <a:ext cx="6303665" cy="3639289"/>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rgbClr val="000000"/>
              </a:buClr>
              <a:buSzPts val="1700"/>
              <a:buChar char="•"/>
            </a:pPr>
            <a:r>
              <a:rPr lang="en-GB" sz="1700">
                <a:solidFill>
                  <a:srgbClr val="000000"/>
                </a:solidFill>
              </a:rPr>
              <a:t>The most powerful influence on human behaviour is </a:t>
            </a:r>
            <a:r>
              <a:rPr b="1" lang="en-GB" sz="1700">
                <a:solidFill>
                  <a:srgbClr val="000000"/>
                </a:solidFill>
              </a:rPr>
              <a:t>outcome</a:t>
            </a:r>
            <a:endParaRPr/>
          </a:p>
          <a:p>
            <a:pPr indent="-228600" lvl="0" marL="228600" rtl="0" algn="l">
              <a:lnSpc>
                <a:spcPct val="90000"/>
              </a:lnSpc>
              <a:spcBef>
                <a:spcPts val="1000"/>
              </a:spcBef>
              <a:spcAft>
                <a:spcPts val="0"/>
              </a:spcAft>
              <a:buClr>
                <a:srgbClr val="000000"/>
              </a:buClr>
              <a:buSzPts val="1700"/>
              <a:buChar char="•"/>
            </a:pPr>
            <a:r>
              <a:rPr lang="en-GB" sz="1700">
                <a:solidFill>
                  <a:srgbClr val="000000"/>
                </a:solidFill>
              </a:rPr>
              <a:t>Therefore </a:t>
            </a:r>
            <a:r>
              <a:rPr b="1" lang="en-GB" sz="1700">
                <a:solidFill>
                  <a:srgbClr val="000000"/>
                </a:solidFill>
              </a:rPr>
              <a:t>managing human failure </a:t>
            </a:r>
            <a:r>
              <a:rPr lang="en-GB" sz="1700">
                <a:solidFill>
                  <a:srgbClr val="000000"/>
                </a:solidFill>
              </a:rPr>
              <a:t>requires a high degree of </a:t>
            </a:r>
            <a:r>
              <a:rPr b="1" lang="en-GB" sz="1700">
                <a:solidFill>
                  <a:srgbClr val="000000"/>
                </a:solidFill>
              </a:rPr>
              <a:t>corporate honesty</a:t>
            </a:r>
            <a:r>
              <a:rPr lang="en-GB" sz="1700">
                <a:solidFill>
                  <a:srgbClr val="000000"/>
                </a:solidFill>
              </a:rPr>
              <a:t>:</a:t>
            </a:r>
            <a:br>
              <a:rPr lang="en-GB" sz="1700">
                <a:solidFill>
                  <a:srgbClr val="000000"/>
                </a:solidFill>
              </a:rPr>
            </a:br>
            <a:endParaRPr sz="1700">
              <a:solidFill>
                <a:srgbClr val="000000"/>
              </a:solidFill>
            </a:endParaRPr>
          </a:p>
          <a:p>
            <a:pPr indent="-228600" lvl="1" marL="685800" rtl="0" algn="l">
              <a:lnSpc>
                <a:spcPct val="90000"/>
              </a:lnSpc>
              <a:spcBef>
                <a:spcPts val="500"/>
              </a:spcBef>
              <a:spcAft>
                <a:spcPts val="0"/>
              </a:spcAft>
              <a:buClr>
                <a:srgbClr val="000000"/>
              </a:buClr>
              <a:buSzPts val="1700"/>
              <a:buChar char="•"/>
            </a:pPr>
            <a:r>
              <a:rPr lang="en-GB" sz="1700">
                <a:solidFill>
                  <a:srgbClr val="000000"/>
                </a:solidFill>
              </a:rPr>
              <a:t>What behaviour is really rewarded?</a:t>
            </a:r>
            <a:endParaRPr/>
          </a:p>
          <a:p>
            <a:pPr indent="-228600" lvl="1" marL="685800" rtl="0" algn="l">
              <a:lnSpc>
                <a:spcPct val="90000"/>
              </a:lnSpc>
              <a:spcBef>
                <a:spcPts val="500"/>
              </a:spcBef>
              <a:spcAft>
                <a:spcPts val="0"/>
              </a:spcAft>
              <a:buClr>
                <a:srgbClr val="000000"/>
              </a:buClr>
              <a:buSzPts val="1700"/>
              <a:buChar char="•"/>
            </a:pPr>
            <a:r>
              <a:rPr lang="en-GB" sz="1700">
                <a:solidFill>
                  <a:srgbClr val="000000"/>
                </a:solidFill>
              </a:rPr>
              <a:t>Are we willing to look at organisational factors, especially when we see rule breaking?</a:t>
            </a:r>
            <a:endParaRPr/>
          </a:p>
          <a:p>
            <a:pPr indent="-228600" lvl="1" marL="685800" rtl="0" algn="l">
              <a:lnSpc>
                <a:spcPct val="90000"/>
              </a:lnSpc>
              <a:spcBef>
                <a:spcPts val="500"/>
              </a:spcBef>
              <a:spcAft>
                <a:spcPts val="0"/>
              </a:spcAft>
              <a:buClr>
                <a:srgbClr val="000000"/>
              </a:buClr>
              <a:buSzPts val="1700"/>
              <a:buChar char="•"/>
            </a:pPr>
            <a:r>
              <a:rPr lang="en-GB" sz="1700">
                <a:solidFill>
                  <a:srgbClr val="000000"/>
                </a:solidFill>
              </a:rPr>
              <a:t> Are we willing to make the investments that are likely to prevent reoccurrence?</a:t>
            </a:r>
            <a:endParaRPr/>
          </a:p>
          <a:p>
            <a:pPr indent="-228600" lvl="1" marL="685800" rtl="0" algn="l">
              <a:lnSpc>
                <a:spcPct val="90000"/>
              </a:lnSpc>
              <a:spcBef>
                <a:spcPts val="500"/>
              </a:spcBef>
              <a:spcAft>
                <a:spcPts val="0"/>
              </a:spcAft>
              <a:buClr>
                <a:srgbClr val="000000"/>
              </a:buClr>
              <a:buSzPts val="1700"/>
              <a:buChar char="•"/>
            </a:pPr>
            <a:r>
              <a:rPr lang="en-GB" sz="1700">
                <a:solidFill>
                  <a:srgbClr val="000000"/>
                </a:solidFill>
              </a:rPr>
              <a:t>Are we willing to strive for objectivity and pragmatism?</a:t>
            </a:r>
            <a:endParaRPr/>
          </a:p>
        </p:txBody>
      </p:sp>
      <p:pic>
        <p:nvPicPr>
          <p:cNvPr descr="Classroom" id="841" name="Google Shape;841;p42"/>
          <p:cNvPicPr preferRelativeResize="0"/>
          <p:nvPr/>
        </p:nvPicPr>
        <p:blipFill rotWithShape="1">
          <a:blip r:embed="rId5">
            <a:alphaModFix/>
          </a:blip>
          <a:srcRect b="0" l="0" r="0" t="0"/>
          <a:stretch/>
        </p:blipFill>
        <p:spPr>
          <a:xfrm>
            <a:off x="11098054" y="6338806"/>
            <a:ext cx="354979" cy="354979"/>
          </a:xfrm>
          <a:prstGeom prst="rect">
            <a:avLst/>
          </a:prstGeom>
          <a:noFill/>
          <a:ln>
            <a:noFill/>
          </a:ln>
        </p:spPr>
      </p:pic>
      <p:pic>
        <p:nvPicPr>
          <p:cNvPr descr="Information" id="842" name="Google Shape;842;p42"/>
          <p:cNvPicPr preferRelativeResize="0"/>
          <p:nvPr/>
        </p:nvPicPr>
        <p:blipFill rotWithShape="1">
          <a:blip r:embed="rId6">
            <a:alphaModFix/>
          </a:blip>
          <a:srcRect b="0" l="0" r="0" t="0"/>
          <a:stretch/>
        </p:blipFill>
        <p:spPr>
          <a:xfrm>
            <a:off x="11479660" y="6321057"/>
            <a:ext cx="356988" cy="356988"/>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7" name="Shape 847"/>
        <p:cNvGrpSpPr/>
        <p:nvPr/>
      </p:nvGrpSpPr>
      <p:grpSpPr>
        <a:xfrm>
          <a:off x="0" y="0"/>
          <a:ext cx="0" cy="0"/>
          <a:chOff x="0" y="0"/>
          <a:chExt cx="0" cy="0"/>
        </a:xfrm>
      </p:grpSpPr>
      <p:sp>
        <p:nvSpPr>
          <p:cNvPr id="848" name="Google Shape;848;p43"/>
          <p:cNvSpPr/>
          <p:nvPr/>
        </p:nvSpPr>
        <p:spPr>
          <a:xfrm>
            <a:off x="0" y="2"/>
            <a:ext cx="12192000" cy="685799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9" name="Google Shape;849;p43"/>
          <p:cNvSpPr txBox="1"/>
          <p:nvPr>
            <p:ph type="title"/>
          </p:nvPr>
        </p:nvSpPr>
        <p:spPr>
          <a:xfrm>
            <a:off x="6279502" y="516401"/>
            <a:ext cx="5570375" cy="742134"/>
          </a:xfrm>
          <a:prstGeom prst="rect">
            <a:avLst/>
          </a:prstGeom>
          <a:solidFill>
            <a:schemeClr val="accent1"/>
          </a:solid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4000"/>
              <a:buFont typeface="Calibri"/>
              <a:buNone/>
            </a:pPr>
            <a:r>
              <a:rPr lang="en-GB" sz="4000">
                <a:solidFill>
                  <a:schemeClr val="lt1"/>
                </a:solidFill>
              </a:rPr>
              <a:t>What to remember</a:t>
            </a:r>
            <a:endParaRPr sz="4000">
              <a:solidFill>
                <a:schemeClr val="lt1"/>
              </a:solidFill>
            </a:endParaRPr>
          </a:p>
        </p:txBody>
      </p:sp>
      <p:pic>
        <p:nvPicPr>
          <p:cNvPr descr="List To Remember | GoCorps" id="850" name="Google Shape;850;p43"/>
          <p:cNvPicPr preferRelativeResize="0"/>
          <p:nvPr/>
        </p:nvPicPr>
        <p:blipFill rotWithShape="1">
          <a:blip r:embed="rId3">
            <a:alphaModFix/>
          </a:blip>
          <a:srcRect b="2" l="2401" r="10220" t="0"/>
          <a:stretch/>
        </p:blipFill>
        <p:spPr>
          <a:xfrm>
            <a:off x="191277" y="674457"/>
            <a:ext cx="5570375" cy="5284217"/>
          </a:xfrm>
          <a:prstGeom prst="rect">
            <a:avLst/>
          </a:prstGeom>
          <a:noFill/>
          <a:ln cap="flat" cmpd="sng" w="9525">
            <a:solidFill>
              <a:schemeClr val="accent4"/>
            </a:solidFill>
            <a:prstDash val="solid"/>
            <a:round/>
            <a:headEnd len="sm" w="sm" type="none"/>
            <a:tailEnd len="sm" w="sm" type="none"/>
          </a:ln>
        </p:spPr>
      </p:pic>
      <p:sp>
        <p:nvSpPr>
          <p:cNvPr id="851" name="Google Shape;851;p43"/>
          <p:cNvSpPr txBox="1"/>
          <p:nvPr>
            <p:ph idx="1" type="body"/>
          </p:nvPr>
        </p:nvSpPr>
        <p:spPr>
          <a:xfrm>
            <a:off x="6279503" y="1483568"/>
            <a:ext cx="5570375" cy="4475106"/>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GB" sz="2400"/>
              <a:t>Human behaviour can be </a:t>
            </a:r>
            <a:r>
              <a:rPr b="1" lang="en-GB" sz="2400"/>
              <a:t>predicted </a:t>
            </a:r>
            <a:r>
              <a:rPr lang="en-GB" sz="2400"/>
              <a:t>with reasonable accuracy</a:t>
            </a:r>
            <a:endParaRPr/>
          </a:p>
          <a:p>
            <a:pPr indent="-228600" lvl="0" marL="228600" rtl="0" algn="l">
              <a:lnSpc>
                <a:spcPct val="90000"/>
              </a:lnSpc>
              <a:spcBef>
                <a:spcPts val="1000"/>
              </a:spcBef>
              <a:spcAft>
                <a:spcPts val="0"/>
              </a:spcAft>
              <a:buClr>
                <a:schemeClr val="dk1"/>
              </a:buClr>
              <a:buSzPts val="2400"/>
              <a:buChar char="•"/>
            </a:pPr>
            <a:r>
              <a:rPr lang="en-GB" sz="2400"/>
              <a:t>Correctly integrating HF into your accident investigation process </a:t>
            </a:r>
            <a:r>
              <a:rPr b="1" lang="en-GB" sz="2400"/>
              <a:t>will</a:t>
            </a:r>
            <a:r>
              <a:rPr lang="en-GB" sz="2400"/>
              <a:t> reap rewards</a:t>
            </a:r>
            <a:endParaRPr/>
          </a:p>
          <a:p>
            <a:pPr indent="-228600" lvl="0" marL="228600" rtl="0" algn="l">
              <a:lnSpc>
                <a:spcPct val="90000"/>
              </a:lnSpc>
              <a:spcBef>
                <a:spcPts val="1000"/>
              </a:spcBef>
              <a:spcAft>
                <a:spcPts val="0"/>
              </a:spcAft>
              <a:buClr>
                <a:schemeClr val="dk1"/>
              </a:buClr>
              <a:buSzPts val="2400"/>
              <a:buChar char="•"/>
            </a:pPr>
            <a:r>
              <a:rPr lang="en-GB" sz="2400"/>
              <a:t>Separating error, mistake and violation represents a highly valuable first step</a:t>
            </a:r>
            <a:endParaRPr/>
          </a:p>
          <a:p>
            <a:pPr indent="-228600" lvl="0" marL="228600" rtl="0" algn="l">
              <a:lnSpc>
                <a:spcPct val="90000"/>
              </a:lnSpc>
              <a:spcBef>
                <a:spcPts val="1000"/>
              </a:spcBef>
              <a:spcAft>
                <a:spcPts val="0"/>
              </a:spcAft>
              <a:buClr>
                <a:schemeClr val="dk1"/>
              </a:buClr>
              <a:buSzPts val="2400"/>
              <a:buChar char="•"/>
            </a:pPr>
            <a:r>
              <a:rPr lang="en-GB" sz="2400"/>
              <a:t>The best way to learn about Human Factors &amp; Ergonomics is to do it, practice it &amp; do it again!</a:t>
            </a:r>
            <a:endParaRPr/>
          </a:p>
          <a:p>
            <a:pPr indent="-146050" lvl="0" marL="228600" rtl="0" algn="l">
              <a:lnSpc>
                <a:spcPct val="90000"/>
              </a:lnSpc>
              <a:spcBef>
                <a:spcPts val="1000"/>
              </a:spcBef>
              <a:spcAft>
                <a:spcPts val="0"/>
              </a:spcAft>
              <a:buClr>
                <a:schemeClr val="dk1"/>
              </a:buClr>
              <a:buSzPts val="1300"/>
              <a:buNone/>
            </a:pPr>
            <a:r>
              <a:t/>
            </a:r>
            <a:endParaRPr sz="1300"/>
          </a:p>
        </p:txBody>
      </p:sp>
      <p:sp>
        <p:nvSpPr>
          <p:cNvPr id="852" name="Google Shape;852;p43"/>
          <p:cNvSpPr/>
          <p:nvPr/>
        </p:nvSpPr>
        <p:spPr>
          <a:xfrm flipH="1">
            <a:off x="-1" y="6408741"/>
            <a:ext cx="12191998" cy="457202"/>
          </a:xfrm>
          <a:prstGeom prst="rect">
            <a:avLst/>
          </a:prstGeom>
          <a:gradFill>
            <a:gsLst>
              <a:gs pos="0">
                <a:srgbClr val="000000">
                  <a:alpha val="95686"/>
                </a:srgbClr>
              </a:gs>
              <a:gs pos="34000">
                <a:srgbClr val="000000">
                  <a:alpha val="95686"/>
                </a:srgbClr>
              </a:gs>
              <a:gs pos="100000">
                <a:schemeClr val="accent1"/>
              </a:gs>
            </a:gsLst>
            <a:lin ang="8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3" name="Google Shape;853;p43"/>
          <p:cNvSpPr/>
          <p:nvPr/>
        </p:nvSpPr>
        <p:spPr>
          <a:xfrm flipH="1">
            <a:off x="-4" y="6408742"/>
            <a:ext cx="8115300" cy="449258"/>
          </a:xfrm>
          <a:prstGeom prst="rect">
            <a:avLst/>
          </a:prstGeom>
          <a:gradFill>
            <a:gsLst>
              <a:gs pos="0">
                <a:srgbClr val="2F5496">
                  <a:alpha val="58823"/>
                </a:srgbClr>
              </a:gs>
              <a:gs pos="28000">
                <a:srgbClr val="2F5496">
                  <a:alpha val="58823"/>
                </a:srgbClr>
              </a:gs>
              <a:gs pos="100000">
                <a:srgbClr val="000000">
                  <a:alpha val="69803"/>
                </a:srgbClr>
              </a:gs>
            </a:gsLst>
            <a:lin ang="11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Classroom" id="854" name="Google Shape;854;p43"/>
          <p:cNvPicPr preferRelativeResize="0"/>
          <p:nvPr/>
        </p:nvPicPr>
        <p:blipFill rotWithShape="1">
          <a:blip r:embed="rId4">
            <a:alphaModFix/>
          </a:blip>
          <a:srcRect b="0" l="0" r="0" t="0"/>
          <a:stretch/>
        </p:blipFill>
        <p:spPr>
          <a:xfrm>
            <a:off x="11116715" y="6455881"/>
            <a:ext cx="354979" cy="354979"/>
          </a:xfrm>
          <a:prstGeom prst="rect">
            <a:avLst/>
          </a:prstGeom>
          <a:noFill/>
          <a:ln>
            <a:noFill/>
          </a:ln>
        </p:spPr>
      </p:pic>
      <p:pic>
        <p:nvPicPr>
          <p:cNvPr descr="Information" id="855" name="Google Shape;855;p43"/>
          <p:cNvPicPr preferRelativeResize="0"/>
          <p:nvPr/>
        </p:nvPicPr>
        <p:blipFill rotWithShape="1">
          <a:blip r:embed="rId5">
            <a:alphaModFix/>
          </a:blip>
          <a:srcRect b="0" l="0" r="0" t="0"/>
          <a:stretch/>
        </p:blipFill>
        <p:spPr>
          <a:xfrm>
            <a:off x="11492889" y="6453872"/>
            <a:ext cx="356988" cy="35698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7" name="Shape 177"/>
        <p:cNvGrpSpPr/>
        <p:nvPr/>
      </p:nvGrpSpPr>
      <p:grpSpPr>
        <a:xfrm>
          <a:off x="0" y="0"/>
          <a:ext cx="0" cy="0"/>
          <a:chOff x="0" y="0"/>
          <a:chExt cx="0" cy="0"/>
        </a:xfrm>
      </p:grpSpPr>
      <p:sp>
        <p:nvSpPr>
          <p:cNvPr id="178" name="Google Shape;178;p5"/>
          <p:cNvSpPr/>
          <p:nvPr/>
        </p:nvSpPr>
        <p:spPr>
          <a:xfrm>
            <a:off x="466344" y="448055"/>
            <a:ext cx="3414370" cy="3801257"/>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9" name="Google Shape;179;p5"/>
          <p:cNvSpPr txBox="1"/>
          <p:nvPr>
            <p:ph type="title"/>
          </p:nvPr>
        </p:nvSpPr>
        <p:spPr>
          <a:xfrm>
            <a:off x="777240" y="731519"/>
            <a:ext cx="2845191" cy="323757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200"/>
              <a:buFont typeface="Calibri"/>
              <a:buNone/>
            </a:pPr>
            <a:r>
              <a:rPr b="1" lang="en-GB" sz="3200">
                <a:solidFill>
                  <a:srgbClr val="FFFFFF"/>
                </a:solidFill>
                <a:latin typeface="Calibri"/>
                <a:ea typeface="Calibri"/>
                <a:cs typeface="Calibri"/>
                <a:sym typeface="Calibri"/>
              </a:rPr>
              <a:t>Organisational factors (2)</a:t>
            </a:r>
            <a:endParaRPr/>
          </a:p>
        </p:txBody>
      </p:sp>
      <p:sp>
        <p:nvSpPr>
          <p:cNvPr id="180" name="Google Shape;180;p5"/>
          <p:cNvSpPr/>
          <p:nvPr/>
        </p:nvSpPr>
        <p:spPr>
          <a:xfrm>
            <a:off x="466343" y="4419227"/>
            <a:ext cx="3414369" cy="1979852"/>
          </a:xfrm>
          <a:prstGeom prst="rect">
            <a:avLst/>
          </a:prstGeom>
          <a:solidFill>
            <a:schemeClr val="accent1">
              <a:alpha val="9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1" name="Google Shape;181;p5"/>
          <p:cNvSpPr/>
          <p:nvPr/>
        </p:nvSpPr>
        <p:spPr>
          <a:xfrm>
            <a:off x="4044603" y="448055"/>
            <a:ext cx="7688475" cy="5952745"/>
          </a:xfrm>
          <a:prstGeom prst="rect">
            <a:avLst/>
          </a:prstGeom>
          <a:solidFill>
            <a:srgbClr val="7F7F7F">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 name="Google Shape;182;p5"/>
          <p:cNvSpPr txBox="1"/>
          <p:nvPr>
            <p:ph idx="1" type="body"/>
          </p:nvPr>
        </p:nvSpPr>
        <p:spPr>
          <a:xfrm>
            <a:off x="4379709" y="686862"/>
            <a:ext cx="7037591" cy="547512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GB" sz="2400"/>
              <a:t>Organisational factors have the major influence on individual and group behaviour, yet it is not uncommon for aspects of the organisation to be overlooked for example: </a:t>
            </a:r>
            <a:endParaRPr/>
          </a:p>
          <a:p>
            <a:pPr indent="-228600" lvl="0" marL="228600" rtl="0" algn="l">
              <a:lnSpc>
                <a:spcPct val="90000"/>
              </a:lnSpc>
              <a:spcBef>
                <a:spcPts val="1000"/>
              </a:spcBef>
              <a:spcAft>
                <a:spcPts val="0"/>
              </a:spcAft>
              <a:buClr>
                <a:schemeClr val="accent1"/>
              </a:buClr>
              <a:buSzPts val="2400"/>
              <a:buChar char="•"/>
            </a:pPr>
            <a:r>
              <a:rPr lang="en-GB" sz="2400"/>
              <a:t>Poor work planning leading to high work pressure/stressful environments</a:t>
            </a:r>
            <a:br>
              <a:rPr lang="en-GB" sz="2400"/>
            </a:br>
            <a:r>
              <a:rPr lang="en-GB" sz="2400"/>
              <a:t>Lack of safety systems/barriers/precautionary measures </a:t>
            </a:r>
            <a:br>
              <a:rPr lang="en-GB" sz="2400"/>
            </a:br>
            <a:r>
              <a:rPr lang="en-GB" sz="2400"/>
              <a:t>Inadequate response to previous accidents </a:t>
            </a:r>
            <a:br>
              <a:rPr lang="en-GB" sz="2400"/>
            </a:br>
            <a:r>
              <a:rPr lang="en-GB" sz="2400"/>
              <a:t>Management based one-way communications </a:t>
            </a:r>
            <a:br>
              <a:rPr lang="en-GB" sz="2400"/>
            </a:br>
            <a:r>
              <a:rPr lang="en-GB" sz="2400"/>
              <a:t>Poor coordination of work &amp; responsibilities</a:t>
            </a:r>
            <a:br>
              <a:rPr lang="en-GB" sz="2400"/>
            </a:br>
            <a:r>
              <a:rPr lang="en-GB" sz="2400"/>
              <a:t>Poor management of health and safety </a:t>
            </a:r>
            <a:br>
              <a:rPr lang="en-GB" sz="2400"/>
            </a:br>
            <a:r>
              <a:rPr lang="en-GB" sz="2400"/>
              <a:t>Poor health and safety culture </a:t>
            </a:r>
            <a:endParaRPr/>
          </a:p>
        </p:txBody>
      </p:sp>
      <p:pic>
        <p:nvPicPr>
          <p:cNvPr descr="Classroom" id="183" name="Google Shape;183;p5"/>
          <p:cNvPicPr preferRelativeResize="0"/>
          <p:nvPr/>
        </p:nvPicPr>
        <p:blipFill rotWithShape="1">
          <a:blip r:embed="rId3">
            <a:alphaModFix/>
          </a:blip>
          <a:srcRect b="0" l="0" r="0" t="0"/>
          <a:stretch/>
        </p:blipFill>
        <p:spPr>
          <a:xfrm>
            <a:off x="11151119" y="6334238"/>
            <a:ext cx="405361" cy="405361"/>
          </a:xfrm>
          <a:prstGeom prst="rect">
            <a:avLst/>
          </a:prstGeom>
          <a:noFill/>
          <a:ln>
            <a:noFill/>
          </a:ln>
        </p:spPr>
      </p:pic>
      <p:pic>
        <p:nvPicPr>
          <p:cNvPr descr="Information" id="184" name="Google Shape;184;p5"/>
          <p:cNvPicPr preferRelativeResize="0"/>
          <p:nvPr/>
        </p:nvPicPr>
        <p:blipFill rotWithShape="1">
          <a:blip r:embed="rId4">
            <a:alphaModFix/>
          </a:blip>
          <a:srcRect b="0" l="0" r="0" t="0"/>
          <a:stretch/>
        </p:blipFill>
        <p:spPr>
          <a:xfrm>
            <a:off x="11556480" y="6326322"/>
            <a:ext cx="356988" cy="35698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9" name="Shape 189"/>
        <p:cNvGrpSpPr/>
        <p:nvPr/>
      </p:nvGrpSpPr>
      <p:grpSpPr>
        <a:xfrm>
          <a:off x="0" y="0"/>
          <a:ext cx="0" cy="0"/>
          <a:chOff x="0" y="0"/>
          <a:chExt cx="0" cy="0"/>
        </a:xfrm>
      </p:grpSpPr>
      <p:sp>
        <p:nvSpPr>
          <p:cNvPr id="190" name="Google Shape;190;p6"/>
          <p:cNvSpPr txBox="1"/>
          <p:nvPr>
            <p:ph type="title"/>
          </p:nvPr>
        </p:nvSpPr>
        <p:spPr>
          <a:xfrm>
            <a:off x="251525" y="236733"/>
            <a:ext cx="2919378" cy="839900"/>
          </a:xfrm>
          <a:prstGeom prst="rect">
            <a:avLst/>
          </a:prstGeom>
          <a:solidFill>
            <a:schemeClr val="accent1"/>
          </a:solid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Calibri"/>
              <a:buNone/>
            </a:pPr>
            <a:r>
              <a:rPr b="1" lang="en-GB">
                <a:solidFill>
                  <a:schemeClr val="lt1"/>
                </a:solidFill>
                <a:latin typeface="Calibri"/>
                <a:ea typeface="Calibri"/>
                <a:cs typeface="Calibri"/>
                <a:sym typeface="Calibri"/>
              </a:rPr>
              <a:t>Job Factors </a:t>
            </a:r>
            <a:r>
              <a:rPr b="1" lang="en-GB" sz="2000">
                <a:solidFill>
                  <a:schemeClr val="lt1"/>
                </a:solidFill>
                <a:latin typeface="Calibri"/>
                <a:ea typeface="Calibri"/>
                <a:cs typeface="Calibri"/>
                <a:sym typeface="Calibri"/>
              </a:rPr>
              <a:t>(2)</a:t>
            </a:r>
            <a:r>
              <a:rPr b="1" lang="en-GB">
                <a:solidFill>
                  <a:schemeClr val="lt1"/>
                </a:solidFill>
                <a:latin typeface="Calibri"/>
                <a:ea typeface="Calibri"/>
                <a:cs typeface="Calibri"/>
                <a:sym typeface="Calibri"/>
              </a:rPr>
              <a:t>  </a:t>
            </a:r>
            <a:endParaRPr/>
          </a:p>
        </p:txBody>
      </p:sp>
      <p:sp>
        <p:nvSpPr>
          <p:cNvPr id="191" name="Google Shape;191;p6"/>
          <p:cNvSpPr txBox="1"/>
          <p:nvPr>
            <p:ph idx="1" type="body"/>
          </p:nvPr>
        </p:nvSpPr>
        <p:spPr>
          <a:xfrm>
            <a:off x="251525" y="1216742"/>
            <a:ext cx="9837355" cy="5235676"/>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None/>
            </a:pPr>
            <a:r>
              <a:rPr lang="en-GB"/>
              <a:t>Job factors </a:t>
            </a:r>
            <a:r>
              <a:rPr b="0" i="0" lang="en-GB" u="none" cap="none" strike="noStrike">
                <a:latin typeface="Calibri"/>
                <a:ea typeface="Calibri"/>
                <a:cs typeface="Calibri"/>
                <a:sym typeface="Calibri"/>
              </a:rPr>
              <a:t>jump factors directly influence individual performance and the control of risk.</a:t>
            </a:r>
            <a:br>
              <a:rPr b="0" i="0" lang="en-GB" u="none" cap="none" strike="noStrike">
                <a:latin typeface="Calibri"/>
                <a:ea typeface="Calibri"/>
                <a:cs typeface="Calibri"/>
                <a:sym typeface="Calibri"/>
              </a:rPr>
            </a:br>
            <a:r>
              <a:rPr b="0" i="0" lang="en-GB" u="none" cap="none" strike="noStrike">
                <a:latin typeface="Calibri"/>
                <a:ea typeface="Calibri"/>
                <a:cs typeface="Calibri"/>
                <a:sym typeface="Calibri"/>
              </a:rPr>
              <a:t>Examples include: </a:t>
            </a:r>
            <a:endParaRPr/>
          </a:p>
          <a:p>
            <a:pPr indent="0" lvl="0" marL="0" marR="0" rtl="0" algn="l">
              <a:lnSpc>
                <a:spcPct val="90000"/>
              </a:lnSpc>
              <a:spcBef>
                <a:spcPts val="1000"/>
              </a:spcBef>
              <a:spcAft>
                <a:spcPts val="0"/>
              </a:spcAft>
              <a:buClr>
                <a:schemeClr val="dk1"/>
              </a:buClr>
              <a:buSzPts val="1000"/>
              <a:buNone/>
            </a:pPr>
            <a:r>
              <a:t/>
            </a:r>
            <a:endParaRPr sz="1000">
              <a:latin typeface="Calibri"/>
              <a:ea typeface="Calibri"/>
              <a:cs typeface="Calibri"/>
              <a:sym typeface="Calibri"/>
            </a:endParaRPr>
          </a:p>
          <a:p>
            <a:pPr indent="-228600" lvl="0" marL="228600" rtl="0" algn="l">
              <a:lnSpc>
                <a:spcPct val="90000"/>
              </a:lnSpc>
              <a:spcBef>
                <a:spcPts val="1000"/>
              </a:spcBef>
              <a:spcAft>
                <a:spcPts val="0"/>
              </a:spcAft>
              <a:buClr>
                <a:schemeClr val="accent1"/>
              </a:buClr>
              <a:buSzPts val="2800"/>
              <a:buChar char="•"/>
            </a:pPr>
            <a:r>
              <a:rPr lang="en-GB">
                <a:latin typeface="Calibri"/>
                <a:ea typeface="Calibri"/>
                <a:cs typeface="Calibri"/>
                <a:sym typeface="Calibri"/>
              </a:rPr>
              <a:t>I</a:t>
            </a:r>
            <a:r>
              <a:rPr b="0" i="0" lang="en-GB" u="none" cap="none" strike="noStrike">
                <a:latin typeface="Calibri"/>
                <a:ea typeface="Calibri"/>
                <a:cs typeface="Calibri"/>
                <a:sym typeface="Calibri"/>
              </a:rPr>
              <a:t>illogical design of equipment/instruments </a:t>
            </a:r>
            <a:br>
              <a:rPr b="0" i="0" lang="en-GB" u="none" cap="none" strike="noStrike">
                <a:latin typeface="Calibri"/>
                <a:ea typeface="Calibri"/>
                <a:cs typeface="Calibri"/>
                <a:sym typeface="Calibri"/>
              </a:rPr>
            </a:br>
            <a:r>
              <a:rPr b="0" i="0" lang="en-GB" u="none" cap="none" strike="noStrike">
                <a:latin typeface="Calibri"/>
                <a:ea typeface="Calibri"/>
                <a:cs typeface="Calibri"/>
                <a:sym typeface="Calibri"/>
              </a:rPr>
              <a:t>Constant disturbances and interruptions </a:t>
            </a:r>
            <a:br>
              <a:rPr b="0" i="0" lang="en-GB" u="none" cap="none" strike="noStrike">
                <a:latin typeface="Calibri"/>
                <a:ea typeface="Calibri"/>
                <a:cs typeface="Calibri"/>
                <a:sym typeface="Calibri"/>
              </a:rPr>
            </a:br>
            <a:r>
              <a:rPr b="0" i="0" lang="en-GB" u="none" cap="none" strike="noStrike">
                <a:latin typeface="Calibri"/>
                <a:ea typeface="Calibri"/>
                <a:cs typeface="Calibri"/>
                <a:sym typeface="Calibri"/>
              </a:rPr>
              <a:t>Missing or unclear instructions </a:t>
            </a:r>
            <a:br>
              <a:rPr b="0" i="0" lang="en-GB" u="none" cap="none" strike="noStrike">
                <a:latin typeface="Calibri"/>
                <a:ea typeface="Calibri"/>
                <a:cs typeface="Calibri"/>
                <a:sym typeface="Calibri"/>
              </a:rPr>
            </a:br>
            <a:r>
              <a:rPr b="0" i="0" lang="en-GB" u="none" cap="none" strike="noStrike">
                <a:latin typeface="Calibri"/>
                <a:ea typeface="Calibri"/>
                <a:cs typeface="Calibri"/>
                <a:sym typeface="Calibri"/>
              </a:rPr>
              <a:t>Poorly maintained equipment or PPE </a:t>
            </a:r>
            <a:br>
              <a:rPr b="0" i="0" lang="en-GB" u="none" cap="none" strike="noStrike">
                <a:latin typeface="Calibri"/>
                <a:ea typeface="Calibri"/>
                <a:cs typeface="Calibri"/>
                <a:sym typeface="Calibri"/>
              </a:rPr>
            </a:br>
            <a:r>
              <a:rPr b="0" i="0" lang="en-GB" u="none" cap="none" strike="noStrike">
                <a:latin typeface="Calibri"/>
                <a:ea typeface="Calibri"/>
                <a:cs typeface="Calibri"/>
                <a:sym typeface="Calibri"/>
              </a:rPr>
              <a:t>High workload (Often driven by managerial bullying &amp; harassment)</a:t>
            </a:r>
            <a:br>
              <a:rPr b="0" i="0" lang="en-GB" u="none" cap="none" strike="noStrike">
                <a:latin typeface="Calibri"/>
                <a:ea typeface="Calibri"/>
                <a:cs typeface="Calibri"/>
                <a:sym typeface="Calibri"/>
              </a:rPr>
            </a:br>
            <a:r>
              <a:rPr b="0" i="0" lang="en-GB" u="none" cap="none" strike="noStrike">
                <a:latin typeface="Calibri"/>
                <a:ea typeface="Calibri"/>
                <a:cs typeface="Calibri"/>
                <a:sym typeface="Calibri"/>
              </a:rPr>
              <a:t>Noisy and unpleasant working </a:t>
            </a:r>
            <a:r>
              <a:rPr lang="en-GB">
                <a:latin typeface="Calibri"/>
                <a:ea typeface="Calibri"/>
                <a:cs typeface="Calibri"/>
                <a:sym typeface="Calibri"/>
              </a:rPr>
              <a:t>condition</a:t>
            </a:r>
            <a:r>
              <a:rPr b="0" i="0" lang="en-GB" u="none" cap="none" strike="noStrike">
                <a:latin typeface="Calibri"/>
                <a:ea typeface="Calibri"/>
                <a:cs typeface="Calibri"/>
                <a:sym typeface="Calibri"/>
              </a:rPr>
              <a:t>s </a:t>
            </a:r>
            <a:endParaRPr/>
          </a:p>
        </p:txBody>
      </p:sp>
      <p:sp>
        <p:nvSpPr>
          <p:cNvPr id="192" name="Google Shape;192;p6"/>
          <p:cNvSpPr/>
          <p:nvPr/>
        </p:nvSpPr>
        <p:spPr>
          <a:xfrm>
            <a:off x="10088880" y="0"/>
            <a:ext cx="210312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93" name="Google Shape;193;p6"/>
          <p:cNvSpPr/>
          <p:nvPr/>
        </p:nvSpPr>
        <p:spPr>
          <a:xfrm>
            <a:off x="8915400" y="2358913"/>
            <a:ext cx="2140172" cy="2140172"/>
          </a:xfrm>
          <a:prstGeom prst="ellipse">
            <a:avLst/>
          </a:prstGeom>
          <a:solidFill>
            <a:srgbClr val="FFFFFF"/>
          </a:solidFill>
          <a:ln cap="flat" cmpd="sng" w="222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High Voltage" id="194" name="Google Shape;194;p6"/>
          <p:cNvPicPr preferRelativeResize="0"/>
          <p:nvPr/>
        </p:nvPicPr>
        <p:blipFill rotWithShape="1">
          <a:blip r:embed="rId3">
            <a:alphaModFix/>
          </a:blip>
          <a:srcRect b="0" l="0" r="0" t="0"/>
          <a:stretch/>
        </p:blipFill>
        <p:spPr>
          <a:xfrm>
            <a:off x="9413987" y="2857501"/>
            <a:ext cx="1142998" cy="1142998"/>
          </a:xfrm>
          <a:prstGeom prst="rect">
            <a:avLst/>
          </a:prstGeom>
          <a:noFill/>
          <a:ln>
            <a:noFill/>
          </a:ln>
        </p:spPr>
      </p:pic>
      <p:pic>
        <p:nvPicPr>
          <p:cNvPr descr="Classroom" id="195" name="Google Shape;195;p6"/>
          <p:cNvPicPr preferRelativeResize="0"/>
          <p:nvPr/>
        </p:nvPicPr>
        <p:blipFill rotWithShape="1">
          <a:blip r:embed="rId4">
            <a:alphaModFix/>
          </a:blip>
          <a:srcRect b="0" l="0" r="0" t="0"/>
          <a:stretch/>
        </p:blipFill>
        <p:spPr>
          <a:xfrm>
            <a:off x="9302345" y="6413724"/>
            <a:ext cx="405361" cy="405361"/>
          </a:xfrm>
          <a:prstGeom prst="rect">
            <a:avLst/>
          </a:prstGeom>
          <a:noFill/>
          <a:ln>
            <a:noFill/>
          </a:ln>
        </p:spPr>
      </p:pic>
      <p:pic>
        <p:nvPicPr>
          <p:cNvPr descr="Information" id="196" name="Google Shape;196;p6"/>
          <p:cNvPicPr preferRelativeResize="0"/>
          <p:nvPr/>
        </p:nvPicPr>
        <p:blipFill rotWithShape="1">
          <a:blip r:embed="rId5">
            <a:alphaModFix/>
          </a:blip>
          <a:srcRect b="0" l="0" r="0" t="0"/>
          <a:stretch/>
        </p:blipFill>
        <p:spPr>
          <a:xfrm>
            <a:off x="9731892" y="6437911"/>
            <a:ext cx="356988" cy="35698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7"/>
          <p:cNvSpPr txBox="1"/>
          <p:nvPr>
            <p:ph type="title"/>
          </p:nvPr>
        </p:nvSpPr>
        <p:spPr>
          <a:xfrm>
            <a:off x="668594" y="217642"/>
            <a:ext cx="10515600" cy="895862"/>
          </a:xfrm>
          <a:prstGeom prst="rect">
            <a:avLst/>
          </a:prstGeom>
          <a:solidFill>
            <a:schemeClr val="accent1"/>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Calibri"/>
              <a:buNone/>
            </a:pPr>
            <a:r>
              <a:rPr b="1" lang="en-GB" sz="3600">
                <a:solidFill>
                  <a:schemeClr val="lt1"/>
                </a:solidFill>
                <a:latin typeface="Calibri"/>
                <a:ea typeface="Calibri"/>
                <a:cs typeface="Calibri"/>
                <a:sym typeface="Calibri"/>
              </a:rPr>
              <a:t>Individual/Personal Factors  </a:t>
            </a:r>
            <a:r>
              <a:rPr b="1" lang="en-GB" sz="2000">
                <a:solidFill>
                  <a:schemeClr val="lt1"/>
                </a:solidFill>
                <a:latin typeface="Calibri"/>
                <a:ea typeface="Calibri"/>
                <a:cs typeface="Calibri"/>
                <a:sym typeface="Calibri"/>
              </a:rPr>
              <a:t>(3)</a:t>
            </a:r>
            <a:endParaRPr/>
          </a:p>
        </p:txBody>
      </p:sp>
      <p:sp>
        <p:nvSpPr>
          <p:cNvPr id="203" name="Google Shape;203;p7"/>
          <p:cNvSpPr txBox="1"/>
          <p:nvPr>
            <p:ph idx="1" type="body"/>
          </p:nvPr>
        </p:nvSpPr>
        <p:spPr>
          <a:xfrm>
            <a:off x="329380" y="1235691"/>
            <a:ext cx="11651225" cy="527930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en-GB"/>
              <a:t>These are the attributes which workers bring with them to their jobs – they many be strengths or weaknesses for example: </a:t>
            </a:r>
            <a:endParaRPr sz="1400"/>
          </a:p>
          <a:p>
            <a:pPr indent="-228600" lvl="0" marL="228600" rtl="0" algn="l">
              <a:lnSpc>
                <a:spcPct val="90000"/>
              </a:lnSpc>
              <a:spcBef>
                <a:spcPts val="1000"/>
              </a:spcBef>
              <a:spcAft>
                <a:spcPts val="0"/>
              </a:spcAft>
              <a:buClr>
                <a:schemeClr val="accent1"/>
              </a:buClr>
              <a:buSzPts val="2800"/>
              <a:buChar char="•"/>
            </a:pPr>
            <a:r>
              <a:rPr b="1" lang="en-GB">
                <a:solidFill>
                  <a:schemeClr val="accent1"/>
                </a:solidFill>
              </a:rPr>
              <a:t>Mental</a:t>
            </a:r>
            <a:r>
              <a:rPr lang="en-GB"/>
              <a:t> attributes &amp; agility:</a:t>
            </a:r>
            <a:br>
              <a:rPr lang="en-GB"/>
            </a:br>
            <a:r>
              <a:rPr lang="en-GB"/>
              <a:t>- Habits, attitudes, skills/competency &amp; personality</a:t>
            </a:r>
            <a:br>
              <a:rPr lang="en-GB"/>
            </a:br>
            <a:r>
              <a:rPr lang="en-GB"/>
              <a:t>- problem-solving abilities, leadership/communication skills, coaching &amp; </a:t>
            </a:r>
            <a:br>
              <a:rPr lang="en-GB"/>
            </a:br>
            <a:r>
              <a:rPr lang="en-GB"/>
              <a:t>  mentoring skills </a:t>
            </a:r>
            <a:endParaRPr/>
          </a:p>
          <a:p>
            <a:pPr indent="-228600" lvl="0" marL="228600" rtl="0" algn="l">
              <a:lnSpc>
                <a:spcPct val="90000"/>
              </a:lnSpc>
              <a:spcBef>
                <a:spcPts val="1000"/>
              </a:spcBef>
              <a:spcAft>
                <a:spcPts val="0"/>
              </a:spcAft>
              <a:buClr>
                <a:schemeClr val="accent1"/>
              </a:buClr>
              <a:buSzPts val="2800"/>
              <a:buChar char="•"/>
            </a:pPr>
            <a:r>
              <a:rPr b="1" lang="en-GB">
                <a:solidFill>
                  <a:schemeClr val="accent1"/>
                </a:solidFill>
              </a:rPr>
              <a:t>Physical</a:t>
            </a:r>
            <a:r>
              <a:rPr lang="en-GB"/>
              <a:t> </a:t>
            </a:r>
            <a:br>
              <a:rPr lang="en-GB"/>
            </a:br>
            <a:r>
              <a:rPr lang="en-GB"/>
              <a:t>- dexterity, strength, speed, resilience &amp; coordination</a:t>
            </a:r>
            <a:endParaRPr/>
          </a:p>
          <a:p>
            <a:pPr indent="-228600" lvl="0" marL="228600" rtl="0" algn="l">
              <a:lnSpc>
                <a:spcPct val="90000"/>
              </a:lnSpc>
              <a:spcBef>
                <a:spcPts val="1000"/>
              </a:spcBef>
              <a:spcAft>
                <a:spcPts val="0"/>
              </a:spcAft>
              <a:buClr>
                <a:schemeClr val="accent1"/>
              </a:buClr>
              <a:buSzPts val="2800"/>
              <a:buChar char="•"/>
            </a:pPr>
            <a:r>
              <a:rPr b="1" lang="en-GB">
                <a:solidFill>
                  <a:schemeClr val="accent1"/>
                </a:solidFill>
              </a:rPr>
              <a:t>Multi-skilled</a:t>
            </a:r>
            <a:br>
              <a:rPr b="1" lang="en-GB">
                <a:solidFill>
                  <a:schemeClr val="accent1"/>
                </a:solidFill>
              </a:rPr>
            </a:br>
            <a:r>
              <a:rPr lang="en-GB"/>
              <a:t>- Hand-eye coordination, take individual responsibility or work as &amp; a team </a:t>
            </a:r>
            <a:br>
              <a:rPr lang="en-GB"/>
            </a:br>
            <a:r>
              <a:rPr lang="en-GB"/>
              <a:t>  player,</a:t>
            </a:r>
            <a:br>
              <a:rPr lang="en-GB"/>
            </a:br>
            <a:r>
              <a:rPr lang="en-GB"/>
              <a:t>- Experience, understanding, flexible &amp; able to accommodate change.</a:t>
            </a:r>
            <a:endParaRPr/>
          </a:p>
        </p:txBody>
      </p:sp>
      <p:pic>
        <p:nvPicPr>
          <p:cNvPr descr="Classroom" id="204" name="Google Shape;204;p7"/>
          <p:cNvPicPr preferRelativeResize="0"/>
          <p:nvPr/>
        </p:nvPicPr>
        <p:blipFill rotWithShape="1">
          <a:blip r:embed="rId3">
            <a:alphaModFix/>
          </a:blip>
          <a:srcRect b="0" l="0" r="0" t="0"/>
          <a:stretch/>
        </p:blipFill>
        <p:spPr>
          <a:xfrm>
            <a:off x="11184194" y="6312316"/>
            <a:ext cx="405361" cy="405361"/>
          </a:xfrm>
          <a:prstGeom prst="rect">
            <a:avLst/>
          </a:prstGeom>
          <a:noFill/>
          <a:ln>
            <a:noFill/>
          </a:ln>
        </p:spPr>
      </p:pic>
      <p:pic>
        <p:nvPicPr>
          <p:cNvPr descr="Information" id="205" name="Google Shape;205;p7"/>
          <p:cNvPicPr preferRelativeResize="0"/>
          <p:nvPr/>
        </p:nvPicPr>
        <p:blipFill rotWithShape="1">
          <a:blip r:embed="rId4">
            <a:alphaModFix/>
          </a:blip>
          <a:srcRect b="0" l="0" r="0" t="0"/>
          <a:stretch/>
        </p:blipFill>
        <p:spPr>
          <a:xfrm>
            <a:off x="11555096" y="6300864"/>
            <a:ext cx="405360" cy="40536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0" name="Shape 210"/>
        <p:cNvGrpSpPr/>
        <p:nvPr/>
      </p:nvGrpSpPr>
      <p:grpSpPr>
        <a:xfrm>
          <a:off x="0" y="0"/>
          <a:ext cx="0" cy="0"/>
          <a:chOff x="0" y="0"/>
          <a:chExt cx="0" cy="0"/>
        </a:xfrm>
      </p:grpSpPr>
      <p:sp>
        <p:nvSpPr>
          <p:cNvPr id="211" name="Google Shape;211;p8"/>
          <p:cNvSpPr/>
          <p:nvPr/>
        </p:nvSpPr>
        <p:spPr>
          <a:xfrm>
            <a:off x="0" y="0"/>
            <a:ext cx="12188952"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212" name="Google Shape;212;p8"/>
          <p:cNvGrpSpPr/>
          <p:nvPr/>
        </p:nvGrpSpPr>
        <p:grpSpPr>
          <a:xfrm>
            <a:off x="-417513" y="0"/>
            <a:ext cx="12584114" cy="6853238"/>
            <a:chOff x="-417513" y="0"/>
            <a:chExt cx="12584114" cy="6853238"/>
          </a:xfrm>
        </p:grpSpPr>
        <p:sp>
          <p:nvSpPr>
            <p:cNvPr id="213" name="Google Shape;213;p8"/>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8"/>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8"/>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8"/>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lt1">
                  <a:alpha val="34901"/>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8"/>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lt1">
                  <a:alpha val="34901"/>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8"/>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lt1">
                  <a:alpha val="34901"/>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8"/>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8"/>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8"/>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8"/>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8"/>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8"/>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8"/>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8"/>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8"/>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8"/>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lt1">
                  <a:alpha val="34901"/>
                </a:scheme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8"/>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lt1">
                  <a:alpha val="34901"/>
                </a:schemeClr>
              </a:solidFill>
              <a:prstDash val="lg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8"/>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8"/>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8"/>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8"/>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4" name="Google Shape;234;p8"/>
          <p:cNvSpPr/>
          <p:nvPr/>
        </p:nvSpPr>
        <p:spPr>
          <a:xfrm>
            <a:off x="1923664" y="0"/>
            <a:ext cx="10268336" cy="686920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35" name="Google Shape;235;p8"/>
          <p:cNvSpPr txBox="1"/>
          <p:nvPr>
            <p:ph type="title"/>
          </p:nvPr>
        </p:nvSpPr>
        <p:spPr>
          <a:xfrm>
            <a:off x="2247900" y="335373"/>
            <a:ext cx="7438102" cy="775883"/>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accent1"/>
              </a:buClr>
              <a:buSzPct val="100000"/>
              <a:buFont typeface="Calibri"/>
              <a:buNone/>
            </a:pPr>
            <a:r>
              <a:rPr lang="en-GB" sz="4000">
                <a:solidFill>
                  <a:schemeClr val="accent1"/>
                </a:solidFill>
                <a:latin typeface="Calibri"/>
                <a:ea typeface="Calibri"/>
                <a:cs typeface="Calibri"/>
                <a:sym typeface="Calibri"/>
              </a:rPr>
              <a:t>Personal factors can also include…</a:t>
            </a:r>
            <a:r>
              <a:rPr lang="en-GB" sz="2000">
                <a:solidFill>
                  <a:schemeClr val="accent1"/>
                </a:solidFill>
                <a:latin typeface="Calibri"/>
                <a:ea typeface="Calibri"/>
                <a:cs typeface="Calibri"/>
                <a:sym typeface="Calibri"/>
              </a:rPr>
              <a:t>(4)</a:t>
            </a:r>
            <a:endParaRPr sz="4000">
              <a:solidFill>
                <a:schemeClr val="accent1"/>
              </a:solidFill>
              <a:latin typeface="Calibri"/>
              <a:ea typeface="Calibri"/>
              <a:cs typeface="Calibri"/>
              <a:sym typeface="Calibri"/>
            </a:endParaRPr>
          </a:p>
        </p:txBody>
      </p:sp>
      <p:sp>
        <p:nvSpPr>
          <p:cNvPr id="236" name="Google Shape;236;p8"/>
          <p:cNvSpPr/>
          <p:nvPr/>
        </p:nvSpPr>
        <p:spPr>
          <a:xfrm rot="5400000">
            <a:off x="1797903" y="954813"/>
            <a:ext cx="300774" cy="259288"/>
          </a:xfrm>
          <a:prstGeom prst="triangle">
            <a:avLst>
              <a:gd fmla="val 50000" name="adj"/>
            </a:avLst>
          </a:pr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37" name="Google Shape;237;p8"/>
          <p:cNvSpPr txBox="1"/>
          <p:nvPr>
            <p:ph idx="1" type="body"/>
          </p:nvPr>
        </p:nvSpPr>
        <p:spPr>
          <a:xfrm>
            <a:off x="2247900" y="1234845"/>
            <a:ext cx="9682162" cy="541667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accent1"/>
              </a:buClr>
              <a:buSzPts val="2800"/>
              <a:buChar char="•"/>
            </a:pPr>
            <a:r>
              <a:rPr lang="en-GB"/>
              <a:t>Differences in personality (one persons stress is another persons motivation)</a:t>
            </a:r>
            <a:br>
              <a:rPr lang="en-GB"/>
            </a:br>
            <a:r>
              <a:rPr lang="en-GB"/>
              <a:t>Differences in the way people accommodate change</a:t>
            </a:r>
            <a:endParaRPr/>
          </a:p>
          <a:p>
            <a:pPr indent="-228600" lvl="0" marL="228600" rtl="0" algn="l">
              <a:lnSpc>
                <a:spcPct val="90000"/>
              </a:lnSpc>
              <a:spcBef>
                <a:spcPts val="1000"/>
              </a:spcBef>
              <a:spcAft>
                <a:spcPts val="0"/>
              </a:spcAft>
              <a:buClr>
                <a:schemeClr val="accent1"/>
              </a:buClr>
              <a:buSzPts val="2800"/>
              <a:buChar char="•"/>
            </a:pPr>
            <a:r>
              <a:rPr lang="en-GB"/>
              <a:t>Differences in abilities, judgement, educational attainment, physical strength and dexterity </a:t>
            </a:r>
            <a:br>
              <a:rPr lang="en-GB"/>
            </a:br>
            <a:r>
              <a:rPr lang="en-GB"/>
              <a:t>Disability's or other medical problems</a:t>
            </a:r>
            <a:endParaRPr/>
          </a:p>
          <a:p>
            <a:pPr indent="-228600" lvl="0" marL="228600" rtl="0" algn="l">
              <a:lnSpc>
                <a:spcPct val="90000"/>
              </a:lnSpc>
              <a:spcBef>
                <a:spcPts val="1000"/>
              </a:spcBef>
              <a:spcAft>
                <a:spcPts val="0"/>
              </a:spcAft>
              <a:buClr>
                <a:schemeClr val="accent1"/>
              </a:buClr>
              <a:buSzPts val="2800"/>
              <a:buChar char="•"/>
            </a:pPr>
            <a:r>
              <a:rPr lang="en-GB"/>
              <a:t>Attitude, skills/competence levels &amp; Resilience,</a:t>
            </a:r>
            <a:endParaRPr/>
          </a:p>
          <a:p>
            <a:pPr indent="-228600" lvl="0" marL="228600" rtl="0" algn="l">
              <a:lnSpc>
                <a:spcPct val="90000"/>
              </a:lnSpc>
              <a:spcBef>
                <a:spcPts val="1000"/>
              </a:spcBef>
              <a:spcAft>
                <a:spcPts val="0"/>
              </a:spcAft>
              <a:buClr>
                <a:schemeClr val="accent1"/>
              </a:buClr>
              <a:buSzPts val="2800"/>
              <a:buChar char="•"/>
            </a:pPr>
            <a:r>
              <a:rPr lang="en-GB"/>
              <a:t>Ability to manage stress</a:t>
            </a:r>
            <a:endParaRPr/>
          </a:p>
          <a:p>
            <a:pPr indent="-228600" lvl="0" marL="228600" rtl="0" algn="l">
              <a:lnSpc>
                <a:spcPct val="90000"/>
              </a:lnSpc>
              <a:spcBef>
                <a:spcPts val="1000"/>
              </a:spcBef>
              <a:spcAft>
                <a:spcPts val="0"/>
              </a:spcAft>
              <a:buClr>
                <a:schemeClr val="accent1"/>
              </a:buClr>
              <a:buSzPts val="2800"/>
              <a:buChar char="•"/>
            </a:pPr>
            <a:r>
              <a:rPr lang="en-GB"/>
              <a:t>Differences in opinions, confidence, risk perception etc. </a:t>
            </a:r>
            <a:endParaRPr/>
          </a:p>
        </p:txBody>
      </p:sp>
      <p:pic>
        <p:nvPicPr>
          <p:cNvPr descr="Classroom" id="238" name="Google Shape;238;p8"/>
          <p:cNvPicPr preferRelativeResize="0"/>
          <p:nvPr/>
        </p:nvPicPr>
        <p:blipFill rotWithShape="1">
          <a:blip r:embed="rId3">
            <a:alphaModFix/>
          </a:blip>
          <a:srcRect b="0" l="0" r="0" t="0"/>
          <a:stretch/>
        </p:blipFill>
        <p:spPr>
          <a:xfrm>
            <a:off x="11201126" y="6344415"/>
            <a:ext cx="405361" cy="405361"/>
          </a:xfrm>
          <a:prstGeom prst="rect">
            <a:avLst/>
          </a:prstGeom>
          <a:noFill/>
          <a:ln>
            <a:noFill/>
          </a:ln>
        </p:spPr>
      </p:pic>
      <p:pic>
        <p:nvPicPr>
          <p:cNvPr descr="Information" id="239" name="Google Shape;239;p8"/>
          <p:cNvPicPr preferRelativeResize="0"/>
          <p:nvPr/>
        </p:nvPicPr>
        <p:blipFill rotWithShape="1">
          <a:blip r:embed="rId4">
            <a:alphaModFix/>
          </a:blip>
          <a:srcRect b="0" l="0" r="0" t="0"/>
          <a:stretch/>
        </p:blipFill>
        <p:spPr>
          <a:xfrm>
            <a:off x="11657113" y="6355393"/>
            <a:ext cx="356988" cy="35698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4" name="Shape 244"/>
        <p:cNvGrpSpPr/>
        <p:nvPr/>
      </p:nvGrpSpPr>
      <p:grpSpPr>
        <a:xfrm>
          <a:off x="0" y="0"/>
          <a:ext cx="0" cy="0"/>
          <a:chOff x="0" y="0"/>
          <a:chExt cx="0" cy="0"/>
        </a:xfrm>
      </p:grpSpPr>
      <p:sp>
        <p:nvSpPr>
          <p:cNvPr id="245" name="Google Shape;245;p9"/>
          <p:cNvSpPr/>
          <p:nvPr/>
        </p:nvSpPr>
        <p:spPr>
          <a:xfrm>
            <a:off x="0" y="1"/>
            <a:ext cx="12192000" cy="1911096"/>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6" name="Google Shape;246;p9"/>
          <p:cNvSpPr txBox="1"/>
          <p:nvPr>
            <p:ph type="title"/>
          </p:nvPr>
        </p:nvSpPr>
        <p:spPr>
          <a:xfrm>
            <a:off x="838200" y="365760"/>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400"/>
              <a:buFont typeface="Calibri"/>
              <a:buNone/>
            </a:pPr>
            <a:r>
              <a:rPr lang="en-GB">
                <a:solidFill>
                  <a:srgbClr val="FFFFFF"/>
                </a:solidFill>
              </a:rPr>
              <a:t>Personal factors (5) </a:t>
            </a:r>
            <a:endParaRPr/>
          </a:p>
        </p:txBody>
      </p:sp>
      <p:pic>
        <p:nvPicPr>
          <p:cNvPr descr="Personality Traits &amp; Personality Types: What is Personality? | Live Science" id="247" name="Google Shape;247;p9"/>
          <p:cNvPicPr preferRelativeResize="0"/>
          <p:nvPr/>
        </p:nvPicPr>
        <p:blipFill rotWithShape="1">
          <a:blip r:embed="rId3">
            <a:alphaModFix/>
          </a:blip>
          <a:srcRect b="0" l="9439" r="4983" t="0"/>
          <a:stretch/>
        </p:blipFill>
        <p:spPr>
          <a:xfrm>
            <a:off x="104130" y="2818033"/>
            <a:ext cx="3777405" cy="2937360"/>
          </a:xfrm>
          <a:prstGeom prst="rect">
            <a:avLst/>
          </a:prstGeom>
          <a:noFill/>
          <a:ln>
            <a:noFill/>
          </a:ln>
        </p:spPr>
      </p:pic>
      <p:sp>
        <p:nvSpPr>
          <p:cNvPr id="248" name="Google Shape;248;p9"/>
          <p:cNvSpPr txBox="1"/>
          <p:nvPr>
            <p:ph idx="1" type="body"/>
          </p:nvPr>
        </p:nvSpPr>
        <p:spPr>
          <a:xfrm>
            <a:off x="3704253" y="2398155"/>
            <a:ext cx="8068647" cy="3900106"/>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chemeClr val="accent1"/>
              </a:buClr>
              <a:buSzPts val="2800"/>
              <a:buChar char="•"/>
            </a:pPr>
            <a:r>
              <a:rPr b="1" lang="en-GB"/>
              <a:t>Attitude</a:t>
            </a:r>
            <a:r>
              <a:rPr lang="en-GB"/>
              <a:t> - the tendency to behave in a particular way </a:t>
            </a:r>
            <a:br>
              <a:rPr lang="en-GB"/>
            </a:br>
            <a:r>
              <a:rPr b="1" lang="en-GB"/>
              <a:t>Motivation</a:t>
            </a:r>
            <a:r>
              <a:rPr lang="en-GB"/>
              <a:t> - the driving force behind the way a person acts </a:t>
            </a:r>
            <a:br>
              <a:rPr lang="en-GB"/>
            </a:br>
            <a:r>
              <a:rPr b="1" lang="en-GB"/>
              <a:t>Perception</a:t>
            </a:r>
            <a:r>
              <a:rPr lang="en-GB"/>
              <a:t> - the way in which a person understands the situation knew line skills dash competence levels</a:t>
            </a:r>
            <a:br>
              <a:rPr lang="en-GB"/>
            </a:br>
            <a:r>
              <a:rPr b="1" lang="en-GB"/>
              <a:t>Personality</a:t>
            </a:r>
            <a:r>
              <a:rPr lang="en-GB"/>
              <a:t> - what makes you what you are </a:t>
            </a:r>
            <a:endParaRPr/>
          </a:p>
        </p:txBody>
      </p:sp>
      <p:pic>
        <p:nvPicPr>
          <p:cNvPr descr="Do ADHD Symptoms Affect Your Personality? - CHADD" id="249" name="Google Shape;249;p9"/>
          <p:cNvPicPr preferRelativeResize="0"/>
          <p:nvPr/>
        </p:nvPicPr>
        <p:blipFill rotWithShape="1">
          <a:blip r:embed="rId4">
            <a:alphaModFix/>
          </a:blip>
          <a:srcRect b="0" l="0" r="0" t="0"/>
          <a:stretch/>
        </p:blipFill>
        <p:spPr>
          <a:xfrm>
            <a:off x="9750490" y="208027"/>
            <a:ext cx="2022410" cy="1570342"/>
          </a:xfrm>
          <a:prstGeom prst="rect">
            <a:avLst/>
          </a:prstGeom>
          <a:noFill/>
          <a:ln>
            <a:noFill/>
          </a:ln>
        </p:spPr>
      </p:pic>
      <p:pic>
        <p:nvPicPr>
          <p:cNvPr descr="Classroom" id="250" name="Google Shape;250;p9"/>
          <p:cNvPicPr preferRelativeResize="0"/>
          <p:nvPr/>
        </p:nvPicPr>
        <p:blipFill rotWithShape="1">
          <a:blip r:embed="rId5">
            <a:alphaModFix/>
          </a:blip>
          <a:srcRect b="0" l="0" r="0" t="0"/>
          <a:stretch/>
        </p:blipFill>
        <p:spPr>
          <a:xfrm>
            <a:off x="10963323" y="6281925"/>
            <a:ext cx="390477" cy="466169"/>
          </a:xfrm>
          <a:prstGeom prst="rect">
            <a:avLst/>
          </a:prstGeom>
          <a:noFill/>
          <a:ln>
            <a:noFill/>
          </a:ln>
        </p:spPr>
      </p:pic>
      <p:pic>
        <p:nvPicPr>
          <p:cNvPr descr="Information" id="251" name="Google Shape;251;p9"/>
          <p:cNvPicPr preferRelativeResize="0"/>
          <p:nvPr/>
        </p:nvPicPr>
        <p:blipFill rotWithShape="1">
          <a:blip r:embed="rId6">
            <a:alphaModFix/>
          </a:blip>
          <a:srcRect b="0" l="0" r="0" t="0"/>
          <a:stretch/>
        </p:blipFill>
        <p:spPr>
          <a:xfrm>
            <a:off x="11353800" y="6336515"/>
            <a:ext cx="356988" cy="35698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2020-11-28T02:36:13Z</dcterms:created>
  <dc:creator>Stephen Craig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0x010100B67577382E08414AA2BF668878EA5AA4</vt:lpwstr>
  </property>
</Properties>
</file>