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80" r:id="rId4"/>
    <p:sldId id="257" r:id="rId5"/>
    <p:sldId id="279" r:id="rId6"/>
    <p:sldId id="268" r:id="rId7"/>
    <p:sldId id="272" r:id="rId8"/>
    <p:sldId id="269" r:id="rId9"/>
    <p:sldId id="273" r:id="rId10"/>
    <p:sldId id="274" r:id="rId11"/>
    <p:sldId id="270" r:id="rId12"/>
    <p:sldId id="275" r:id="rId13"/>
    <p:sldId id="276" r:id="rId14"/>
    <p:sldId id="278" r:id="rId15"/>
    <p:sldId id="271" r:id="rId16"/>
    <p:sldId id="267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31E"/>
    <a:srgbClr val="FEC133"/>
    <a:srgbClr val="D9D9D9"/>
    <a:srgbClr val="D1E3C7"/>
    <a:srgbClr val="A3C690"/>
    <a:srgbClr val="969696"/>
    <a:srgbClr val="4D4D4D"/>
    <a:srgbClr val="8B03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994A6-B67C-462B-A3A6-33BFE25709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3F4EB-FF6C-4454-B889-217CBCF59E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1F85-19C7-4BAF-BEBB-001BE8B08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5F355-AF2B-47BF-A066-00C95EF655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B4BB-40EA-4C3D-A099-C8E63C01F1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07C0-9424-4DDD-9EFE-B212FC9865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82539-ACD7-4ED2-B5FF-54D544EAE2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AE95B-C919-4A41-8C71-FAA25A680B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45F8-163B-43ED-ACAC-3618BC1EC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B92CA-8275-4FBF-9769-DB4F2B28D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BAA6C-DC32-40A0-9F3A-ED7FCCA76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245225"/>
            <a:ext cx="849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F7931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rgbClr val="F7931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3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9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65863"/>
            <a:ext cx="820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9BDBDC-0328-481E-AE97-93FAF151C0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8439" name="Line 7"/>
          <p:cNvSpPr>
            <a:spLocks noChangeShapeType="1"/>
          </p:cNvSpPr>
          <p:nvPr userDrawn="1"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exglobal.com/about-sedex/contact-us" TargetMode="External"/><Relationship Id="rId2" Type="http://schemas.openxmlformats.org/officeDocument/2006/relationships/hyperlink" Target="http://www.ethicaltrade.org/eti-base-code/working-hour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Base Code issues\Working hours\fair food programme time c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571429" cy="5390477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4272" y="1304555"/>
            <a:ext cx="7494741" cy="1470025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eaLnBrk="1" hangingPunct="1"/>
            <a:r>
              <a:rPr lang="es-ES" sz="3600" b="1" dirty="0" smtClean="0"/>
              <a:t>Revisión de la cláusula del Código Básico de la ETI sobre las horas de trabajo  </a:t>
            </a:r>
            <a:endParaRPr lang="es-ES" sz="3200" b="1" dirty="0" smtClean="0">
              <a:solidFill>
                <a:srgbClr val="96969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666" y="3068638"/>
            <a:ext cx="4032374" cy="576386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algn="l" eaLnBrk="1" hangingPunct="1"/>
            <a:r>
              <a:rPr lang="es-ES" dirty="0">
                <a:solidFill>
                  <a:schemeClr val="bg1"/>
                </a:solidFill>
              </a:rPr>
              <a:t>Instrucciones r</a:t>
            </a:r>
            <a:r>
              <a:rPr lang="es-ES" dirty="0" smtClean="0">
                <a:solidFill>
                  <a:schemeClr val="bg1"/>
                </a:solidFill>
              </a:rPr>
              <a:t>esumidas</a:t>
            </a:r>
            <a:endParaRPr lang="es-ES" dirty="0">
              <a:solidFill>
                <a:schemeClr val="bg1"/>
              </a:solidFill>
            </a:endParaRPr>
          </a:p>
          <a:p>
            <a:pPr algn="l" eaLnBrk="1" hangingPunct="1"/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-1859025" y="3883360"/>
            <a:ext cx="53732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71600" y="6093296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Foto por cortesía de Fair Food Programme</a:t>
            </a:r>
          </a:p>
          <a:p>
            <a:r>
              <a:rPr lang="es-E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www.fairfoodstandards.org</a:t>
            </a:r>
            <a:endParaRPr lang="es-E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100" name="Picture 8" descr="ETI_NEW STRAP 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42852"/>
            <a:ext cx="4175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¿Qué debo hacer ahora?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Hable sobre los cambios con los representantes de sus trabajadores y vuelva a negociar los </a:t>
            </a:r>
            <a:r>
              <a:rPr lang="es-ES" b="1" i="1" dirty="0" smtClean="0"/>
              <a:t>convenios colectivos</a:t>
            </a:r>
            <a:r>
              <a:rPr lang="es-ES" dirty="0" smtClean="0"/>
              <a:t>, según sea necesario</a:t>
            </a:r>
          </a:p>
          <a:p>
            <a:pPr eaLnBrk="1" hangingPunct="1"/>
            <a:r>
              <a:rPr lang="es-ES" dirty="0" smtClean="0"/>
              <a:t>Examine y revise sus </a:t>
            </a:r>
            <a:r>
              <a:rPr lang="es-ES" b="1" i="1" dirty="0" smtClean="0"/>
              <a:t>políticas </a:t>
            </a:r>
            <a:r>
              <a:rPr lang="es-ES" dirty="0" smtClean="0"/>
              <a:t>de Recursos Humanos para cumplir con la redacción actualizada de ETI </a:t>
            </a:r>
          </a:p>
          <a:p>
            <a:pPr eaLnBrk="1" hangingPunct="1"/>
            <a:r>
              <a:rPr lang="es-ES" dirty="0" smtClean="0"/>
              <a:t>Examine y revise los </a:t>
            </a:r>
            <a:r>
              <a:rPr lang="es-ES" b="1" i="1" dirty="0" smtClean="0"/>
              <a:t>procesos</a:t>
            </a:r>
            <a:r>
              <a:rPr lang="es-ES" dirty="0" smtClean="0"/>
              <a:t> que utiliza para gestionar las horas de trabajo (como la planificación de la producción para evitar largas jornadas laborales)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 dirty="0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¿Qué debo hacer ahora?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eaLnBrk="1" hangingPunct="1"/>
            <a:r>
              <a:rPr lang="es-ES" sz="2900" b="1" i="1" dirty="0" smtClean="0"/>
              <a:t>Documente</a:t>
            </a:r>
            <a:r>
              <a:rPr lang="es-ES" sz="2900" dirty="0" smtClean="0"/>
              <a:t> los cambios de manera que puedan ser comunicados y sean objeto de un seguimiento</a:t>
            </a:r>
          </a:p>
          <a:p>
            <a:pPr eaLnBrk="1" hangingPunct="1"/>
            <a:r>
              <a:rPr lang="es-ES" sz="2900" b="1" i="1" dirty="0" smtClean="0"/>
              <a:t>Comunique</a:t>
            </a:r>
            <a:r>
              <a:rPr lang="es-ES" sz="2900" dirty="0" smtClean="0"/>
              <a:t>, con precisión y regularidad las actualizaciones a sus clientes / proveedores, trabajadores y a sus representantes</a:t>
            </a:r>
          </a:p>
          <a:p>
            <a:pPr eaLnBrk="1" hangingPunct="1"/>
            <a:r>
              <a:rPr lang="es-ES" sz="2900" dirty="0" smtClean="0"/>
              <a:t>Realice un </a:t>
            </a:r>
            <a:r>
              <a:rPr lang="es-ES" sz="2900" b="1" dirty="0" smtClean="0"/>
              <a:t>seguimiento periódicamente</a:t>
            </a:r>
            <a:r>
              <a:rPr lang="es-ES" sz="2900" dirty="0" smtClean="0"/>
              <a:t> sobre las actualizaciones de políticas de horas de trabajo y procesos para asegurarse de que estén funcionando</a:t>
            </a:r>
          </a:p>
          <a:p>
            <a:pPr eaLnBrk="1" hangingPunct="1"/>
            <a:r>
              <a:rPr lang="es-ES" sz="2900" b="1" dirty="0" smtClean="0"/>
              <a:t>Haga ajustes</a:t>
            </a:r>
            <a:r>
              <a:rPr lang="es-ES" sz="2900" dirty="0" smtClean="0"/>
              <a:t> si no están funcionando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¿Qué debo hacer ahora?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eaLnBrk="1" hangingPunct="1">
              <a:buNone/>
            </a:pPr>
            <a:r>
              <a:rPr lang="es-ES" dirty="0" smtClean="0"/>
              <a:t>	NB Si utiliza </a:t>
            </a:r>
            <a:r>
              <a:rPr lang="es-ES" b="1" i="1" dirty="0" smtClean="0"/>
              <a:t>trabajadores a domicilio</a:t>
            </a:r>
            <a:r>
              <a:rPr lang="es-ES" dirty="0" smtClean="0"/>
              <a:t> debe asegurarse de que ellos también estén cubiertos por los procesos revisados ​​para cumplir con los nuevos requisitos.</a:t>
            </a:r>
          </a:p>
          <a:p>
            <a:pPr eaLnBrk="1" hangingPunct="1"/>
            <a:endParaRPr lang="es-ES" dirty="0" smtClean="0"/>
          </a:p>
          <a:p>
            <a:pPr eaLnBrk="1" hangingPunct="1"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 dirty="0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700" dirty="0" smtClean="0"/>
              <a:t>Consejos para reducir las horas de trabajo</a:t>
            </a:r>
            <a:r>
              <a:rPr lang="es-ES" dirty="0" smtClean="0"/>
              <a:t>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363272" cy="4525963"/>
          </a:xfrm>
        </p:spPr>
        <p:txBody>
          <a:bodyPr/>
          <a:lstStyle/>
          <a:p>
            <a:pPr eaLnBrk="1" hangingPunct="1"/>
            <a:r>
              <a:rPr lang="es-ES" sz="2500" dirty="0" smtClean="0"/>
              <a:t>Establezca </a:t>
            </a:r>
            <a:r>
              <a:rPr lang="es-ES" sz="2500" b="1" i="1" dirty="0" smtClean="0"/>
              <a:t>metas de producción razonables</a:t>
            </a:r>
            <a:r>
              <a:rPr lang="es-ES" sz="2500" dirty="0" smtClean="0"/>
              <a:t> y horarios basados en tasas realistas de eficiencia de la mano de obra</a:t>
            </a:r>
          </a:p>
          <a:p>
            <a:pPr eaLnBrk="1" hangingPunct="1"/>
            <a:r>
              <a:rPr lang="es-ES" sz="2500" dirty="0" smtClean="0"/>
              <a:t>Coordine estrechamente los </a:t>
            </a:r>
            <a:r>
              <a:rPr lang="es-ES" sz="2500" b="1" i="1" dirty="0" smtClean="0"/>
              <a:t>planes de recursos humanos</a:t>
            </a:r>
            <a:r>
              <a:rPr lang="es-ES" sz="2500" dirty="0" smtClean="0"/>
              <a:t> y los objetivos de producción </a:t>
            </a:r>
          </a:p>
          <a:p>
            <a:pPr eaLnBrk="1" hangingPunct="1"/>
            <a:r>
              <a:rPr lang="es-ES" sz="2500" b="1" i="1" dirty="0" smtClean="0"/>
              <a:t>Actualice las habilidades de los trabajadores</a:t>
            </a:r>
            <a:r>
              <a:rPr lang="es-ES" sz="2500" dirty="0" smtClean="0"/>
              <a:t> continuamente a través de la formación, supervisión y orientación</a:t>
            </a:r>
          </a:p>
          <a:p>
            <a:pPr eaLnBrk="1" hangingPunct="1"/>
            <a:r>
              <a:rPr lang="es-ES" sz="2500" dirty="0" smtClean="0"/>
              <a:t>Mejore la </a:t>
            </a:r>
            <a:r>
              <a:rPr lang="es-ES" sz="2500" b="1" i="1" dirty="0" smtClean="0"/>
              <a:t>comunicación con los supervisores </a:t>
            </a:r>
            <a:r>
              <a:rPr lang="es-ES" sz="2500" dirty="0" smtClean="0"/>
              <a:t>y el personal directivo y entre el personal directivo y los trabajadores </a:t>
            </a:r>
          </a:p>
          <a:p>
            <a:pPr eaLnBrk="1" hangingPunct="1"/>
            <a:r>
              <a:rPr lang="es-ES" sz="2500" dirty="0" smtClean="0"/>
              <a:t>Forme un equipo de </a:t>
            </a:r>
            <a:r>
              <a:rPr lang="es-ES" sz="2500" b="1" i="1" dirty="0" smtClean="0"/>
              <a:t>miembros sindicales/ representantes de los trabajadores</a:t>
            </a:r>
            <a:r>
              <a:rPr lang="es-ES" sz="2500" dirty="0" smtClean="0"/>
              <a:t> para supervisar los cambios y proporcionar retroalimentación de forma continua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 dirty="0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700" dirty="0" smtClean="0"/>
              <a:t>¿Dónde puedo obtener más información?</a:t>
            </a:r>
            <a:r>
              <a:rPr lang="es-ES" dirty="0" smtClean="0"/>
              <a:t>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280920" cy="4525963"/>
          </a:xfrm>
        </p:spPr>
        <p:txBody>
          <a:bodyPr/>
          <a:lstStyle/>
          <a:p>
            <a:pPr eaLnBrk="1" hangingPunct="1"/>
            <a:r>
              <a:rPr lang="es-ES" b="1" dirty="0" smtClean="0"/>
              <a:t>Ethical Trading Initiative</a:t>
            </a:r>
            <a:r>
              <a:rPr lang="es-ES" dirty="0" smtClean="0"/>
              <a:t>: </a:t>
            </a:r>
            <a:r>
              <a:rPr dirty="0"/>
              <a:t/>
            </a:r>
            <a:br>
              <a:rPr dirty="0"/>
            </a:br>
            <a:r>
              <a:rPr lang="es-ES" sz="2800" dirty="0" smtClean="0">
                <a:hlinkClick r:id="rId2"/>
              </a:rPr>
              <a:t>www.ethicaltrade.org/eti-base-code/working-hours</a:t>
            </a:r>
            <a:endParaRPr lang="es-ES" sz="2800" dirty="0" smtClean="0"/>
          </a:p>
          <a:p>
            <a:pPr eaLnBrk="1" hangingPunct="1"/>
            <a:r>
              <a:rPr lang="es-ES" dirty="0" smtClean="0"/>
              <a:t>Helpdesk </a:t>
            </a:r>
            <a:r>
              <a:rPr lang="es-ES" b="1" dirty="0" smtClean="0"/>
              <a:t>SEDEX  </a:t>
            </a:r>
            <a:r>
              <a:rPr lang="es-ES" dirty="0" smtClean="0"/>
              <a:t>(en caso de ser miembro):</a:t>
            </a:r>
            <a:r>
              <a:rPr dirty="0"/>
              <a:t/>
            </a:r>
            <a:br>
              <a:rPr dirty="0"/>
            </a:br>
            <a:r>
              <a:rPr lang="es-ES" dirty="0" smtClean="0">
                <a:hlinkClick r:id="rId3"/>
              </a:rPr>
              <a:t>www.sedexglobal.com/about-sedex/contact-us</a:t>
            </a:r>
            <a:endParaRPr lang="es-ES" dirty="0" smtClean="0"/>
          </a:p>
          <a:p>
            <a:pPr eaLnBrk="1" hangingPunct="1"/>
            <a:r>
              <a:rPr lang="es-ES" b="1" dirty="0" smtClean="0"/>
              <a:t>Sindicatos locales </a:t>
            </a:r>
          </a:p>
          <a:p>
            <a:pPr eaLnBrk="1" hangingPunct="1"/>
            <a:r>
              <a:rPr lang="es-ES" dirty="0" smtClean="0"/>
              <a:t>El</a:t>
            </a:r>
            <a:r>
              <a:rPr lang="es-ES" b="1" dirty="0" smtClean="0"/>
              <a:t> Ministerio de Trabajo</a:t>
            </a:r>
            <a:r>
              <a:rPr lang="es-ES" dirty="0" smtClean="0"/>
              <a:t> de su país o equivalente</a:t>
            </a:r>
          </a:p>
          <a:p>
            <a:pPr eaLnBrk="1" hangingPunct="1"/>
            <a:r>
              <a:rPr lang="es-ES" b="1" dirty="0" smtClean="0"/>
              <a:t>Sus clientes -</a:t>
            </a:r>
            <a:r>
              <a:rPr lang="es-ES" dirty="0" smtClean="0"/>
              <a:t> especialmente si son miembros de la ETI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¡Gracias!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28596" y="1357298"/>
            <a:ext cx="5617443" cy="4525963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s-ES" sz="2200" dirty="0" smtClean="0">
                <a:solidFill>
                  <a:schemeClr val="bg1"/>
                </a:solidFill>
              </a:rPr>
              <a:t>La Iniciativa de Comercio Ético (ETI, por sus siglas en inglés "Ethical Trading Initiative") es una alianza líder de empresas, sindicatos y ONGs que promueve el respeto de los derechos de los trabajadores en todo el mundo.  </a:t>
            </a:r>
          </a:p>
          <a:p>
            <a:pPr marL="0" indent="0">
              <a:buFontTx/>
              <a:buNone/>
            </a:pPr>
            <a:r>
              <a:rPr lang="es-ES" sz="2200" dirty="0" smtClean="0">
                <a:solidFill>
                  <a:schemeClr val="bg1"/>
                </a:solidFill>
              </a:rPr>
              <a:t>Nuestra visión es la de un mundo donde todos los trabajadores, libres de la explotación y la discriminación, disfrutan las condiciones de libertad, seguridad e igualdad. </a:t>
            </a:r>
          </a:p>
          <a:p>
            <a:pPr marL="0" indent="0" eaLnBrk="1" hangingPunct="1">
              <a:buFontTx/>
              <a:buNone/>
            </a:pPr>
            <a:endParaRPr lang="es-ES" sz="2200" dirty="0" smtClean="0">
              <a:solidFill>
                <a:schemeClr val="bg1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4581525"/>
            <a:ext cx="3097213" cy="1595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Ethical Trading Initiative </a:t>
            </a:r>
            <a:r>
              <a:t/>
            </a:r>
            <a:br/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8 Coldbath Square  </a:t>
            </a:r>
            <a:r>
              <a:t/>
            </a:r>
            <a:br/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Londres  EC1R 5HL   </a:t>
            </a:r>
            <a:r>
              <a:t/>
            </a:r>
            <a:br/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UK</a:t>
            </a:r>
          </a:p>
          <a:p>
            <a:pPr eaLnBrk="0" hangingPunct="0">
              <a:spcBef>
                <a:spcPct val="50000"/>
              </a:spcBef>
            </a:pPr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T +44 (0) 20 7841 4350 </a:t>
            </a:r>
            <a:r>
              <a:t/>
            </a:r>
            <a:br/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F +44 (0) 20 7833 1569 </a:t>
            </a:r>
            <a:r>
              <a:t/>
            </a:r>
            <a:br/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eti@eti.org.uk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 dirty="0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Plazos - 2014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492896"/>
            <a:ext cx="1584176" cy="459432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None/>
            </a:pPr>
            <a:r>
              <a:rPr lang="es-ES" sz="1600" b="1" dirty="0" smtClean="0"/>
              <a:t>1º abril</a:t>
            </a:r>
            <a:endParaRPr lang="es-ES" dirty="0" smtClean="0"/>
          </a:p>
        </p:txBody>
      </p:sp>
      <p:sp>
        <p:nvSpPr>
          <p:cNvPr id="6" name="Pentagon 5"/>
          <p:cNvSpPr/>
          <p:nvPr/>
        </p:nvSpPr>
        <p:spPr>
          <a:xfrm>
            <a:off x="539552" y="2924944"/>
            <a:ext cx="1944216" cy="1512168"/>
          </a:xfrm>
          <a:prstGeom prst="homePlate">
            <a:avLst/>
          </a:prstGeom>
          <a:solidFill>
            <a:srgbClr val="FEC1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Lanzamiento de la nueva redacción</a:t>
            </a:r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483768" y="2924944"/>
            <a:ext cx="1944216" cy="1512168"/>
          </a:xfrm>
          <a:prstGeom prst="homePlate">
            <a:avLst/>
          </a:prstGeom>
          <a:solidFill>
            <a:srgbClr val="FEC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empresas se preparan para la implementación</a:t>
            </a:r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427984" y="2924944"/>
            <a:ext cx="1944216" cy="1512168"/>
          </a:xfrm>
          <a:prstGeom prst="homePlate">
            <a:avLst/>
          </a:prstGeom>
          <a:solidFill>
            <a:srgbClr val="F7931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empresas empiezan a implementar la redacción revisada </a:t>
            </a:r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6372200" y="2924944"/>
            <a:ext cx="1944216" cy="1512168"/>
          </a:xfrm>
          <a:prstGeom prst="homePlate">
            <a:avLst/>
          </a:prstGeom>
          <a:solidFill>
            <a:srgbClr val="F793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 las auditorías sociales utilizan la redacción revisada</a:t>
            </a:r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1176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es-ES" sz="1600" b="1" dirty="0" smtClean="0">
                <a:solidFill>
                  <a:srgbClr val="4D4D4D"/>
                </a:solidFill>
                <a:latin typeface="+mn-lt"/>
              </a:rPr>
              <a:t>abril-sept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27984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es-ES" sz="1600" b="1" dirty="0" smtClean="0">
                <a:solidFill>
                  <a:srgbClr val="4D4D4D"/>
                </a:solidFill>
                <a:latin typeface="+mn-lt"/>
              </a:rPr>
              <a:t>1º septiembre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37220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es-ES" sz="1600" b="1" dirty="0" smtClean="0">
                <a:solidFill>
                  <a:srgbClr val="4D4D4D"/>
                </a:solidFill>
                <a:latin typeface="+mn-lt"/>
              </a:rPr>
              <a:t>1º diciembre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eaLnBrk="1" hangingPunct="1"/>
            <a:r>
              <a:rPr lang="es-ES" sz="3600" dirty="0" smtClean="0"/>
              <a:t>¿Por qué es importante gestionar las horas de trabajo?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indent="0" eaLnBrk="1" hangingPunct="1">
              <a:buNone/>
            </a:pPr>
            <a:r>
              <a:rPr lang="es-ES" dirty="0" smtClean="0"/>
              <a:t>La investigación demuestra que trabajar más de 48 horas a la semana:</a:t>
            </a:r>
          </a:p>
          <a:p>
            <a:pPr indent="0" eaLnBrk="1" hangingPunct="1">
              <a:buNone/>
            </a:pPr>
            <a:endParaRPr lang="es-ES" sz="1800" dirty="0" smtClean="0"/>
          </a:p>
          <a:p>
            <a:pPr lvl="1" eaLnBrk="1" hangingPunct="1">
              <a:buBlip>
                <a:blip r:embed="rId2"/>
              </a:buBlip>
            </a:pPr>
            <a:r>
              <a:rPr lang="es-ES" dirty="0" smtClean="0"/>
              <a:t> Es malo para la </a:t>
            </a:r>
            <a:r>
              <a:rPr lang="es-ES" b="1" dirty="0" smtClean="0"/>
              <a:t>salud</a:t>
            </a:r>
            <a:r>
              <a:rPr lang="es-ES" dirty="0" smtClean="0"/>
              <a:t> de los trabajadores </a:t>
            </a:r>
          </a:p>
          <a:p>
            <a:pPr lvl="1" eaLnBrk="1" hangingPunct="1">
              <a:buBlip>
                <a:blip r:embed="rId2"/>
              </a:buBlip>
            </a:pPr>
            <a:r>
              <a:rPr lang="es-ES" dirty="0" smtClean="0"/>
              <a:t> Reduce la </a:t>
            </a:r>
            <a:r>
              <a:rPr lang="es-ES" b="1" dirty="0" smtClean="0"/>
              <a:t>productividad</a:t>
            </a:r>
            <a:r>
              <a:rPr lang="es-ES" dirty="0" smtClean="0"/>
              <a:t> y calidad del trabajo </a:t>
            </a:r>
          </a:p>
          <a:p>
            <a:pPr lvl="1" eaLnBrk="1" hangingPunct="1">
              <a:buBlip>
                <a:blip r:embed="rId2"/>
              </a:buBlip>
            </a:pPr>
            <a:r>
              <a:rPr lang="es-ES" dirty="0" smtClean="0"/>
              <a:t> Causa </a:t>
            </a:r>
            <a:r>
              <a:rPr lang="es-ES" b="1" dirty="0" smtClean="0"/>
              <a:t>estrés</a:t>
            </a:r>
          </a:p>
          <a:p>
            <a:pPr lvl="1" eaLnBrk="1" hangingPunct="1">
              <a:buBlip>
                <a:blip r:embed="rId2"/>
              </a:buBlip>
            </a:pPr>
            <a:r>
              <a:rPr lang="es-ES" dirty="0" smtClean="0"/>
              <a:t> Hace que el </a:t>
            </a:r>
            <a:r>
              <a:rPr lang="es-ES" b="1" dirty="0" smtClean="0"/>
              <a:t>cuidado</a:t>
            </a:r>
            <a:r>
              <a:rPr lang="es-ES" dirty="0" smtClean="0"/>
              <a:t> de hijos y dependientes sea difícil</a:t>
            </a:r>
          </a:p>
          <a:p>
            <a:pPr lvl="1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8496944" cy="922114"/>
          </a:xfrm>
        </p:spPr>
        <p:txBody>
          <a:bodyPr/>
          <a:lstStyle/>
          <a:p>
            <a:pPr eaLnBrk="1" hangingPunct="1"/>
            <a:r>
              <a:rPr lang="es-ES" dirty="0" smtClean="0"/>
              <a:t>¿Por qué hemos revisado nuestra cláusula de horas de trabajo?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Para permitir a las empresas </a:t>
            </a:r>
            <a:r>
              <a:rPr lang="es-ES" b="1" dirty="0" smtClean="0"/>
              <a:t>comprender y gestionar mejor</a:t>
            </a:r>
            <a:r>
              <a:rPr lang="es-ES" dirty="0" smtClean="0"/>
              <a:t> las horas de trabajo</a:t>
            </a:r>
          </a:p>
          <a:p>
            <a:pPr eaLnBrk="1" hangingPunct="1"/>
            <a:r>
              <a:rPr lang="es-ES" dirty="0" smtClean="0"/>
              <a:t>Para permitir una </a:t>
            </a:r>
            <a:r>
              <a:rPr lang="es-ES" b="1" dirty="0" smtClean="0"/>
              <a:t>mayor flexibilidad</a:t>
            </a:r>
            <a:r>
              <a:rPr lang="es-ES" dirty="0" smtClean="0"/>
              <a:t> en el número de horas extraordinarias permitidas, sin permitir un exceso de horas de trabajo en general</a:t>
            </a:r>
          </a:p>
          <a:p>
            <a:pPr eaLnBrk="1" hangingPunct="1"/>
            <a:r>
              <a:rPr lang="es-ES" dirty="0" smtClean="0"/>
              <a:t>Para </a:t>
            </a:r>
            <a:r>
              <a:rPr lang="es-ES" b="1" dirty="0" smtClean="0"/>
              <a:t>reducir la confusión</a:t>
            </a:r>
            <a:r>
              <a:rPr lang="es-ES" dirty="0" smtClean="0"/>
              <a:t> sobre el uso de ciertos términos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La nueva redacción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s-ES" sz="1400" dirty="0" smtClean="0"/>
              <a:t>6.1 Las horas de trabajo cumplirán con la legislación nacional, los convenios colectivos y las disposiciones 
</a:t>
            </a:r>
            <a:r>
              <a:t/>
            </a:r>
            <a:br/>
            <a:r>
              <a:rPr lang="es-ES" sz="1400" dirty="0" smtClean="0"/>
              <a:t>6.2 al 6.6 abajo, o aquella que ofreciera mayor protección a los trabajadores.  6.2 a 6.6 se basan en las normas internacionales del trabajo. </a:t>
            </a:r>
          </a:p>
          <a:p>
            <a:r>
              <a:rPr lang="es-ES" sz="1400" dirty="0" smtClean="0"/>
              <a:t>6.2 Las horas de trabajo, con exclusión de las horas extraordinarias, se definirán por contrato, y no deberá exceder las 48 horas semanales * </a:t>
            </a:r>
            <a:endParaRPr lang="es-ES" sz="1200" i="1" dirty="0" smtClean="0"/>
          </a:p>
          <a:p>
            <a:r>
              <a:rPr lang="es-ES" sz="1400" dirty="0" smtClean="0"/>
              <a:t>6.3 Todas las horas extraordinarias serán voluntarias.  Se hará un uso responsable de las horas extraordinarias, teniendo en cuenta todas las condiciones siguientes: el alcance o medida, la frecuencia y las horas trabajadas por cada trabajador y la mano de obra en su conjunto. No se podrán utilizar para reemplazar el empleo ordinario.  Las horas extraordinarias se compensarán siempre a una tarifa superior, que se recomienda no sea menor al 125% de la tarifa habitual de pago de la hora ordinaria. </a:t>
            </a:r>
          </a:p>
          <a:p>
            <a:r>
              <a:rPr lang="es-ES" sz="1400" dirty="0" smtClean="0"/>
              <a:t>6.4 El total de horas trabajadas en un período de 7 días no excederá 60 horas, excepto en los casos cubiertos por la cláusula 6.5 a continuación. </a:t>
            </a:r>
          </a:p>
          <a:p>
            <a:r>
              <a:rPr lang="es-ES" sz="1400" dirty="0" smtClean="0"/>
              <a:t>6.5 Las horas de trabajo podrán exceder 60 horas por cada período de 7 días, sólo en circunstancias excepcionales en las que se cumplan todos los supuestos siguientes: </a:t>
            </a:r>
          </a:p>
          <a:p>
            <a:pPr lvl="1"/>
            <a:r>
              <a:rPr lang="es-ES" sz="1200" dirty="0" smtClean="0"/>
              <a:t>cuando esté permitido por la ley nacional;</a:t>
            </a:r>
          </a:p>
          <a:p>
            <a:pPr lvl="1"/>
            <a:r>
              <a:rPr lang="es-ES" sz="1200" dirty="0" smtClean="0"/>
              <a:t>cuando esté permitido por un convenio colectivo libremente negociado con una organización de trabajadores que representa una parte importante de la plantilla; </a:t>
            </a:r>
          </a:p>
          <a:p>
            <a:pPr lvl="1"/>
            <a:r>
              <a:rPr lang="es-ES" sz="1200" dirty="0" smtClean="0"/>
              <a:t>cuando se tomen las debidas salvaguardias para proteger la salud y seguridad de los trabajadores; y </a:t>
            </a:r>
          </a:p>
          <a:p>
            <a:pPr lvl="1"/>
            <a:r>
              <a:rPr lang="es-ES" sz="1200" dirty="0" smtClean="0"/>
              <a:t>Cuando las empresas puedan demostrar que son aplicables circunstancias excepcionales tales como picos de producción inesperadas, accidentes o situaciones de emergencia. </a:t>
            </a:r>
          </a:p>
          <a:p>
            <a:r>
              <a:rPr lang="es-ES" sz="1400" dirty="0" smtClean="0"/>
              <a:t>6.6 Los trabajadores deberán disponer de al menos un día libre por cada período de 7 días o, cuando así lo permita la legislación nacional, 2 días de descanso por cada período de 14 días.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La nueva redacción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Nota al pie:</a:t>
            </a:r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"</a:t>
            </a:r>
            <a:r>
              <a:rPr lang="es-ES" sz="2000" i="1" dirty="0" smtClean="0"/>
              <a:t>Las normas internacionales recomiendan la reducción progresiva de la duración normal del trabajo, en su caso, a las 40 horas semanales, sin reducir los salarios de los trabajadores según se reducen las horas</a:t>
            </a:r>
            <a:r>
              <a:rPr lang="es-ES" sz="2000" dirty="0" smtClean="0"/>
              <a:t>."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Lo anterior no es un requisito del Código Básico, pero se insta a las empresas a trabajar hacia este requisito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100" cy="1143000"/>
          </a:xfrm>
        </p:spPr>
        <p:txBody>
          <a:bodyPr/>
          <a:lstStyle/>
          <a:p>
            <a:pPr eaLnBrk="1" hangingPunct="1"/>
            <a:r>
              <a:rPr lang="es-ES" dirty="0" smtClean="0"/>
              <a:t>¿Cuáles son los cambios más importantes?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s-ES" dirty="0" smtClean="0"/>
              <a:t>Las horas extraordinarias serán: </a:t>
            </a:r>
          </a:p>
          <a:p>
            <a:pPr eaLnBrk="1" hangingPunct="1"/>
            <a:r>
              <a:rPr lang="es-ES" sz="2700" dirty="0" smtClean="0"/>
              <a:t>"utilizadas de manera responsable"</a:t>
            </a:r>
          </a:p>
          <a:p>
            <a:pPr eaLnBrk="1" hangingPunct="1"/>
            <a:r>
              <a:rPr lang="es-ES" sz="2700" dirty="0" smtClean="0"/>
              <a:t>voluntarias </a:t>
            </a:r>
            <a:r>
              <a:rPr lang="es-ES" sz="2700" u="sng" dirty="0" smtClean="0"/>
              <a:t>y </a:t>
            </a:r>
            <a:r>
              <a:rPr lang="es-ES" sz="2700" dirty="0" smtClean="0"/>
              <a:t>"tendrán en cuenta todo lo siguiente: el alcance o medida, la frecuencia y las horas trabajadas por cada trabajador y la mano de obra en su conjunto"</a:t>
            </a:r>
          </a:p>
          <a:p>
            <a:pPr eaLnBrk="1" hangingPunct="1"/>
            <a:r>
              <a:rPr lang="es-ES" sz="2700" dirty="0" smtClean="0"/>
              <a:t>“no se utilizarán para reemplazar el empleo ordinario" </a:t>
            </a:r>
          </a:p>
          <a:p>
            <a:pPr eaLnBrk="1" hangingPunct="1"/>
            <a:r>
              <a:rPr lang="es-ES" sz="2700" dirty="0" smtClean="0"/>
              <a:t>"se compensarán a una tasa que se recomienda no sea menor al 125% de la tasa habitual de pago de la hora ordinaria."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 dirty="0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dirty="0" smtClean="0"/>
              <a:t>¿Cuáles son los cambios más importantes?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/>
            <a:r>
              <a:rPr lang="es-ES" sz="2900" dirty="0" smtClean="0"/>
              <a:t>"El total de horas trabajadas en cada período de siete días no excederá 60 horas"</a:t>
            </a:r>
          </a:p>
          <a:p>
            <a:pPr eaLnBrk="1" hangingPunct="1">
              <a:buNone/>
            </a:pPr>
            <a:endParaRPr lang="es-ES" sz="2900" i="1" dirty="0" smtClean="0"/>
          </a:p>
          <a:p>
            <a:pPr eaLnBrk="1" hangingPunct="1">
              <a:spcBef>
                <a:spcPts val="6000"/>
              </a:spcBef>
              <a:buNone/>
            </a:pPr>
            <a:r>
              <a:rPr lang="es-ES" dirty="0" smtClean="0"/>
              <a:t>	</a:t>
            </a:r>
            <a:endParaRPr lang="es-ES" sz="29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3006244"/>
            <a:ext cx="7344816" cy="864096"/>
          </a:xfrm>
          <a:prstGeom prst="rect">
            <a:avLst/>
          </a:prstGeom>
          <a:solidFill>
            <a:srgbClr val="D1E3C7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Left Brace 5"/>
          <p:cNvSpPr/>
          <p:nvPr/>
        </p:nvSpPr>
        <p:spPr>
          <a:xfrm rot="5400000">
            <a:off x="3235206" y="364014"/>
            <a:ext cx="225316" cy="4896544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6907614" y="1597442"/>
            <a:ext cx="225316" cy="2448272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5796136" y="3006244"/>
            <a:ext cx="0" cy="86409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99592" y="5013176"/>
            <a:ext cx="7344816" cy="864096"/>
          </a:xfrm>
          <a:prstGeom prst="rect">
            <a:avLst/>
          </a:prstGeom>
          <a:solidFill>
            <a:srgbClr val="A3C690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 Brace 10"/>
          <p:cNvSpPr/>
          <p:nvPr/>
        </p:nvSpPr>
        <p:spPr>
          <a:xfrm rot="5400000">
            <a:off x="4427984" y="1124744"/>
            <a:ext cx="288032" cy="7344816"/>
          </a:xfrm>
          <a:prstGeom prst="leftBrace">
            <a:avLst>
              <a:gd name="adj1" fmla="val 8333"/>
              <a:gd name="adj2" fmla="val 5037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719086" y="4365104"/>
            <a:ext cx="1645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60 horas en total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8959" y="2442374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48 horas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41367" y="2442374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horas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72200" y="3222268"/>
            <a:ext cx="1700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Horas extraordinarias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15816" y="3294276"/>
            <a:ext cx="2156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Horas ordinarias</a:t>
            </a:r>
            <a:r>
              <a:rPr lang="es-ES" dirty="0" smtClean="0"/>
              <a:t> 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55776" y="5229200"/>
            <a:ext cx="4516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Horas ordinarias + horas extraordinarias 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9593" y="587727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(es decir, las horas extraordinarias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podrán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ser más de12 horas si las horas ordinarias o normales son menos de 48)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9593" y="3861048"/>
            <a:ext cx="7344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(es decir, las horas extraordinarias </a:t>
            </a:r>
            <a:r>
              <a:rPr lang="es-ES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 podrán</a:t>
            </a:r>
            <a:r>
              <a:rPr lang="es-ES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sobrepasar las 12 horas, independientemente de las horas ordinarias o normales trabajadas)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435581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Nueva versión</a:t>
            </a:r>
            <a:endParaRPr lang="es-ES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851972" y="233958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Versión antigua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  </a:t>
            </a:r>
            <a:r>
              <a:rPr lang="es-ES" sz="2200" b="1">
                <a:solidFill>
                  <a:srgbClr val="969696"/>
                </a:solidFill>
              </a:rPr>
              <a:t>ETI </a:t>
            </a:r>
            <a:r>
              <a:rPr lang="es-ES" dirty="0" smtClean="0"/>
              <a:t>                                                                                                                      ethicaltrade.org</a:t>
            </a:r>
          </a:p>
          <a:p>
            <a:pPr>
              <a:defRPr/>
            </a:pPr>
            <a:endParaRPr lang="es-E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dirty="0" smtClean="0"/>
              <a:t>¿Cuáles son los cambios más importantes?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/>
            <a:r>
              <a:rPr lang="es-ES" sz="3200" dirty="0" smtClean="0"/>
              <a:t>En algunas </a:t>
            </a:r>
            <a:r>
              <a:rPr lang="es-ES" sz="3200" u="sng" dirty="0" smtClean="0"/>
              <a:t>circunstancias excepcionales</a:t>
            </a:r>
            <a:r>
              <a:rPr lang="es-ES" sz="3200" dirty="0" smtClean="0"/>
              <a:t> las horas podrán exceder las 60 horas -, pero sólo si se cumplen </a:t>
            </a:r>
            <a:r>
              <a:rPr lang="es-ES" sz="3200" u="sng" dirty="0" smtClean="0"/>
              <a:t>los cuatro </a:t>
            </a:r>
            <a:r>
              <a:rPr lang="es-ES" sz="3200" dirty="0" smtClean="0"/>
              <a:t>siguientes criterios: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s-ES" sz="2000" dirty="0" smtClean="0"/>
              <a:t>cuando esté permitido por la </a:t>
            </a:r>
            <a:r>
              <a:rPr lang="es-ES" sz="2000" b="1" dirty="0" smtClean="0"/>
              <a:t>legislación naciona</a:t>
            </a:r>
            <a:r>
              <a:rPr lang="es-ES" sz="2000" dirty="0" smtClean="0"/>
              <a:t>l; 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s-ES" sz="2000" dirty="0" smtClean="0"/>
              <a:t>cuando esté permitido por un </a:t>
            </a:r>
            <a:r>
              <a:rPr lang="es-ES" sz="2000" b="1" dirty="0" smtClean="0"/>
              <a:t>convenio colectivo </a:t>
            </a:r>
            <a:r>
              <a:rPr lang="es-ES" sz="2000" dirty="0" smtClean="0"/>
              <a:t>libremente negociado con una organización de trabajadores que representa una parte importante de la fuerza de trabajo; 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s-ES" sz="2000" dirty="0" smtClean="0"/>
              <a:t>cuando se tomen las debidas salvaguardias para </a:t>
            </a:r>
            <a:r>
              <a:rPr lang="es-ES" sz="2000" b="1" dirty="0" smtClean="0"/>
              <a:t>proteger la salud y seguridad de los trabajadores</a:t>
            </a:r>
            <a:r>
              <a:rPr lang="es-ES" sz="2000" dirty="0" smtClean="0"/>
              <a:t>; y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s-ES" sz="2000" dirty="0" smtClean="0"/>
              <a:t>cuando las empresas puedan </a:t>
            </a:r>
            <a:r>
              <a:rPr lang="es-ES" sz="2000" b="1" dirty="0" smtClean="0"/>
              <a:t>demostrar que son aplicables circunstancias excepcionales</a:t>
            </a:r>
            <a:r>
              <a:rPr lang="es-ES" sz="2000" dirty="0" smtClean="0"/>
              <a:t> tales como picos de producción inesperadas, accidentes o situaciones de emergencia.</a:t>
            </a:r>
          </a:p>
          <a:p>
            <a:pPr eaLnBrk="1" hangingPunct="1"/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850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Default Design</vt:lpstr>
      <vt:lpstr>Custom Design</vt:lpstr>
      <vt:lpstr>Revisión de la cláusula del Código Básico de la ETI sobre las horas de trabajo  </vt:lpstr>
      <vt:lpstr>Plazos - 2014</vt:lpstr>
      <vt:lpstr>¿Por qué es importante gestionar las horas de trabajo?</vt:lpstr>
      <vt:lpstr>¿Por qué hemos revisado nuestra cláusula de horas de trabajo?</vt:lpstr>
      <vt:lpstr>La nueva redacción</vt:lpstr>
      <vt:lpstr>La nueva redacción</vt:lpstr>
      <vt:lpstr>¿Cuáles son los cambios más importantes?</vt:lpstr>
      <vt:lpstr>¿Cuáles son los cambios más importantes?</vt:lpstr>
      <vt:lpstr>¿Cuáles son los cambios más importantes?</vt:lpstr>
      <vt:lpstr>¿Qué debo hacer ahora? </vt:lpstr>
      <vt:lpstr>¿Qué debo hacer ahora?</vt:lpstr>
      <vt:lpstr>¿Qué debo hacer ahora?</vt:lpstr>
      <vt:lpstr>Consejos para reducir las horas de trabajo </vt:lpstr>
      <vt:lpstr>¿Dónde puedo obtener más información? </vt:lpstr>
      <vt:lpstr>¡Gracias!</vt:lpstr>
    </vt:vector>
  </TitlesOfParts>
  <Company>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alan.sadler</dc:creator>
  <cp:lastModifiedBy>Maria Pereira</cp:lastModifiedBy>
  <cp:revision>51</cp:revision>
  <dcterms:created xsi:type="dcterms:W3CDTF">2011-04-26T13:14:31Z</dcterms:created>
  <dcterms:modified xsi:type="dcterms:W3CDTF">2014-09-22T15:09:45Z</dcterms:modified>
</cp:coreProperties>
</file>