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sldIdLst>
    <p:sldId id="256" r:id="rId3"/>
    <p:sldId id="280" r:id="rId4"/>
    <p:sldId id="257" r:id="rId5"/>
    <p:sldId id="279" r:id="rId6"/>
    <p:sldId id="268" r:id="rId7"/>
    <p:sldId id="272" r:id="rId8"/>
    <p:sldId id="269" r:id="rId9"/>
    <p:sldId id="273" r:id="rId10"/>
    <p:sldId id="274" r:id="rId11"/>
    <p:sldId id="270" r:id="rId12"/>
    <p:sldId id="275" r:id="rId13"/>
    <p:sldId id="276" r:id="rId14"/>
    <p:sldId id="278" r:id="rId15"/>
    <p:sldId id="271" r:id="rId16"/>
    <p:sldId id="267" r:id="rId1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31E"/>
    <a:srgbClr val="FEC133"/>
    <a:srgbClr val="D9D9D9"/>
    <a:srgbClr val="D1E3C7"/>
    <a:srgbClr val="A3C690"/>
    <a:srgbClr val="969696"/>
    <a:srgbClr val="4D4D4D"/>
    <a:srgbClr val="8B03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8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en-GB"/>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458994A6-B67C-462B-A3A6-33BFE257091F}"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D973F4EB-FF6C-4454-B889-217CBCF59E69}"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E5591F85-19C7-4BAF-BEBB-001BE8B081C7}"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89B5F355-AF2B-47BF-A066-00C95EF65591}"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C3CB4BB-40EA-4C3D-A099-C8E63C01F1B6}"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99CE07C0-9424-4DDD-9EFE-B212FC98652B}"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60582539-ACD7-4ED2-B5FF-54D544EAE2A3}"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9D4AE95B-C919-4A41-8C71-FAA25A680B7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69145F8-163B-43ED-ACAC-3618BC1ECC9E}"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89B92CA-8275-4FBF-9769-DB4F2B28D4F2}"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8DBAA6C-DC32-40A0-9F3A-ED7FCCA7628F}"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179388" y="6245225"/>
            <a:ext cx="849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F7931E"/>
                </a:solidFill>
                <a:latin typeface="+mn-lt"/>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1031" name="Line 7"/>
          <p:cNvSpPr>
            <a:spLocks noChangeShapeType="1"/>
          </p:cNvSpPr>
          <p:nvPr/>
        </p:nvSpPr>
        <p:spPr bwMode="auto">
          <a:xfrm>
            <a:off x="539750" y="1196975"/>
            <a:ext cx="8064500" cy="0"/>
          </a:xfrm>
          <a:prstGeom prst="line">
            <a:avLst/>
          </a:prstGeom>
          <a:noFill/>
          <a:ln w="12700">
            <a:solidFill>
              <a:srgbClr val="F7931E"/>
            </a:solidFill>
            <a:round/>
            <a:headEnd/>
            <a:tailEnd/>
          </a:ln>
          <a:effectLst/>
        </p:spPr>
        <p:txBody>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369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dt="0"/>
  <p:txStyles>
    <p:titleStyle>
      <a:lvl1pPr algn="l" rtl="0" eaLnBrk="0" fontAlgn="base" hangingPunct="0">
        <a:spcBef>
          <a:spcPct val="0"/>
        </a:spcBef>
        <a:spcAft>
          <a:spcPct val="0"/>
        </a:spcAft>
        <a:defRPr sz="3800">
          <a:solidFill>
            <a:srgbClr val="8B032C"/>
          </a:solidFill>
          <a:latin typeface="+mj-lt"/>
          <a:ea typeface="+mj-ea"/>
          <a:cs typeface="+mj-cs"/>
        </a:defRPr>
      </a:lvl1pPr>
      <a:lvl2pPr algn="l" rtl="0" eaLnBrk="0" fontAlgn="base" hangingPunct="0">
        <a:spcBef>
          <a:spcPct val="0"/>
        </a:spcBef>
        <a:spcAft>
          <a:spcPct val="0"/>
        </a:spcAft>
        <a:defRPr sz="3800">
          <a:solidFill>
            <a:srgbClr val="8B032C"/>
          </a:solidFill>
          <a:latin typeface="Calibri" pitchFamily="34" charset="0"/>
        </a:defRPr>
      </a:lvl2pPr>
      <a:lvl3pPr algn="l" rtl="0" eaLnBrk="0" fontAlgn="base" hangingPunct="0">
        <a:spcBef>
          <a:spcPct val="0"/>
        </a:spcBef>
        <a:spcAft>
          <a:spcPct val="0"/>
        </a:spcAft>
        <a:defRPr sz="3800">
          <a:solidFill>
            <a:srgbClr val="8B032C"/>
          </a:solidFill>
          <a:latin typeface="Calibri" pitchFamily="34" charset="0"/>
        </a:defRPr>
      </a:lvl3pPr>
      <a:lvl4pPr algn="l" rtl="0" eaLnBrk="0" fontAlgn="base" hangingPunct="0">
        <a:spcBef>
          <a:spcPct val="0"/>
        </a:spcBef>
        <a:spcAft>
          <a:spcPct val="0"/>
        </a:spcAft>
        <a:defRPr sz="3800">
          <a:solidFill>
            <a:srgbClr val="8B032C"/>
          </a:solidFill>
          <a:latin typeface="Calibri" pitchFamily="34" charset="0"/>
        </a:defRPr>
      </a:lvl4pPr>
      <a:lvl5pPr algn="l" rtl="0" eaLnBrk="0" fontAlgn="base" hangingPunct="0">
        <a:spcBef>
          <a:spcPct val="0"/>
        </a:spcBef>
        <a:spcAft>
          <a:spcPct val="0"/>
        </a:spcAft>
        <a:defRPr sz="3800">
          <a:solidFill>
            <a:srgbClr val="8B032C"/>
          </a:solidFill>
          <a:latin typeface="Calibri" pitchFamily="34" charset="0"/>
        </a:defRPr>
      </a:lvl5pPr>
      <a:lvl6pPr marL="457200" algn="l" rtl="0" fontAlgn="base">
        <a:spcBef>
          <a:spcPct val="0"/>
        </a:spcBef>
        <a:spcAft>
          <a:spcPct val="0"/>
        </a:spcAft>
        <a:defRPr sz="3800">
          <a:solidFill>
            <a:srgbClr val="8B032C"/>
          </a:solidFill>
          <a:latin typeface="Calibri" pitchFamily="34" charset="0"/>
        </a:defRPr>
      </a:lvl6pPr>
      <a:lvl7pPr marL="914400" algn="l" rtl="0" fontAlgn="base">
        <a:spcBef>
          <a:spcPct val="0"/>
        </a:spcBef>
        <a:spcAft>
          <a:spcPct val="0"/>
        </a:spcAft>
        <a:defRPr sz="3800">
          <a:solidFill>
            <a:srgbClr val="8B032C"/>
          </a:solidFill>
          <a:latin typeface="Calibri" pitchFamily="34" charset="0"/>
        </a:defRPr>
      </a:lvl7pPr>
      <a:lvl8pPr marL="1371600" algn="l" rtl="0" fontAlgn="base">
        <a:spcBef>
          <a:spcPct val="0"/>
        </a:spcBef>
        <a:spcAft>
          <a:spcPct val="0"/>
        </a:spcAft>
        <a:defRPr sz="3800">
          <a:solidFill>
            <a:srgbClr val="8B032C"/>
          </a:solidFill>
          <a:latin typeface="Calibri" pitchFamily="34" charset="0"/>
        </a:defRPr>
      </a:lvl8pPr>
      <a:lvl9pPr marL="1828800" algn="l" rtl="0" fontAlgn="base">
        <a:spcBef>
          <a:spcPct val="0"/>
        </a:spcBef>
        <a:spcAft>
          <a:spcPct val="0"/>
        </a:spcAft>
        <a:defRPr sz="3800">
          <a:solidFill>
            <a:srgbClr val="8B032C"/>
          </a:solidFill>
          <a:latin typeface="Calibri" pitchFamily="34" charset="0"/>
        </a:defRPr>
      </a:lvl9pPr>
    </p:titleStyle>
    <p:bodyStyle>
      <a:lvl1pPr marL="342900" indent="-342900" algn="l" rtl="0" eaLnBrk="0" fontAlgn="base" hangingPunct="0">
        <a:spcBef>
          <a:spcPct val="20000"/>
        </a:spcBef>
        <a:spcAft>
          <a:spcPct val="0"/>
        </a:spcAft>
        <a:buClr>
          <a:srgbClr val="F7931E"/>
        </a:buClr>
        <a:buChar char="•"/>
        <a:defRPr sz="3000">
          <a:solidFill>
            <a:srgbClr val="4D4D4D"/>
          </a:solidFill>
          <a:latin typeface="+mn-lt"/>
          <a:ea typeface="+mn-ea"/>
          <a:cs typeface="+mn-cs"/>
        </a:defRPr>
      </a:lvl1pPr>
      <a:lvl2pPr marL="742950" indent="-285750" algn="l" rtl="0" eaLnBrk="0" fontAlgn="base" hangingPunct="0">
        <a:spcBef>
          <a:spcPct val="20000"/>
        </a:spcBef>
        <a:spcAft>
          <a:spcPct val="0"/>
        </a:spcAft>
        <a:buClr>
          <a:srgbClr val="F7931E"/>
        </a:buClr>
        <a:buFont typeface="Arial" charset="0"/>
        <a:buChar char="–"/>
        <a:defRPr sz="2800">
          <a:solidFill>
            <a:srgbClr val="4D4D4D"/>
          </a:solidFill>
          <a:latin typeface="+mn-lt"/>
        </a:defRPr>
      </a:lvl2pPr>
      <a:lvl3pPr marL="1143000" indent="-228600" algn="l" rtl="0" eaLnBrk="0" fontAlgn="base" hangingPunct="0">
        <a:spcBef>
          <a:spcPct val="20000"/>
        </a:spcBef>
        <a:spcAft>
          <a:spcPct val="0"/>
        </a:spcAft>
        <a:buClr>
          <a:srgbClr val="F7931E"/>
        </a:buClr>
        <a:buChar char="•"/>
        <a:defRPr sz="2400">
          <a:solidFill>
            <a:srgbClr val="4D4D4D"/>
          </a:solidFill>
          <a:latin typeface="+mn-lt"/>
        </a:defRPr>
      </a:lvl3pPr>
      <a:lvl4pPr marL="16002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4pPr>
      <a:lvl5pPr marL="20574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5pPr>
      <a:lvl6pPr marL="2514600" indent="-228600" algn="l" rtl="0" fontAlgn="base">
        <a:spcBef>
          <a:spcPct val="20000"/>
        </a:spcBef>
        <a:spcAft>
          <a:spcPct val="0"/>
        </a:spcAft>
        <a:buClr>
          <a:srgbClr val="F7931E"/>
        </a:buClr>
        <a:buFont typeface="Arial" charset="0"/>
        <a:buChar char="»"/>
        <a:defRPr sz="2000">
          <a:solidFill>
            <a:srgbClr val="4D4D4D"/>
          </a:solidFill>
          <a:latin typeface="+mn-lt"/>
        </a:defRPr>
      </a:lvl6pPr>
      <a:lvl7pPr marL="2971800" indent="-228600" algn="l" rtl="0" fontAlgn="base">
        <a:spcBef>
          <a:spcPct val="20000"/>
        </a:spcBef>
        <a:spcAft>
          <a:spcPct val="0"/>
        </a:spcAft>
        <a:buClr>
          <a:srgbClr val="F7931E"/>
        </a:buClr>
        <a:buFont typeface="Arial" charset="0"/>
        <a:buChar char="»"/>
        <a:defRPr sz="2000">
          <a:solidFill>
            <a:srgbClr val="4D4D4D"/>
          </a:solidFill>
          <a:latin typeface="+mn-lt"/>
        </a:defRPr>
      </a:lvl7pPr>
      <a:lvl8pPr marL="3429000" indent="-228600" algn="l" rtl="0" fontAlgn="base">
        <a:spcBef>
          <a:spcPct val="20000"/>
        </a:spcBef>
        <a:spcAft>
          <a:spcPct val="0"/>
        </a:spcAft>
        <a:buClr>
          <a:srgbClr val="F7931E"/>
        </a:buClr>
        <a:buFont typeface="Arial" charset="0"/>
        <a:buChar char="»"/>
        <a:defRPr sz="2000">
          <a:solidFill>
            <a:srgbClr val="4D4D4D"/>
          </a:solidFill>
          <a:latin typeface="+mn-lt"/>
        </a:defRPr>
      </a:lvl8pPr>
      <a:lvl9pPr marL="3886200" indent="-228600" algn="l" rtl="0" fontAlgn="base">
        <a:spcBef>
          <a:spcPct val="20000"/>
        </a:spcBef>
        <a:spcAft>
          <a:spcPct val="0"/>
        </a:spcAft>
        <a:buClr>
          <a:srgbClr val="F7931E"/>
        </a:buClr>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7931E"/>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dirty="0"/>
          </a:p>
        </p:txBody>
      </p:sp>
      <p:sp>
        <p:nvSpPr>
          <p:cNvPr id="18437" name="Rectangle 5"/>
          <p:cNvSpPr>
            <a:spLocks noGrp="1" noChangeArrowheads="1"/>
          </p:cNvSpPr>
          <p:nvPr>
            <p:ph type="ftr" sz="quarter" idx="3"/>
          </p:nvPr>
        </p:nvSpPr>
        <p:spPr bwMode="auto">
          <a:xfrm>
            <a:off x="468313" y="6265863"/>
            <a:ext cx="8207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bg1"/>
                </a:solidFill>
                <a:latin typeface="+mn-lt"/>
              </a:defRPr>
            </a:lvl1pPr>
          </a:lstStyle>
          <a:p>
            <a:pPr>
              <a:defRPr/>
            </a:pPr>
            <a:r>
              <a:rPr lang="en-GB" dirty="0"/>
              <a:t>ethicaltrade.org</a:t>
            </a:r>
          </a:p>
          <a:p>
            <a:pPr>
              <a:defRPr/>
            </a:pPr>
            <a:endParaRPr lang="en-GB" dirty="0"/>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F9BDBDC-0328-481E-AE97-93FAF151C00B}" type="slidenum">
              <a:rPr lang="en-GB"/>
              <a:pPr>
                <a:defRPr/>
              </a:pPr>
              <a:t>‹#›</a:t>
            </a:fld>
            <a:endParaRPr lang="en-GB" dirty="0"/>
          </a:p>
        </p:txBody>
      </p:sp>
      <p:sp>
        <p:nvSpPr>
          <p:cNvPr id="18439" name="Line 7"/>
          <p:cNvSpPr>
            <a:spLocks noChangeShapeType="1"/>
          </p:cNvSpPr>
          <p:nvPr userDrawn="1"/>
        </p:nvSpPr>
        <p:spPr bwMode="auto">
          <a:xfrm>
            <a:off x="539750" y="1196975"/>
            <a:ext cx="8064500" cy="0"/>
          </a:xfrm>
          <a:prstGeom prst="line">
            <a:avLst/>
          </a:prstGeom>
          <a:noFill/>
          <a:ln w="12700">
            <a:solidFill>
              <a:schemeClr val="bg1"/>
            </a:solidFill>
            <a:round/>
            <a:headEnd/>
            <a:tailEnd/>
          </a:ln>
          <a:effectLst/>
        </p:spPr>
        <p:txBody>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sldNum="0" hdr="0" dt="0"/>
  <p:txStyles>
    <p:titleStyle>
      <a:lvl1pPr algn="l" rtl="0" eaLnBrk="0" fontAlgn="base" hangingPunct="0">
        <a:spcBef>
          <a:spcPct val="0"/>
        </a:spcBef>
        <a:spcAft>
          <a:spcPct val="0"/>
        </a:spcAft>
        <a:defRPr sz="4400">
          <a:solidFill>
            <a:srgbClr val="8B032C"/>
          </a:solidFill>
          <a:latin typeface="+mj-lt"/>
          <a:ea typeface="+mj-ea"/>
          <a:cs typeface="+mj-cs"/>
        </a:defRPr>
      </a:lvl1pPr>
      <a:lvl2pPr algn="l" rtl="0" eaLnBrk="0" fontAlgn="base" hangingPunct="0">
        <a:spcBef>
          <a:spcPct val="0"/>
        </a:spcBef>
        <a:spcAft>
          <a:spcPct val="0"/>
        </a:spcAft>
        <a:defRPr sz="4400">
          <a:solidFill>
            <a:srgbClr val="8B032C"/>
          </a:solidFill>
          <a:latin typeface="Calibri" pitchFamily="34" charset="0"/>
        </a:defRPr>
      </a:lvl2pPr>
      <a:lvl3pPr algn="l" rtl="0" eaLnBrk="0" fontAlgn="base" hangingPunct="0">
        <a:spcBef>
          <a:spcPct val="0"/>
        </a:spcBef>
        <a:spcAft>
          <a:spcPct val="0"/>
        </a:spcAft>
        <a:defRPr sz="4400">
          <a:solidFill>
            <a:srgbClr val="8B032C"/>
          </a:solidFill>
          <a:latin typeface="Calibri" pitchFamily="34" charset="0"/>
        </a:defRPr>
      </a:lvl3pPr>
      <a:lvl4pPr algn="l" rtl="0" eaLnBrk="0" fontAlgn="base" hangingPunct="0">
        <a:spcBef>
          <a:spcPct val="0"/>
        </a:spcBef>
        <a:spcAft>
          <a:spcPct val="0"/>
        </a:spcAft>
        <a:defRPr sz="4400">
          <a:solidFill>
            <a:srgbClr val="8B032C"/>
          </a:solidFill>
          <a:latin typeface="Calibri" pitchFamily="34" charset="0"/>
        </a:defRPr>
      </a:lvl4pPr>
      <a:lvl5pPr algn="l" rtl="0" eaLnBrk="0" fontAlgn="base" hangingPunct="0">
        <a:spcBef>
          <a:spcPct val="0"/>
        </a:spcBef>
        <a:spcAft>
          <a:spcPct val="0"/>
        </a:spcAft>
        <a:defRPr sz="4400">
          <a:solidFill>
            <a:srgbClr val="8B032C"/>
          </a:solidFill>
          <a:latin typeface="Calibri" pitchFamily="34" charset="0"/>
        </a:defRPr>
      </a:lvl5pPr>
      <a:lvl6pPr marL="457200" algn="l" rtl="0" fontAlgn="base">
        <a:spcBef>
          <a:spcPct val="0"/>
        </a:spcBef>
        <a:spcAft>
          <a:spcPct val="0"/>
        </a:spcAft>
        <a:defRPr sz="4400">
          <a:solidFill>
            <a:srgbClr val="8B032C"/>
          </a:solidFill>
          <a:latin typeface="Calibri" pitchFamily="34" charset="0"/>
        </a:defRPr>
      </a:lvl6pPr>
      <a:lvl7pPr marL="914400" algn="l" rtl="0" fontAlgn="base">
        <a:spcBef>
          <a:spcPct val="0"/>
        </a:spcBef>
        <a:spcAft>
          <a:spcPct val="0"/>
        </a:spcAft>
        <a:defRPr sz="4400">
          <a:solidFill>
            <a:srgbClr val="8B032C"/>
          </a:solidFill>
          <a:latin typeface="Calibri" pitchFamily="34" charset="0"/>
        </a:defRPr>
      </a:lvl7pPr>
      <a:lvl8pPr marL="1371600" algn="l" rtl="0" fontAlgn="base">
        <a:spcBef>
          <a:spcPct val="0"/>
        </a:spcBef>
        <a:spcAft>
          <a:spcPct val="0"/>
        </a:spcAft>
        <a:defRPr sz="4400">
          <a:solidFill>
            <a:srgbClr val="8B032C"/>
          </a:solidFill>
          <a:latin typeface="Calibri" pitchFamily="34" charset="0"/>
        </a:defRPr>
      </a:lvl8pPr>
      <a:lvl9pPr marL="1828800" algn="l" rtl="0" fontAlgn="base">
        <a:spcBef>
          <a:spcPct val="0"/>
        </a:spcBef>
        <a:spcAft>
          <a:spcPct val="0"/>
        </a:spcAft>
        <a:defRPr sz="4400">
          <a:solidFill>
            <a:srgbClr val="8B032C"/>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edexglobal.com/about-sedex/contact-us" TargetMode="External"/><Relationship Id="rId2" Type="http://schemas.openxmlformats.org/officeDocument/2006/relationships/hyperlink" Target="http://www.ethicaltrade.org/eti-base-code/working-hou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Base Code issues\Working hours\fair food programme time clock.png"/>
          <p:cNvPicPr>
            <a:picLocks noChangeAspect="1" noChangeArrowheads="1"/>
          </p:cNvPicPr>
          <p:nvPr/>
        </p:nvPicPr>
        <p:blipFill>
          <a:blip r:embed="rId2" cstate="print"/>
          <a:srcRect/>
          <a:stretch>
            <a:fillRect/>
          </a:stretch>
        </p:blipFill>
        <p:spPr bwMode="auto">
          <a:xfrm>
            <a:off x="827584" y="1196752"/>
            <a:ext cx="7571429" cy="5390477"/>
          </a:xfrm>
          <a:prstGeom prst="rect">
            <a:avLst/>
          </a:prstGeom>
          <a:noFill/>
        </p:spPr>
      </p:pic>
      <p:sp>
        <p:nvSpPr>
          <p:cNvPr id="4098" name="Rectangle 2"/>
          <p:cNvSpPr>
            <a:spLocks noGrp="1" noChangeArrowheads="1"/>
          </p:cNvSpPr>
          <p:nvPr>
            <p:ph type="ctrTitle"/>
          </p:nvPr>
        </p:nvSpPr>
        <p:spPr>
          <a:xfrm>
            <a:off x="899592" y="1268760"/>
            <a:ext cx="7628384" cy="1470025"/>
          </a:xfrm>
          <a:solidFill>
            <a:srgbClr val="D9D9D9">
              <a:alpha val="50196"/>
            </a:srgbClr>
          </a:solidFill>
        </p:spPr>
        <p:txBody>
          <a:bodyPr/>
          <a:lstStyle/>
          <a:p>
            <a:pPr eaLnBrk="1" hangingPunct="1"/>
            <a:r>
              <a:rPr lang="af-ZA" sz="3600" b="1" dirty="0" smtClean="0"/>
              <a:t>Hersiening</a:t>
            </a:r>
            <a:r>
              <a:rPr lang="en-GB" sz="3600" b="1" dirty="0" smtClean="0"/>
              <a:t> van die EHI-basiskode se klousule oor </a:t>
            </a:r>
            <a:r>
              <a:rPr lang="af-ZA" sz="3600" b="1" dirty="0" smtClean="0"/>
              <a:t>werksure</a:t>
            </a:r>
            <a:endParaRPr lang="af-ZA" sz="3200" b="1" dirty="0" smtClean="0">
              <a:solidFill>
                <a:srgbClr val="969696"/>
              </a:solidFill>
            </a:endParaRPr>
          </a:p>
        </p:txBody>
      </p:sp>
      <p:sp>
        <p:nvSpPr>
          <p:cNvPr id="4099" name="Rectangle 3"/>
          <p:cNvSpPr>
            <a:spLocks noGrp="1" noChangeArrowheads="1"/>
          </p:cNvSpPr>
          <p:nvPr>
            <p:ph type="subTitle" idx="1"/>
          </p:nvPr>
        </p:nvSpPr>
        <p:spPr>
          <a:xfrm>
            <a:off x="899666" y="3068638"/>
            <a:ext cx="3888358" cy="576262"/>
          </a:xfrm>
          <a:solidFill>
            <a:srgbClr val="D9D9D9">
              <a:alpha val="50196"/>
            </a:srgbClr>
          </a:solidFill>
        </p:spPr>
        <p:txBody>
          <a:bodyPr/>
          <a:lstStyle/>
          <a:p>
            <a:pPr algn="l" eaLnBrk="1" hangingPunct="1"/>
            <a:r>
              <a:rPr lang="af-ZA" dirty="0" smtClean="0">
                <a:solidFill>
                  <a:schemeClr val="bg1"/>
                </a:solidFill>
              </a:rPr>
              <a:t>Opsomming</a:t>
            </a:r>
            <a:r>
              <a:rPr lang="en-GB" dirty="0" smtClean="0">
                <a:solidFill>
                  <a:schemeClr val="bg1"/>
                </a:solidFill>
              </a:rPr>
              <a:t> van </a:t>
            </a:r>
            <a:r>
              <a:rPr lang="af-ZA" dirty="0" smtClean="0">
                <a:solidFill>
                  <a:schemeClr val="bg1"/>
                </a:solidFill>
              </a:rPr>
              <a:t>riglyne</a:t>
            </a:r>
          </a:p>
        </p:txBody>
      </p:sp>
      <p:sp>
        <p:nvSpPr>
          <p:cNvPr id="7" name="Rectangle 6"/>
          <p:cNvSpPr/>
          <p:nvPr/>
        </p:nvSpPr>
        <p:spPr>
          <a:xfrm>
            <a:off x="827584" y="1124744"/>
            <a:ext cx="770485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rot="16200000">
            <a:off x="-1859025" y="3883360"/>
            <a:ext cx="537321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971600" y="6093296"/>
            <a:ext cx="2795958" cy="400110"/>
          </a:xfrm>
          <a:prstGeom prst="rect">
            <a:avLst/>
          </a:prstGeom>
          <a:noFill/>
        </p:spPr>
        <p:txBody>
          <a:bodyPr wrap="none" rtlCol="0">
            <a:spAutoFit/>
          </a:bodyPr>
          <a:lstStyle/>
          <a:p>
            <a:r>
              <a:rPr lang="af-ZA" sz="1000" dirty="0" smtClean="0">
                <a:solidFill>
                  <a:schemeClr val="tx1">
                    <a:lumMod val="75000"/>
                    <a:lumOff val="25000"/>
                  </a:schemeClr>
                </a:solidFill>
              </a:rPr>
              <a:t>Foto</a:t>
            </a:r>
            <a:r>
              <a:rPr lang="en-GB" sz="1000" dirty="0" smtClean="0">
                <a:solidFill>
                  <a:schemeClr val="tx1">
                    <a:lumMod val="75000"/>
                    <a:lumOff val="25000"/>
                  </a:schemeClr>
                </a:solidFill>
              </a:rPr>
              <a:t> met toestemming van Fair Food-program</a:t>
            </a:r>
          </a:p>
          <a:p>
            <a:r>
              <a:rPr lang="en-GB" sz="1000" dirty="0" smtClean="0">
                <a:solidFill>
                  <a:schemeClr val="tx1">
                    <a:lumMod val="75000"/>
                    <a:lumOff val="25000"/>
                  </a:schemeClr>
                </a:solidFill>
              </a:rPr>
              <a:t>www.fairfoodstandards.org</a:t>
            </a:r>
            <a:endParaRPr lang="en-GB" sz="1000" dirty="0">
              <a:solidFill>
                <a:schemeClr val="tx1">
                  <a:lumMod val="75000"/>
                  <a:lumOff val="25000"/>
                </a:schemeClr>
              </a:solidFill>
            </a:endParaRPr>
          </a:p>
        </p:txBody>
      </p:sp>
      <p:sp>
        <p:nvSpPr>
          <p:cNvPr id="4"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dirty="0"/>
          </a:p>
        </p:txBody>
      </p:sp>
      <p:pic>
        <p:nvPicPr>
          <p:cNvPr id="205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41532"/>
            <a:ext cx="944562" cy="109696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p:cNvSpPr>
            <a:spLocks noChangeArrowheads="1"/>
          </p:cNvSpPr>
          <p:nvPr/>
        </p:nvSpPr>
        <p:spPr bwMode="auto">
          <a:xfrm>
            <a:off x="1772146" y="121787"/>
            <a:ext cx="3807966" cy="1107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04704"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800000"/>
                </a:solidFill>
                <a:effectLst/>
                <a:latin typeface="Trebuchet MS" panose="020B0603020202020204" pitchFamily="34" charset="0"/>
                <a:ea typeface="Times New Roman" panose="02020603050405020304" pitchFamily="18" charset="0"/>
                <a:cs typeface="Arial" panose="020B0604020202020204" pitchFamily="34" charset="0"/>
              </a:rPr>
              <a:t>Etiese Handelsinisiatief</a:t>
            </a:r>
            <a:endParaRPr kumimoji="0" lang="en-US" altLang="en-US" sz="1400" b="1" i="0" u="none" strike="noStrike" cap="none" normalizeH="0" baseline="0" dirty="0" smtClean="0">
              <a:ln>
                <a:noFill/>
              </a:ln>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948A54"/>
                </a:solidFill>
                <a:effectLst/>
                <a:latin typeface="Trebuchet MS" panose="020B0603020202020204" pitchFamily="34" charset="0"/>
                <a:ea typeface="Times New Roman" panose="02020603050405020304" pitchFamily="18" charset="0"/>
                <a:cs typeface="Arial" panose="020B0604020202020204" pitchFamily="34" charset="0"/>
              </a:rPr>
              <a:t>Respek vir werkers </a:t>
            </a:r>
            <a:r>
              <a:rPr kumimoji="0" lang="af-ZA" altLang="en-US" sz="1400" b="0" i="0" u="none" strike="noStrike" cap="none" normalizeH="0" baseline="0" dirty="0" smtClean="0">
                <a:ln>
                  <a:noFill/>
                </a:ln>
                <a:solidFill>
                  <a:srgbClr val="948A54"/>
                </a:solidFill>
                <a:effectLst/>
                <a:latin typeface="Trebuchet MS" panose="020B0603020202020204" pitchFamily="34" charset="0"/>
                <a:ea typeface="Times New Roman" panose="02020603050405020304" pitchFamily="18" charset="0"/>
                <a:cs typeface="Arial" panose="020B0604020202020204" pitchFamily="34" charset="0"/>
              </a:rPr>
              <a:t>wêreldwyd</a:t>
            </a:r>
            <a:endParaRPr kumimoji="0" lang="af-ZA" altLang="en-US" sz="1400" b="1" i="0" u="none" strike="noStrike" cap="none" normalizeH="0" baseline="0" dirty="0" smtClean="0">
              <a:ln>
                <a:noFill/>
              </a:ln>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behoort ek nou te doen?</a:t>
            </a:r>
          </a:p>
        </p:txBody>
      </p:sp>
      <p:sp>
        <p:nvSpPr>
          <p:cNvPr id="5124" name="Rectangle 3"/>
          <p:cNvSpPr>
            <a:spLocks noGrp="1" noChangeArrowheads="1"/>
          </p:cNvSpPr>
          <p:nvPr>
            <p:ph type="body" idx="1"/>
          </p:nvPr>
        </p:nvSpPr>
        <p:spPr>
          <a:xfrm>
            <a:off x="457200" y="1600200"/>
            <a:ext cx="8229600" cy="4525963"/>
          </a:xfrm>
        </p:spPr>
        <p:txBody>
          <a:bodyPr/>
          <a:lstStyle/>
          <a:p>
            <a:pPr lvl="0" eaLnBrk="1" hangingPunct="1"/>
            <a:r>
              <a:rPr lang="af-ZA" dirty="0"/>
              <a:t>Bespreek die veranderinge met jou werkers se verteenwoordigers en heronderhandel </a:t>
            </a:r>
            <a:r>
              <a:rPr lang="af-ZA" b="1" i="1" dirty="0"/>
              <a:t>kollektiewe ooreenkomste</a:t>
            </a:r>
            <a:r>
              <a:rPr lang="af-ZA" dirty="0"/>
              <a:t> soos nodig</a:t>
            </a:r>
            <a:endParaRPr lang="en-ZA" dirty="0"/>
          </a:p>
          <a:p>
            <a:pPr lvl="0" eaLnBrk="1" hangingPunct="1"/>
            <a:r>
              <a:rPr lang="af-ZA" dirty="0"/>
              <a:t>Bestudeer en hersien jou mensehulpbronne</a:t>
            </a:r>
            <a:r>
              <a:rPr lang="af-ZA" b="1" i="1" dirty="0"/>
              <a:t>beleide</a:t>
            </a:r>
            <a:r>
              <a:rPr lang="af-ZA" dirty="0"/>
              <a:t> om aan bygewerkte EHI-bewoording te voldoen</a:t>
            </a:r>
            <a:endParaRPr lang="en-ZA" dirty="0"/>
          </a:p>
          <a:p>
            <a:pPr eaLnBrk="1" hangingPunct="1"/>
            <a:r>
              <a:rPr lang="af-ZA" dirty="0"/>
              <a:t>Bestudeer en hersien die </a:t>
            </a:r>
            <a:r>
              <a:rPr lang="af-ZA" b="1" i="1" dirty="0"/>
              <a:t>prosesse</a:t>
            </a:r>
            <a:r>
              <a:rPr lang="af-ZA" dirty="0"/>
              <a:t> wat jy gebruik om werksure te bestuur (soos produksiebeplanning om lang ure te vermy</a:t>
            </a:r>
            <a:r>
              <a:rPr lang="af-ZA" dirty="0" smtClean="0"/>
              <a:t>)</a:t>
            </a:r>
            <a:endParaRPr lang="en-GB"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behoort ek nou te doen?</a:t>
            </a:r>
          </a:p>
        </p:txBody>
      </p:sp>
      <p:sp>
        <p:nvSpPr>
          <p:cNvPr id="5124" name="Rectangle 3"/>
          <p:cNvSpPr>
            <a:spLocks noGrp="1" noChangeArrowheads="1"/>
          </p:cNvSpPr>
          <p:nvPr>
            <p:ph type="body" idx="1"/>
          </p:nvPr>
        </p:nvSpPr>
        <p:spPr>
          <a:xfrm>
            <a:off x="457200" y="1484784"/>
            <a:ext cx="8229600" cy="4525963"/>
          </a:xfrm>
        </p:spPr>
        <p:txBody>
          <a:bodyPr/>
          <a:lstStyle/>
          <a:p>
            <a:pPr eaLnBrk="1" hangingPunct="1"/>
            <a:r>
              <a:rPr lang="af-ZA" b="1" i="1" dirty="0"/>
              <a:t>Dokumenteer</a:t>
            </a:r>
            <a:r>
              <a:rPr lang="af-ZA" dirty="0"/>
              <a:t> jou bywerkings sodat dit gekommunikeer en gemonitor kan </a:t>
            </a:r>
            <a:r>
              <a:rPr lang="af-ZA" dirty="0" smtClean="0"/>
              <a:t>word</a:t>
            </a:r>
            <a:endParaRPr lang="en-GB" b="1" i="1" dirty="0"/>
          </a:p>
          <a:p>
            <a:pPr eaLnBrk="1" hangingPunct="1"/>
            <a:r>
              <a:rPr lang="af-ZA" b="1" i="1" dirty="0"/>
              <a:t>Kommunikeer</a:t>
            </a:r>
            <a:r>
              <a:rPr lang="af-ZA" dirty="0"/>
              <a:t> jou bywerkings duidelik, akkuraat en gereeld aan jou kliënte/verskaffers, werkers en hul </a:t>
            </a:r>
            <a:r>
              <a:rPr lang="af-ZA" dirty="0" smtClean="0"/>
              <a:t>verteenwoordigers</a:t>
            </a:r>
            <a:endParaRPr lang="en-GB" dirty="0" smtClean="0"/>
          </a:p>
          <a:p>
            <a:pPr eaLnBrk="1" hangingPunct="1"/>
            <a:r>
              <a:rPr lang="af-ZA" b="1" i="1" dirty="0"/>
              <a:t>Monitor</a:t>
            </a:r>
            <a:r>
              <a:rPr lang="af-ZA" dirty="0"/>
              <a:t> gereeld bygewerkte beleide en prosesse oor werksure om te verseker dat dit </a:t>
            </a:r>
            <a:r>
              <a:rPr lang="af-ZA" dirty="0" smtClean="0"/>
              <a:t>werk</a:t>
            </a:r>
            <a:endParaRPr lang="en-GB" dirty="0" smtClean="0"/>
          </a:p>
          <a:p>
            <a:pPr eaLnBrk="1" hangingPunct="1"/>
            <a:r>
              <a:rPr lang="af-ZA" b="1" i="1" dirty="0"/>
              <a:t>Bring veranderings aan</a:t>
            </a:r>
            <a:r>
              <a:rPr lang="af-ZA" dirty="0"/>
              <a:t> indien dit nie werk </a:t>
            </a:r>
            <a:r>
              <a:rPr lang="af-ZA" dirty="0" smtClean="0"/>
              <a:t>nie</a:t>
            </a:r>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behoort ek nou te doen?</a:t>
            </a:r>
          </a:p>
        </p:txBody>
      </p:sp>
      <p:sp>
        <p:nvSpPr>
          <p:cNvPr id="5124" name="Rectangle 3"/>
          <p:cNvSpPr>
            <a:spLocks noGrp="1" noChangeArrowheads="1"/>
          </p:cNvSpPr>
          <p:nvPr>
            <p:ph type="body" idx="1"/>
          </p:nvPr>
        </p:nvSpPr>
        <p:spPr>
          <a:xfrm>
            <a:off x="457200" y="2708920"/>
            <a:ext cx="8229600" cy="3417243"/>
          </a:xfrm>
        </p:spPr>
        <p:txBody>
          <a:bodyPr/>
          <a:lstStyle/>
          <a:p>
            <a:pPr eaLnBrk="1" hangingPunct="1">
              <a:buNone/>
            </a:pPr>
            <a:r>
              <a:rPr lang="en-GB" dirty="0" smtClean="0"/>
              <a:t>	</a:t>
            </a:r>
            <a:r>
              <a:rPr lang="af-ZA" dirty="0"/>
              <a:t>LW: Indien jy </a:t>
            </a:r>
            <a:r>
              <a:rPr lang="af-ZA" b="1" i="1" dirty="0"/>
              <a:t>tuiswerkers</a:t>
            </a:r>
            <a:r>
              <a:rPr lang="af-ZA" dirty="0"/>
              <a:t> gebruik, maak seker dat hulle ook deur jou hersiene prosesse gedek word om aan die nuwe vereistes te </a:t>
            </a:r>
            <a:r>
              <a:rPr lang="af-ZA" dirty="0" smtClean="0"/>
              <a:t>voldoen.</a:t>
            </a:r>
            <a:endParaRPr lang="en-GB" dirty="0" smtClean="0"/>
          </a:p>
          <a:p>
            <a:pPr eaLnBrk="1" hangingPunct="1"/>
            <a:endParaRPr lang="en-GB" dirty="0" smtClean="0"/>
          </a:p>
          <a:p>
            <a:pPr eaLnBrk="1" hangingPunct="1">
              <a:buNone/>
            </a:pPr>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Wenke om werksure te verminder</a:t>
            </a:r>
          </a:p>
        </p:txBody>
      </p:sp>
      <p:sp>
        <p:nvSpPr>
          <p:cNvPr id="5124" name="Rectangle 3"/>
          <p:cNvSpPr>
            <a:spLocks noGrp="1" noChangeArrowheads="1"/>
          </p:cNvSpPr>
          <p:nvPr>
            <p:ph type="body" idx="1"/>
          </p:nvPr>
        </p:nvSpPr>
        <p:spPr>
          <a:xfrm>
            <a:off x="390364" y="1268760"/>
            <a:ext cx="8363272" cy="4525963"/>
          </a:xfrm>
        </p:spPr>
        <p:txBody>
          <a:bodyPr/>
          <a:lstStyle/>
          <a:p>
            <a:pPr eaLnBrk="1" hangingPunct="1"/>
            <a:r>
              <a:rPr lang="af-ZA" sz="2700" dirty="0"/>
              <a:t>Stel </a:t>
            </a:r>
            <a:r>
              <a:rPr lang="af-ZA" sz="2700" b="1" i="1" dirty="0"/>
              <a:t>redelike produksieteikens</a:t>
            </a:r>
            <a:r>
              <a:rPr lang="af-ZA" sz="2700" dirty="0"/>
              <a:t> en -skedules vas, gebaseer op realistiese </a:t>
            </a:r>
            <a:r>
              <a:rPr lang="af-ZA" sz="2700" dirty="0" smtClean="0"/>
              <a:t>arbeidsproduktiwiteitstempo’s</a:t>
            </a:r>
            <a:endParaRPr lang="en-GB" sz="2700" dirty="0"/>
          </a:p>
          <a:p>
            <a:pPr eaLnBrk="1" hangingPunct="1"/>
            <a:r>
              <a:rPr lang="af-ZA" sz="2700" b="1" i="1" dirty="0"/>
              <a:t>Koördineer mensehulpbronneplanne</a:t>
            </a:r>
            <a:r>
              <a:rPr lang="af-ZA" sz="2700" dirty="0"/>
              <a:t> en produksieteikens </a:t>
            </a:r>
            <a:r>
              <a:rPr lang="af-ZA" sz="2700" dirty="0" smtClean="0"/>
              <a:t>noukeurig</a:t>
            </a:r>
            <a:endParaRPr lang="en-GB" sz="2700" dirty="0"/>
          </a:p>
          <a:p>
            <a:pPr eaLnBrk="1" hangingPunct="1"/>
            <a:r>
              <a:rPr lang="af-ZA" sz="2700" b="1" i="1" dirty="0"/>
              <a:t>Verbeter werkers se vaardighede</a:t>
            </a:r>
            <a:r>
              <a:rPr lang="af-ZA" sz="2700" dirty="0"/>
              <a:t> voortdurend deur opleiding, raadgewing en </a:t>
            </a:r>
            <a:r>
              <a:rPr lang="af-ZA" sz="2700" dirty="0" smtClean="0"/>
              <a:t>leiding</a:t>
            </a:r>
            <a:endParaRPr lang="en-GB" sz="2700" dirty="0" smtClean="0"/>
          </a:p>
          <a:p>
            <a:pPr eaLnBrk="1" hangingPunct="1"/>
            <a:r>
              <a:rPr lang="af-ZA" sz="2700" dirty="0"/>
              <a:t>Verbeter </a:t>
            </a:r>
            <a:r>
              <a:rPr lang="af-ZA" sz="2700" b="1" i="1" dirty="0"/>
              <a:t>kommunikasie met toesighouers</a:t>
            </a:r>
            <a:r>
              <a:rPr lang="af-ZA" sz="2700" dirty="0"/>
              <a:t> en lynbestuurders en tussen lynbestuurders en </a:t>
            </a:r>
            <a:r>
              <a:rPr lang="af-ZA" sz="2700" dirty="0" smtClean="0"/>
              <a:t>werkers</a:t>
            </a:r>
            <a:endParaRPr lang="en-GB" sz="2700" dirty="0" smtClean="0"/>
          </a:p>
          <a:p>
            <a:pPr eaLnBrk="1" hangingPunct="1"/>
            <a:r>
              <a:rPr lang="af-ZA" sz="2800" dirty="0"/>
              <a:t>Vorm ŉ span met </a:t>
            </a:r>
            <a:r>
              <a:rPr lang="af-ZA" sz="2800" b="1" i="1" dirty="0" smtClean="0"/>
              <a:t>vakbondlede / werkerverteenwoordigers</a:t>
            </a:r>
            <a:r>
              <a:rPr lang="af-ZA" sz="2800" dirty="0" smtClean="0"/>
              <a:t> </a:t>
            </a:r>
            <a:r>
              <a:rPr lang="af-ZA" sz="2800" dirty="0"/>
              <a:t>om veranderinge te monitor en deurlopende terugvoer te </a:t>
            </a:r>
            <a:r>
              <a:rPr lang="af-ZA" sz="2800" dirty="0" smtClean="0"/>
              <a:t>verskaf</a:t>
            </a:r>
            <a:endParaRPr lang="en-GB" sz="27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Waar kan ek meer inligting bekom?</a:t>
            </a:r>
          </a:p>
        </p:txBody>
      </p:sp>
      <p:sp>
        <p:nvSpPr>
          <p:cNvPr id="5124" name="Rectangle 3"/>
          <p:cNvSpPr>
            <a:spLocks noGrp="1" noChangeArrowheads="1"/>
          </p:cNvSpPr>
          <p:nvPr>
            <p:ph type="body" idx="1"/>
          </p:nvPr>
        </p:nvSpPr>
        <p:spPr>
          <a:xfrm>
            <a:off x="395536" y="1340768"/>
            <a:ext cx="8280920" cy="4525963"/>
          </a:xfrm>
        </p:spPr>
        <p:txBody>
          <a:bodyPr/>
          <a:lstStyle/>
          <a:p>
            <a:pPr eaLnBrk="1" hangingPunct="1"/>
            <a:r>
              <a:rPr lang="en-GB" b="1" dirty="0" smtClean="0"/>
              <a:t>Etiese Handelsinisiatief</a:t>
            </a:r>
            <a:r>
              <a:rPr lang="en-GB" dirty="0" smtClean="0"/>
              <a:t>: </a:t>
            </a:r>
            <a:br>
              <a:rPr lang="en-GB" dirty="0" smtClean="0"/>
            </a:br>
            <a:r>
              <a:rPr lang="en-GB" sz="2800" dirty="0" smtClean="0">
                <a:hlinkClick r:id="rId2"/>
              </a:rPr>
              <a:t>www.ethicaltrade.org/eti-base-code/working-hours</a:t>
            </a:r>
            <a:endParaRPr lang="en-GB" sz="2800" dirty="0" smtClean="0"/>
          </a:p>
          <a:p>
            <a:pPr eaLnBrk="1" hangingPunct="1"/>
            <a:r>
              <a:rPr lang="en-GB" b="1" dirty="0" smtClean="0"/>
              <a:t>SEDEX-hulpsentrum </a:t>
            </a:r>
            <a:r>
              <a:rPr lang="en-GB" dirty="0" smtClean="0"/>
              <a:t>(indien jy ’n lid is):</a:t>
            </a:r>
            <a:br>
              <a:rPr lang="en-GB" dirty="0" smtClean="0"/>
            </a:br>
            <a:r>
              <a:rPr lang="en-GB" dirty="0" smtClean="0">
                <a:hlinkClick r:id="rId3"/>
              </a:rPr>
              <a:t>www.sedexglobal.com/about-sedex/contact-us</a:t>
            </a:r>
            <a:endParaRPr lang="en-GB" dirty="0" smtClean="0"/>
          </a:p>
          <a:p>
            <a:pPr eaLnBrk="1" hangingPunct="1"/>
            <a:r>
              <a:rPr lang="en-GB" dirty="0" smtClean="0"/>
              <a:t>Plaaslike </a:t>
            </a:r>
            <a:r>
              <a:rPr lang="en-GB" b="1" dirty="0" smtClean="0"/>
              <a:t>vakbonde</a:t>
            </a:r>
          </a:p>
          <a:p>
            <a:pPr eaLnBrk="1" hangingPunct="1"/>
            <a:r>
              <a:rPr lang="en-GB" dirty="0" smtClean="0"/>
              <a:t>Jou land se </a:t>
            </a:r>
            <a:r>
              <a:rPr lang="en-GB" b="1" dirty="0" smtClean="0"/>
              <a:t>ministerie van arbeid </a:t>
            </a:r>
            <a:r>
              <a:rPr lang="en-GB" dirty="0" smtClean="0"/>
              <a:t>of ekwivalent</a:t>
            </a:r>
          </a:p>
          <a:p>
            <a:pPr eaLnBrk="1" hangingPunct="1"/>
            <a:r>
              <a:rPr lang="en-GB" b="1" dirty="0" smtClean="0"/>
              <a:t>Jou </a:t>
            </a:r>
            <a:r>
              <a:rPr lang="af-ZA" b="1" dirty="0" smtClean="0"/>
              <a:t>kliënte</a:t>
            </a:r>
            <a:r>
              <a:rPr lang="en-GB" dirty="0" smtClean="0"/>
              <a:t> </a:t>
            </a:r>
            <a:r>
              <a:rPr lang="af-ZA" dirty="0"/>
              <a:t>– veral indien hulle EHI-lede </a:t>
            </a:r>
            <a:r>
              <a:rPr lang="af-ZA" dirty="0" smtClean="0"/>
              <a:t>is</a:t>
            </a: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GB" dirty="0"/>
              <a:t>ethicaltrade.org</a:t>
            </a:r>
          </a:p>
          <a:p>
            <a:pPr>
              <a:defRPr/>
            </a:pPr>
            <a:endParaRPr lang="en-GB" dirty="0"/>
          </a:p>
        </p:txBody>
      </p:sp>
      <p:sp>
        <p:nvSpPr>
          <p:cNvPr id="8195" name="Rectangle 2"/>
          <p:cNvSpPr>
            <a:spLocks noGrp="1" noChangeArrowheads="1"/>
          </p:cNvSpPr>
          <p:nvPr>
            <p:ph type="title"/>
          </p:nvPr>
        </p:nvSpPr>
        <p:spPr/>
        <p:txBody>
          <a:bodyPr/>
          <a:lstStyle/>
          <a:p>
            <a:pPr eaLnBrk="1" hangingPunct="1"/>
            <a:r>
              <a:rPr lang="en-GB" dirty="0" smtClean="0"/>
              <a:t>Dankie</a:t>
            </a:r>
          </a:p>
        </p:txBody>
      </p:sp>
      <p:sp>
        <p:nvSpPr>
          <p:cNvPr id="8196" name="Rectangle 7"/>
          <p:cNvSpPr>
            <a:spLocks noGrp="1" noChangeArrowheads="1"/>
          </p:cNvSpPr>
          <p:nvPr>
            <p:ph type="body" idx="1"/>
          </p:nvPr>
        </p:nvSpPr>
        <p:spPr>
          <a:xfrm>
            <a:off x="466725" y="1628775"/>
            <a:ext cx="5617443" cy="4525963"/>
          </a:xfrm>
          <a:noFill/>
        </p:spPr>
        <p:txBody>
          <a:bodyPr/>
          <a:lstStyle/>
          <a:p>
            <a:pPr marL="0" indent="0">
              <a:buFontTx/>
              <a:buNone/>
            </a:pPr>
            <a:r>
              <a:rPr lang="en-GB" sz="2200" dirty="0" smtClean="0">
                <a:solidFill>
                  <a:schemeClr val="bg1"/>
                </a:solidFill>
              </a:rPr>
              <a:t>Die Etiese Handelsinisiatief (EHI) is ’n leidende alliansie van maatskappye, vakbonde en NRO’s wat respek vir werkers se regte regoor die w</a:t>
            </a:r>
            <a:r>
              <a:rPr lang="af-ZA" sz="2200" dirty="0" smtClean="0">
                <a:solidFill>
                  <a:schemeClr val="bg1"/>
                </a:solidFill>
              </a:rPr>
              <a:t>êreld bevorder.</a:t>
            </a:r>
            <a:endParaRPr lang="en-GB" sz="2200" dirty="0" smtClean="0">
              <a:solidFill>
                <a:schemeClr val="bg1"/>
              </a:solidFill>
            </a:endParaRPr>
          </a:p>
          <a:p>
            <a:pPr marL="0" indent="0">
              <a:buFontTx/>
              <a:buNone/>
            </a:pPr>
            <a:r>
              <a:rPr lang="en-GB" sz="2200" dirty="0" smtClean="0">
                <a:solidFill>
                  <a:schemeClr val="bg1"/>
                </a:solidFill>
              </a:rPr>
              <a:t>Our visie is ’n w</a:t>
            </a:r>
            <a:r>
              <a:rPr lang="af-ZA" sz="2200" dirty="0" smtClean="0">
                <a:solidFill>
                  <a:schemeClr val="bg1"/>
                </a:solidFill>
              </a:rPr>
              <a:t>êreld </a:t>
            </a:r>
            <a:r>
              <a:rPr lang="en-GB" sz="2200" dirty="0" smtClean="0">
                <a:solidFill>
                  <a:schemeClr val="bg1"/>
                </a:solidFill>
              </a:rPr>
              <a:t>waar alle werkers vry is van uitbuiting en diskriminasie, en omstandighede van vryheid, sekuriteit en regverdigheid geniet.</a:t>
            </a:r>
          </a:p>
          <a:p>
            <a:pPr marL="0" indent="0" eaLnBrk="1" hangingPunct="1">
              <a:buFontTx/>
              <a:buNone/>
            </a:pPr>
            <a:endParaRPr lang="en-GB" sz="2200" dirty="0" smtClean="0">
              <a:solidFill>
                <a:schemeClr val="bg1"/>
              </a:solidFill>
            </a:endParaRPr>
          </a:p>
        </p:txBody>
      </p:sp>
      <p:sp>
        <p:nvSpPr>
          <p:cNvPr id="8197" name="Text Box 8"/>
          <p:cNvSpPr txBox="1">
            <a:spLocks noChangeArrowheads="1"/>
          </p:cNvSpPr>
          <p:nvPr/>
        </p:nvSpPr>
        <p:spPr bwMode="auto">
          <a:xfrm>
            <a:off x="539750" y="4581525"/>
            <a:ext cx="3097213" cy="1615827"/>
          </a:xfrm>
          <a:prstGeom prst="rect">
            <a:avLst/>
          </a:prstGeom>
          <a:noFill/>
          <a:ln w="38100">
            <a:noFill/>
            <a:miter lim="800000"/>
            <a:headEnd/>
            <a:tailEnd/>
          </a:ln>
        </p:spPr>
        <p:txBody>
          <a:bodyPr lIns="0" tIns="0" rIns="0" bIns="0">
            <a:spAutoFit/>
          </a:bodyPr>
          <a:lstStyle/>
          <a:p>
            <a:pPr eaLnBrk="0" hangingPunct="0">
              <a:spcBef>
                <a:spcPct val="50000"/>
              </a:spcBef>
            </a:pPr>
            <a:r>
              <a:rPr lang="en-US" sz="1400" dirty="0">
                <a:solidFill>
                  <a:schemeClr val="bg1"/>
                </a:solidFill>
                <a:latin typeface="Calibri" pitchFamily="34" charset="0"/>
              </a:rPr>
              <a:t>Ethical Trading Initiative </a:t>
            </a:r>
            <a:br>
              <a:rPr lang="en-US" sz="1400" dirty="0">
                <a:solidFill>
                  <a:schemeClr val="bg1"/>
                </a:solidFill>
                <a:latin typeface="Calibri" pitchFamily="34" charset="0"/>
              </a:rPr>
            </a:br>
            <a:r>
              <a:rPr lang="en-US" sz="1400" dirty="0">
                <a:solidFill>
                  <a:schemeClr val="bg1"/>
                </a:solidFill>
                <a:latin typeface="Calibri" pitchFamily="34" charset="0"/>
              </a:rPr>
              <a:t>8 Coldbath Square  </a:t>
            </a:r>
            <a:br>
              <a:rPr lang="en-US" sz="1400" dirty="0">
                <a:solidFill>
                  <a:schemeClr val="bg1"/>
                </a:solidFill>
                <a:latin typeface="Calibri" pitchFamily="34" charset="0"/>
              </a:rPr>
            </a:br>
            <a:r>
              <a:rPr lang="en-US" sz="1400" dirty="0">
                <a:solidFill>
                  <a:schemeClr val="bg1"/>
                </a:solidFill>
                <a:latin typeface="Calibri" pitchFamily="34" charset="0"/>
              </a:rPr>
              <a:t>London  EC1R 5HL   </a:t>
            </a:r>
            <a:br>
              <a:rPr lang="en-US" sz="1400" dirty="0">
                <a:solidFill>
                  <a:schemeClr val="bg1"/>
                </a:solidFill>
                <a:latin typeface="Calibri" pitchFamily="34" charset="0"/>
              </a:rPr>
            </a:br>
            <a:r>
              <a:rPr lang="en-US" sz="1400" dirty="0">
                <a:solidFill>
                  <a:schemeClr val="bg1"/>
                </a:solidFill>
                <a:latin typeface="Calibri" pitchFamily="34" charset="0"/>
              </a:rPr>
              <a:t>UK</a:t>
            </a:r>
          </a:p>
          <a:p>
            <a:pPr eaLnBrk="0" hangingPunct="0">
              <a:spcBef>
                <a:spcPct val="50000"/>
              </a:spcBef>
            </a:pPr>
            <a:r>
              <a:rPr lang="en-US" sz="1400" dirty="0">
                <a:solidFill>
                  <a:schemeClr val="bg1"/>
                </a:solidFill>
                <a:latin typeface="Calibri" pitchFamily="34" charset="0"/>
              </a:rPr>
              <a:t>T +44 (0) 20 7841 4350 </a:t>
            </a:r>
            <a:br>
              <a:rPr lang="en-US" sz="1400" dirty="0">
                <a:solidFill>
                  <a:schemeClr val="bg1"/>
                </a:solidFill>
                <a:latin typeface="Calibri" pitchFamily="34" charset="0"/>
              </a:rPr>
            </a:br>
            <a:r>
              <a:rPr lang="en-US" sz="1400" dirty="0">
                <a:solidFill>
                  <a:schemeClr val="bg1"/>
                </a:solidFill>
                <a:latin typeface="Calibri" pitchFamily="34" charset="0"/>
              </a:rPr>
              <a:t>F +44 (0) 20 7833 1569 </a:t>
            </a:r>
            <a:br>
              <a:rPr lang="en-US" sz="1400" dirty="0">
                <a:solidFill>
                  <a:schemeClr val="bg1"/>
                </a:solidFill>
                <a:latin typeface="Calibri" pitchFamily="34" charset="0"/>
              </a:rPr>
            </a:br>
            <a:r>
              <a:rPr lang="en-US" sz="1400" dirty="0">
                <a:solidFill>
                  <a:schemeClr val="bg1"/>
                </a:solidFill>
                <a:latin typeface="Calibri" pitchFamily="34" charset="0"/>
              </a:rPr>
              <a:t>eti@eti.org.uk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af-ZA" dirty="0" smtClean="0"/>
              <a:t>Tydraamwerk</a:t>
            </a:r>
            <a:r>
              <a:rPr lang="en-GB" dirty="0" smtClean="0"/>
              <a:t> - 2014</a:t>
            </a:r>
          </a:p>
        </p:txBody>
      </p:sp>
      <p:sp>
        <p:nvSpPr>
          <p:cNvPr id="5124" name="Rectangle 3"/>
          <p:cNvSpPr>
            <a:spLocks noGrp="1" noChangeArrowheads="1"/>
          </p:cNvSpPr>
          <p:nvPr>
            <p:ph type="body" idx="1"/>
          </p:nvPr>
        </p:nvSpPr>
        <p:spPr>
          <a:xfrm>
            <a:off x="539552" y="2492896"/>
            <a:ext cx="1584176" cy="459432"/>
          </a:xfrm>
        </p:spPr>
        <p:txBody>
          <a:bodyPr/>
          <a:lstStyle/>
          <a:p>
            <a:pPr eaLnBrk="1" hangingPunct="1">
              <a:spcAft>
                <a:spcPts val="1200"/>
              </a:spcAft>
              <a:buNone/>
            </a:pPr>
            <a:r>
              <a:rPr lang="en-GB" sz="1600" b="1" dirty="0" smtClean="0"/>
              <a:t>1ste April</a:t>
            </a:r>
            <a:endParaRPr lang="en-GB" dirty="0" smtClean="0"/>
          </a:p>
        </p:txBody>
      </p:sp>
      <p:sp>
        <p:nvSpPr>
          <p:cNvPr id="6" name="Pentagon 5"/>
          <p:cNvSpPr/>
          <p:nvPr/>
        </p:nvSpPr>
        <p:spPr>
          <a:xfrm>
            <a:off x="539552" y="2924944"/>
            <a:ext cx="1944216" cy="1512168"/>
          </a:xfrm>
          <a:prstGeom prst="homePlate">
            <a:avLst/>
          </a:prstGeom>
          <a:solidFill>
            <a:srgbClr val="FEC13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f-ZA" sz="1600" dirty="0" smtClean="0">
                <a:effectLst>
                  <a:outerShdw blurRad="38100" dist="38100" dir="2700000" algn="tl">
                    <a:srgbClr val="000000">
                      <a:alpha val="43137"/>
                    </a:srgbClr>
                  </a:outerShdw>
                </a:effectLst>
              </a:rPr>
              <a:t>Hersiene</a:t>
            </a:r>
            <a:r>
              <a:rPr lang="en-GB" sz="1600" dirty="0" smtClean="0">
                <a:effectLst>
                  <a:outerShdw blurRad="38100" dist="38100" dir="2700000" algn="tl">
                    <a:srgbClr val="000000">
                      <a:alpha val="43137"/>
                    </a:srgbClr>
                  </a:outerShdw>
                </a:effectLst>
              </a:rPr>
              <a:t> bewoording bekendgestel</a:t>
            </a:r>
            <a:endParaRPr lang="en-GB" sz="1600" dirty="0">
              <a:effectLst>
                <a:outerShdw blurRad="38100" dist="38100" dir="2700000" algn="tl">
                  <a:srgbClr val="000000">
                    <a:alpha val="43137"/>
                  </a:srgbClr>
                </a:outerShdw>
              </a:effectLst>
            </a:endParaRPr>
          </a:p>
        </p:txBody>
      </p:sp>
      <p:sp>
        <p:nvSpPr>
          <p:cNvPr id="7" name="Pentagon 6"/>
          <p:cNvSpPr/>
          <p:nvPr/>
        </p:nvSpPr>
        <p:spPr>
          <a:xfrm>
            <a:off x="2483768" y="2924944"/>
            <a:ext cx="1944216" cy="1512168"/>
          </a:xfrm>
          <a:prstGeom prst="homePlate">
            <a:avLst/>
          </a:prstGeom>
          <a:solidFill>
            <a:srgbClr val="FEC1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effectLst>
                  <a:outerShdw blurRad="38100" dist="38100" dir="2700000" algn="tl">
                    <a:srgbClr val="000000">
                      <a:alpha val="43137"/>
                    </a:srgbClr>
                  </a:outerShdw>
                </a:effectLst>
              </a:rPr>
              <a:t>Maatskappye berei voor vir implementering</a:t>
            </a:r>
            <a:endParaRPr lang="en-GB" sz="1600" dirty="0">
              <a:effectLst>
                <a:outerShdw blurRad="38100" dist="38100" dir="2700000" algn="tl">
                  <a:srgbClr val="000000">
                    <a:alpha val="43137"/>
                  </a:srgbClr>
                </a:outerShdw>
              </a:effectLst>
            </a:endParaRPr>
          </a:p>
        </p:txBody>
      </p:sp>
      <p:sp>
        <p:nvSpPr>
          <p:cNvPr id="8" name="Pentagon 7"/>
          <p:cNvSpPr/>
          <p:nvPr/>
        </p:nvSpPr>
        <p:spPr>
          <a:xfrm>
            <a:off x="4427984" y="2924944"/>
            <a:ext cx="1944216" cy="1512168"/>
          </a:xfrm>
          <a:prstGeom prst="homePlate">
            <a:avLst/>
          </a:prstGeom>
          <a:solidFill>
            <a:srgbClr val="F793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effectLst>
                  <a:outerShdw blurRad="38100" dist="38100" dir="2700000" algn="tl">
                    <a:srgbClr val="000000">
                      <a:alpha val="43137"/>
                    </a:srgbClr>
                  </a:outerShdw>
                </a:effectLst>
              </a:rPr>
              <a:t>Maatskappye begin met implementering van hersiene bewoording</a:t>
            </a:r>
            <a:endParaRPr lang="en-GB" sz="1600" dirty="0">
              <a:effectLst>
                <a:outerShdw blurRad="38100" dist="38100" dir="2700000" algn="tl">
                  <a:srgbClr val="000000">
                    <a:alpha val="43137"/>
                  </a:srgbClr>
                </a:outerShdw>
              </a:effectLst>
            </a:endParaRPr>
          </a:p>
        </p:txBody>
      </p:sp>
      <p:sp>
        <p:nvSpPr>
          <p:cNvPr id="9" name="Pentagon 8"/>
          <p:cNvSpPr/>
          <p:nvPr/>
        </p:nvSpPr>
        <p:spPr>
          <a:xfrm>
            <a:off x="6372200" y="2924944"/>
            <a:ext cx="1944216" cy="1512168"/>
          </a:xfrm>
          <a:prstGeom prst="homePlate">
            <a:avLst/>
          </a:prstGeom>
          <a:solidFill>
            <a:srgbClr val="F79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effectLst>
                  <a:outerShdw blurRad="38100" dist="38100" dir="2700000" algn="tl">
                    <a:srgbClr val="000000">
                      <a:alpha val="43137"/>
                    </a:srgbClr>
                  </a:outerShdw>
                </a:effectLst>
              </a:rPr>
              <a:t>Alle maatskaplike oudits gebruik die hersiene bewoording</a:t>
            </a:r>
            <a:endParaRPr lang="en-GB" sz="1600" dirty="0">
              <a:effectLst>
                <a:outerShdw blurRad="38100" dist="38100" dir="2700000" algn="tl">
                  <a:srgbClr val="000000">
                    <a:alpha val="43137"/>
                  </a:srgbClr>
                </a:outerShdw>
              </a:effectLst>
            </a:endParaRPr>
          </a:p>
        </p:txBody>
      </p:sp>
      <p:sp>
        <p:nvSpPr>
          <p:cNvPr id="10" name="Rectangle 3"/>
          <p:cNvSpPr txBox="1">
            <a:spLocks noChangeArrowheads="1"/>
          </p:cNvSpPr>
          <p:nvPr/>
        </p:nvSpPr>
        <p:spPr bwMode="auto">
          <a:xfrm>
            <a:off x="241176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en-GB" sz="1600" b="1" dirty="0" smtClean="0">
                <a:solidFill>
                  <a:srgbClr val="4D4D4D"/>
                </a:solidFill>
                <a:latin typeface="+mn-lt"/>
              </a:rPr>
              <a:t>April-Sept</a:t>
            </a:r>
          </a:p>
        </p:txBody>
      </p:sp>
      <p:sp>
        <p:nvSpPr>
          <p:cNvPr id="11" name="Rectangle 3"/>
          <p:cNvSpPr txBox="1">
            <a:spLocks noChangeArrowheads="1"/>
          </p:cNvSpPr>
          <p:nvPr/>
        </p:nvSpPr>
        <p:spPr bwMode="auto">
          <a:xfrm>
            <a:off x="4427984"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en-GB" sz="1600" b="1" dirty="0" smtClean="0">
                <a:solidFill>
                  <a:srgbClr val="4D4D4D"/>
                </a:solidFill>
                <a:latin typeface="+mn-lt"/>
              </a:rPr>
              <a:t>1ste September</a:t>
            </a:r>
          </a:p>
        </p:txBody>
      </p:sp>
      <p:sp>
        <p:nvSpPr>
          <p:cNvPr id="12" name="Rectangle 3"/>
          <p:cNvSpPr txBox="1">
            <a:spLocks noChangeArrowheads="1"/>
          </p:cNvSpPr>
          <p:nvPr/>
        </p:nvSpPr>
        <p:spPr bwMode="auto">
          <a:xfrm>
            <a:off x="637220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en-GB" sz="1600" b="1" dirty="0" smtClean="0">
                <a:solidFill>
                  <a:srgbClr val="4D4D4D"/>
                </a:solidFill>
                <a:latin typeface="+mn-lt"/>
              </a:rPr>
              <a:t>1ste Desember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a:xfrm>
            <a:off x="457200" y="0"/>
            <a:ext cx="8363272" cy="1143000"/>
          </a:xfrm>
        </p:spPr>
        <p:txBody>
          <a:bodyPr/>
          <a:lstStyle/>
          <a:p>
            <a:pPr eaLnBrk="1" hangingPunct="1"/>
            <a:r>
              <a:rPr lang="en-GB" sz="3600" dirty="0" smtClean="0"/>
              <a:t>Waarom is dit belangrik om werksure te bestuur?</a:t>
            </a:r>
          </a:p>
        </p:txBody>
      </p:sp>
      <p:sp>
        <p:nvSpPr>
          <p:cNvPr id="5124" name="Rectangle 3"/>
          <p:cNvSpPr>
            <a:spLocks noGrp="1" noChangeArrowheads="1"/>
          </p:cNvSpPr>
          <p:nvPr>
            <p:ph type="body" idx="1"/>
          </p:nvPr>
        </p:nvSpPr>
        <p:spPr>
          <a:xfrm>
            <a:off x="457200" y="1600200"/>
            <a:ext cx="8291264" cy="4525963"/>
          </a:xfrm>
        </p:spPr>
        <p:txBody>
          <a:bodyPr/>
          <a:lstStyle/>
          <a:p>
            <a:pPr indent="0" eaLnBrk="1" hangingPunct="1">
              <a:buNone/>
            </a:pPr>
            <a:r>
              <a:rPr lang="en-GB" dirty="0" smtClean="0"/>
              <a:t>Navorsing het getoon dat om meer as 48 uur per week te werk:</a:t>
            </a:r>
          </a:p>
          <a:p>
            <a:pPr indent="0" eaLnBrk="1" hangingPunct="1">
              <a:buNone/>
            </a:pPr>
            <a:endParaRPr lang="en-GB" sz="1800" dirty="0" smtClean="0"/>
          </a:p>
          <a:p>
            <a:pPr lvl="1" eaLnBrk="1" hangingPunct="1">
              <a:buBlip>
                <a:blip r:embed="rId2"/>
              </a:buBlip>
            </a:pPr>
            <a:r>
              <a:rPr lang="en-GB" dirty="0" smtClean="0"/>
              <a:t> Sleg is vir werkers se </a:t>
            </a:r>
            <a:r>
              <a:rPr lang="en-GB" b="1" dirty="0" smtClean="0"/>
              <a:t>gesondheid</a:t>
            </a:r>
          </a:p>
          <a:p>
            <a:pPr lvl="1" eaLnBrk="1" hangingPunct="1">
              <a:buBlip>
                <a:blip r:embed="rId2"/>
              </a:buBlip>
            </a:pPr>
            <a:r>
              <a:rPr lang="en-GB" dirty="0" smtClean="0"/>
              <a:t> </a:t>
            </a:r>
            <a:r>
              <a:rPr lang="en-GB" b="1" dirty="0" smtClean="0"/>
              <a:t>Produktiwiteit</a:t>
            </a:r>
            <a:r>
              <a:rPr lang="en-GB" dirty="0" smtClean="0"/>
              <a:t> en werksgehalte</a:t>
            </a:r>
            <a:r>
              <a:rPr lang="en-GB" dirty="0"/>
              <a:t> </a:t>
            </a:r>
            <a:r>
              <a:rPr lang="en-GB" dirty="0" smtClean="0"/>
              <a:t>verlaag</a:t>
            </a:r>
          </a:p>
          <a:p>
            <a:pPr lvl="1" eaLnBrk="1" hangingPunct="1">
              <a:buBlip>
                <a:blip r:embed="rId2"/>
              </a:buBlip>
            </a:pPr>
            <a:r>
              <a:rPr lang="en-GB" dirty="0" smtClean="0"/>
              <a:t> </a:t>
            </a:r>
            <a:r>
              <a:rPr lang="en-GB" b="1" dirty="0" smtClean="0"/>
              <a:t>Stres</a:t>
            </a:r>
            <a:r>
              <a:rPr lang="en-GB" dirty="0" smtClean="0"/>
              <a:t> veroorsaak</a:t>
            </a:r>
            <a:endParaRPr lang="en-GB" b="1" dirty="0" smtClean="0"/>
          </a:p>
          <a:p>
            <a:pPr lvl="1" eaLnBrk="1" hangingPunct="1">
              <a:buBlip>
                <a:blip r:embed="rId2"/>
              </a:buBlip>
            </a:pPr>
            <a:r>
              <a:rPr lang="en-GB" dirty="0" smtClean="0"/>
              <a:t> Dit moeilik maak om vir kinders en afhanklikes </a:t>
            </a:r>
            <a:r>
              <a:rPr lang="en-GB" b="1" dirty="0" smtClean="0"/>
              <a:t>te sorg</a:t>
            </a:r>
          </a:p>
          <a:p>
            <a:pPr lvl="1" eaLnBrk="1" hangingPunct="1"/>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a:xfrm>
            <a:off x="539552" y="0"/>
            <a:ext cx="8496944" cy="1143000"/>
          </a:xfrm>
        </p:spPr>
        <p:txBody>
          <a:bodyPr/>
          <a:lstStyle/>
          <a:p>
            <a:pPr eaLnBrk="1" hangingPunct="1"/>
            <a:r>
              <a:rPr lang="en-GB" dirty="0" smtClean="0"/>
              <a:t>Hoekom ons ons klousule oor werksure hersien het</a:t>
            </a:r>
          </a:p>
        </p:txBody>
      </p:sp>
      <p:sp>
        <p:nvSpPr>
          <p:cNvPr id="5124" name="Rectangle 3"/>
          <p:cNvSpPr>
            <a:spLocks noGrp="1" noChangeArrowheads="1"/>
          </p:cNvSpPr>
          <p:nvPr>
            <p:ph type="body" idx="1"/>
          </p:nvPr>
        </p:nvSpPr>
        <p:spPr/>
        <p:txBody>
          <a:bodyPr/>
          <a:lstStyle/>
          <a:p>
            <a:pPr eaLnBrk="1" hangingPunct="1"/>
            <a:r>
              <a:rPr lang="en-GB" dirty="0" smtClean="0"/>
              <a:t>Om werkgewers in staat te stel om werksure </a:t>
            </a:r>
            <a:r>
              <a:rPr lang="en-GB" b="1" dirty="0" smtClean="0"/>
              <a:t>beter te verstaan en te bestuur</a:t>
            </a:r>
            <a:endParaRPr lang="en-GB" dirty="0" smtClean="0"/>
          </a:p>
          <a:p>
            <a:pPr eaLnBrk="1" hangingPunct="1"/>
            <a:r>
              <a:rPr lang="en-GB" dirty="0" smtClean="0"/>
              <a:t>Om </a:t>
            </a:r>
            <a:r>
              <a:rPr lang="en-GB" b="1" dirty="0" smtClean="0"/>
              <a:t>voorsiening te maak vir meer buigsaamheid</a:t>
            </a:r>
            <a:r>
              <a:rPr lang="en-GB" dirty="0" smtClean="0"/>
              <a:t> in die aantal toegelate oortydure, sonder om buitensporige werksure in geheel toe te laat</a:t>
            </a:r>
          </a:p>
          <a:p>
            <a:pPr eaLnBrk="1" hangingPunct="1"/>
            <a:r>
              <a:rPr lang="en-GB" dirty="0" smtClean="0"/>
              <a:t>Om </a:t>
            </a:r>
            <a:r>
              <a:rPr lang="en-GB" b="1" dirty="0" smtClean="0"/>
              <a:t>verwarring te verminder</a:t>
            </a:r>
            <a:r>
              <a:rPr lang="en-GB" dirty="0" smtClean="0"/>
              <a:t> oor die gebruik van sekere </a:t>
            </a:r>
            <a:r>
              <a:rPr lang="en-GB" dirty="0" smtClean="0"/>
              <a:t>terme</a:t>
            </a: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Die nuwe bewoording</a:t>
            </a:r>
          </a:p>
        </p:txBody>
      </p:sp>
      <p:sp>
        <p:nvSpPr>
          <p:cNvPr id="5124" name="Rectangle 3"/>
          <p:cNvSpPr>
            <a:spLocks noGrp="1" noChangeArrowheads="1"/>
          </p:cNvSpPr>
          <p:nvPr>
            <p:ph type="body" idx="1"/>
          </p:nvPr>
        </p:nvSpPr>
        <p:spPr>
          <a:xfrm>
            <a:off x="467544" y="1340768"/>
            <a:ext cx="8229600" cy="4904457"/>
          </a:xfrm>
        </p:spPr>
        <p:txBody>
          <a:bodyPr/>
          <a:lstStyle/>
          <a:p>
            <a:r>
              <a:rPr lang="en-GB" sz="1400" dirty="0" smtClean="0"/>
              <a:t>6.1 </a:t>
            </a:r>
            <a:r>
              <a:rPr lang="af-ZA" sz="1400" dirty="0"/>
              <a:t>Werksure moet aan nasionale wetgewing, kollektiewe ooreenkomste, en bepalings 6.2 tot 6.6 hieronder voldoen, na gelang van wat meer beskerming aan werkers verskaf. 6.2 tot 6.6 is gebaseer op internasionale arbeidstandaarde</a:t>
            </a:r>
            <a:r>
              <a:rPr lang="af-ZA" sz="1400" dirty="0" smtClean="0"/>
              <a:t>.</a:t>
            </a:r>
          </a:p>
          <a:p>
            <a:r>
              <a:rPr lang="en-GB" sz="1400" dirty="0" smtClean="0"/>
              <a:t>6.2 </a:t>
            </a:r>
            <a:r>
              <a:rPr lang="af-ZA" sz="1400" dirty="0"/>
              <a:t>Werksure, met uitsluiting van oortyd, sal volgens kontrak bepaal word, en sal nie meer as 48 uur per week* oorskry nie</a:t>
            </a:r>
            <a:r>
              <a:rPr lang="af-ZA" sz="1400" dirty="0" smtClean="0"/>
              <a:t>.</a:t>
            </a:r>
          </a:p>
          <a:p>
            <a:r>
              <a:rPr lang="en-GB" sz="1400" dirty="0" smtClean="0"/>
              <a:t>6.3 </a:t>
            </a:r>
            <a:r>
              <a:rPr lang="af-ZA" sz="1400" dirty="0"/>
              <a:t>Alle oortyd sal vrywillig wees. Oortyd sal verantwoordelik aangewend word, met inagneming van die volgende: die omvang, gereeldheid en ure gewerk deur individuele werkers en die arbeidsmag in geheel. Dit sal nie aangewend word om gewone werk te vervang nie. Oortyd sal altyd teen ŉ premium tarief vergoed word, wat aanbeveel word as nie minder as 125% van die gewone loontarief nie</a:t>
            </a:r>
            <a:r>
              <a:rPr lang="af-ZA" sz="1400" dirty="0" smtClean="0"/>
              <a:t>.</a:t>
            </a:r>
          </a:p>
          <a:p>
            <a:r>
              <a:rPr lang="en-GB" sz="1400" dirty="0" smtClean="0"/>
              <a:t>6.4 </a:t>
            </a:r>
            <a:r>
              <a:rPr lang="af-ZA" sz="1400" dirty="0"/>
              <a:t>Die totale ure gewerk tydens enige periode van 7 dae sal nie meer as 60 uur oorskry nie, behalwe soos deur klousule 6.5 hieronder gedek</a:t>
            </a:r>
            <a:r>
              <a:rPr lang="af-ZA" sz="1400" dirty="0" smtClean="0"/>
              <a:t>.</a:t>
            </a:r>
          </a:p>
          <a:p>
            <a:r>
              <a:rPr lang="en-GB" sz="1400" dirty="0" smtClean="0"/>
              <a:t>6.5 </a:t>
            </a:r>
            <a:r>
              <a:rPr lang="af-ZA" sz="1400" dirty="0"/>
              <a:t>Werksure mag slegs onder buitengewone omstandighede 60 uur in enige periode van 7 dae oorskry waar daar aan die volgende voldoen is:</a:t>
            </a:r>
            <a:endParaRPr lang="en-GB" sz="1400" dirty="0" smtClean="0"/>
          </a:p>
          <a:p>
            <a:pPr lvl="1"/>
            <a:r>
              <a:rPr lang="af-ZA" sz="1200" dirty="0"/>
              <a:t>dit word deur nasionale wetgewing toegelaat</a:t>
            </a:r>
            <a:r>
              <a:rPr lang="en-GB" sz="1200" dirty="0" smtClean="0"/>
              <a:t>;</a:t>
            </a:r>
          </a:p>
          <a:p>
            <a:pPr lvl="1"/>
            <a:r>
              <a:rPr lang="af-ZA" sz="1200" dirty="0"/>
              <a:t>dit word toegelaat deur ŉ kollektiewe ooreenkoms wat vryelik onderhandel is met ŉ werkersorganisasie wat ŉ beduidende deel van die arbeidsmag verteenwoordig</a:t>
            </a:r>
            <a:r>
              <a:rPr lang="en-GB" sz="1200" dirty="0" smtClean="0"/>
              <a:t>;</a:t>
            </a:r>
          </a:p>
          <a:p>
            <a:pPr lvl="1"/>
            <a:r>
              <a:rPr lang="af-ZA" sz="1200" dirty="0" smtClean="0"/>
              <a:t>toepaslike </a:t>
            </a:r>
            <a:r>
              <a:rPr lang="af-ZA" sz="1200" dirty="0"/>
              <a:t>voorsorgmaatreëls word onderneem om die werkers se gesondheid en veiligheid te beskerm; </a:t>
            </a:r>
            <a:r>
              <a:rPr lang="af-ZA" sz="1200" dirty="0" smtClean="0"/>
              <a:t>en</a:t>
            </a:r>
          </a:p>
          <a:p>
            <a:pPr lvl="1"/>
            <a:r>
              <a:rPr lang="af-ZA" sz="1200" dirty="0" smtClean="0"/>
              <a:t>die </a:t>
            </a:r>
            <a:r>
              <a:rPr lang="af-ZA" sz="1200" dirty="0"/>
              <a:t>werkgewer kan bewys dat buitengewone omstandighede van toepassing is soos onverwagse produksiespitstye, ongelukke of noodgevalle.</a:t>
            </a:r>
            <a:endParaRPr lang="en-GB" sz="1200" dirty="0" smtClean="0"/>
          </a:p>
          <a:p>
            <a:r>
              <a:rPr lang="en-GB" sz="1400" dirty="0" smtClean="0"/>
              <a:t>6.6 </a:t>
            </a:r>
            <a:r>
              <a:rPr lang="af-ZA" sz="1400" dirty="0"/>
              <a:t>Werkers sal ten minste een dag af kry in elke periode van 7 dae of, waar dit deur nasionale wetgewing toegelaat word, 2 dae af in elke periode van 14 dae.</a:t>
            </a:r>
            <a:endParaRPr lang="en-GB"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Die nuwe bewoording</a:t>
            </a:r>
          </a:p>
        </p:txBody>
      </p:sp>
      <p:sp>
        <p:nvSpPr>
          <p:cNvPr id="5124" name="Rectangle 3"/>
          <p:cNvSpPr>
            <a:spLocks noGrp="1" noChangeArrowheads="1"/>
          </p:cNvSpPr>
          <p:nvPr>
            <p:ph type="body" idx="1"/>
          </p:nvPr>
        </p:nvSpPr>
        <p:spPr>
          <a:xfrm>
            <a:off x="467544" y="1340768"/>
            <a:ext cx="8229600" cy="4525963"/>
          </a:xfrm>
        </p:spPr>
        <p:txBody>
          <a:bodyPr/>
          <a:lstStyle/>
          <a:p>
            <a:pPr>
              <a:buNone/>
            </a:pPr>
            <a:r>
              <a:rPr lang="en-GB" dirty="0" smtClean="0"/>
              <a:t>Voetnoot:</a:t>
            </a:r>
          </a:p>
          <a:p>
            <a:pPr>
              <a:buNone/>
            </a:pPr>
            <a:endParaRPr lang="en-GB" sz="2000" dirty="0" smtClean="0"/>
          </a:p>
          <a:p>
            <a:pPr>
              <a:buNone/>
            </a:pPr>
            <a:r>
              <a:rPr lang="en-GB" sz="2000" dirty="0" smtClean="0"/>
              <a:t>	“</a:t>
            </a:r>
            <a:r>
              <a:rPr lang="af-ZA" sz="2000" i="1" dirty="0"/>
              <a:t>Internasionale standaarde beveel die toenemende vermindering van gewone werksure aan, wanneer van toepassing, na 40 uur per week, sonder enige vermindering van werkers se lone soos ure verminder word.</a:t>
            </a:r>
            <a:r>
              <a:rPr lang="en-GB" sz="2000" i="1" dirty="0" smtClean="0"/>
              <a:t>”</a:t>
            </a:r>
          </a:p>
          <a:p>
            <a:pPr>
              <a:buNone/>
            </a:pPr>
            <a:endParaRPr lang="en-GB" dirty="0" smtClean="0"/>
          </a:p>
          <a:p>
            <a:pPr>
              <a:buNone/>
            </a:pPr>
            <a:r>
              <a:rPr lang="en-GB" dirty="0" smtClean="0"/>
              <a:t>	Dit is nie ’n vereiste van die basiskode nie, maar werkgewers word aangemoedig om daarna te streef</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is die hoofveranderinge?</a:t>
            </a:r>
          </a:p>
        </p:txBody>
      </p:sp>
      <p:sp>
        <p:nvSpPr>
          <p:cNvPr id="5124" name="Rectangle 3"/>
          <p:cNvSpPr>
            <a:spLocks noGrp="1" noChangeArrowheads="1"/>
          </p:cNvSpPr>
          <p:nvPr>
            <p:ph type="body" idx="1"/>
          </p:nvPr>
        </p:nvSpPr>
        <p:spPr>
          <a:xfrm>
            <a:off x="470738" y="1268760"/>
            <a:ext cx="8229600" cy="4976465"/>
          </a:xfrm>
        </p:spPr>
        <p:txBody>
          <a:bodyPr/>
          <a:lstStyle/>
          <a:p>
            <a:pPr eaLnBrk="1" hangingPunct="1">
              <a:buNone/>
            </a:pPr>
            <a:r>
              <a:rPr lang="en-GB" dirty="0" smtClean="0"/>
              <a:t>Oortyd sal:</a:t>
            </a:r>
          </a:p>
          <a:p>
            <a:pPr eaLnBrk="1" hangingPunct="1"/>
            <a:r>
              <a:rPr lang="en-GB" sz="2800" dirty="0" smtClean="0"/>
              <a:t>“verantwoordelik aangewend” word</a:t>
            </a:r>
          </a:p>
          <a:p>
            <a:pPr eaLnBrk="1" hangingPunct="1"/>
            <a:r>
              <a:rPr lang="en-GB" sz="2800" dirty="0"/>
              <a:t>v</a:t>
            </a:r>
            <a:r>
              <a:rPr lang="en-GB" sz="2800" dirty="0" smtClean="0"/>
              <a:t>rywillig wees </a:t>
            </a:r>
            <a:r>
              <a:rPr lang="en-GB" sz="2800" u="sng" dirty="0" smtClean="0"/>
              <a:t>en</a:t>
            </a:r>
            <a:r>
              <a:rPr lang="en-GB" sz="2800" dirty="0" smtClean="0"/>
              <a:t> “met </a:t>
            </a:r>
            <a:r>
              <a:rPr lang="en-GB" sz="2800" dirty="0" smtClean="0"/>
              <a:t>inagneming</a:t>
            </a:r>
            <a:r>
              <a:rPr lang="en-GB" sz="2800" dirty="0" smtClean="0"/>
              <a:t> van die volgende: die omvang, gereeldheid en ure gewerk deur individuele werkers en die arbeidsmag in geheel”</a:t>
            </a:r>
          </a:p>
          <a:p>
            <a:pPr eaLnBrk="1" hangingPunct="1"/>
            <a:r>
              <a:rPr lang="en-GB" sz="2800" dirty="0" smtClean="0"/>
              <a:t>“nie aangewend word om gewone werk te vervang nie”</a:t>
            </a:r>
          </a:p>
          <a:p>
            <a:pPr eaLnBrk="1" hangingPunct="1"/>
            <a:r>
              <a:rPr lang="en-GB" sz="2800" dirty="0" smtClean="0"/>
              <a:t>“teen ’n tarief vergoed word, wat aanbeveel word as nie minder as 125% van die gewone loontarief nie”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is die hoofveranderinge?</a:t>
            </a:r>
          </a:p>
        </p:txBody>
      </p:sp>
      <p:sp>
        <p:nvSpPr>
          <p:cNvPr id="5124" name="Rectangle 3"/>
          <p:cNvSpPr>
            <a:spLocks noGrp="1" noChangeArrowheads="1"/>
          </p:cNvSpPr>
          <p:nvPr>
            <p:ph type="body" idx="1"/>
          </p:nvPr>
        </p:nvSpPr>
        <p:spPr>
          <a:xfrm>
            <a:off x="467544" y="1268760"/>
            <a:ext cx="8229600" cy="4525963"/>
          </a:xfrm>
        </p:spPr>
        <p:txBody>
          <a:bodyPr/>
          <a:lstStyle/>
          <a:p>
            <a:pPr eaLnBrk="1" hangingPunct="1"/>
            <a:r>
              <a:rPr lang="en-GB" sz="2900" dirty="0" smtClean="0"/>
              <a:t>“Die totale ure gewerk in enige periode van sewe dae sal nie meer as 60 uur oorskry nie”</a:t>
            </a:r>
          </a:p>
          <a:p>
            <a:pPr eaLnBrk="1" hangingPunct="1">
              <a:buNone/>
            </a:pPr>
            <a:endParaRPr lang="en-GB" sz="2900" i="1" dirty="0" smtClean="0"/>
          </a:p>
          <a:p>
            <a:pPr eaLnBrk="1" hangingPunct="1">
              <a:spcBef>
                <a:spcPts val="6000"/>
              </a:spcBef>
              <a:buNone/>
            </a:pPr>
            <a:r>
              <a:rPr lang="en-GB" sz="2900" i="1" dirty="0" smtClean="0"/>
              <a:t>	</a:t>
            </a:r>
            <a:endParaRPr lang="en-GB" sz="2900" dirty="0" smtClean="0"/>
          </a:p>
        </p:txBody>
      </p:sp>
      <p:sp>
        <p:nvSpPr>
          <p:cNvPr id="5" name="Rectangle 4"/>
          <p:cNvSpPr/>
          <p:nvPr/>
        </p:nvSpPr>
        <p:spPr>
          <a:xfrm>
            <a:off x="899592" y="3006244"/>
            <a:ext cx="7344816" cy="864096"/>
          </a:xfrm>
          <a:prstGeom prst="rect">
            <a:avLst/>
          </a:prstGeom>
          <a:solidFill>
            <a:srgbClr val="D1E3C7"/>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Left Brace 5"/>
          <p:cNvSpPr/>
          <p:nvPr/>
        </p:nvSpPr>
        <p:spPr>
          <a:xfrm rot="5400000">
            <a:off x="3235206" y="364014"/>
            <a:ext cx="225316" cy="4896544"/>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Left Brace 6"/>
          <p:cNvSpPr/>
          <p:nvPr/>
        </p:nvSpPr>
        <p:spPr>
          <a:xfrm rot="5400000">
            <a:off x="6907614" y="1597442"/>
            <a:ext cx="225316" cy="2448272"/>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9" name="Straight Connector 8"/>
          <p:cNvCxnSpPr/>
          <p:nvPr/>
        </p:nvCxnSpPr>
        <p:spPr>
          <a:xfrm>
            <a:off x="5796136" y="3006244"/>
            <a:ext cx="0" cy="864096"/>
          </a:xfrm>
          <a:prstGeom prst="line">
            <a:avLst/>
          </a:prstGeom>
          <a:ln w="19050">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99592" y="5013176"/>
            <a:ext cx="7344816" cy="864096"/>
          </a:xfrm>
          <a:prstGeom prst="rect">
            <a:avLst/>
          </a:prstGeom>
          <a:solidFill>
            <a:srgbClr val="A3C69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Left Brace 10"/>
          <p:cNvSpPr/>
          <p:nvPr/>
        </p:nvSpPr>
        <p:spPr>
          <a:xfrm rot="5400000">
            <a:off x="4427984" y="1124744"/>
            <a:ext cx="288032" cy="7344816"/>
          </a:xfrm>
          <a:prstGeom prst="leftBrace">
            <a:avLst>
              <a:gd name="adj1" fmla="val 8333"/>
              <a:gd name="adj2" fmla="val 5037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TextBox 11"/>
          <p:cNvSpPr txBox="1"/>
          <p:nvPr/>
        </p:nvSpPr>
        <p:spPr>
          <a:xfrm>
            <a:off x="3719086" y="4365104"/>
            <a:ext cx="1542410" cy="338554"/>
          </a:xfrm>
          <a:prstGeom prst="rect">
            <a:avLst/>
          </a:prstGeom>
          <a:noFill/>
        </p:spPr>
        <p:txBody>
          <a:bodyPr wrap="none" rtlCol="0">
            <a:spAutoFit/>
          </a:bodyPr>
          <a:lstStyle/>
          <a:p>
            <a:r>
              <a:rPr lang="en-GB" sz="1600" dirty="0" smtClean="0">
                <a:solidFill>
                  <a:schemeClr val="tx1">
                    <a:lumMod val="65000"/>
                    <a:lumOff val="35000"/>
                  </a:schemeClr>
                </a:solidFill>
              </a:rPr>
              <a:t>60 uur in totaal</a:t>
            </a:r>
            <a:endParaRPr lang="en-GB" sz="1600" dirty="0">
              <a:solidFill>
                <a:schemeClr val="tx1">
                  <a:lumMod val="65000"/>
                  <a:lumOff val="35000"/>
                </a:schemeClr>
              </a:solidFill>
            </a:endParaRPr>
          </a:p>
        </p:txBody>
      </p:sp>
      <p:sp>
        <p:nvSpPr>
          <p:cNvPr id="13" name="TextBox 12"/>
          <p:cNvSpPr txBox="1"/>
          <p:nvPr/>
        </p:nvSpPr>
        <p:spPr>
          <a:xfrm>
            <a:off x="2868959" y="2442374"/>
            <a:ext cx="766557" cy="338554"/>
          </a:xfrm>
          <a:prstGeom prst="rect">
            <a:avLst/>
          </a:prstGeom>
          <a:noFill/>
        </p:spPr>
        <p:txBody>
          <a:bodyPr wrap="none" rtlCol="0">
            <a:spAutoFit/>
          </a:bodyPr>
          <a:lstStyle/>
          <a:p>
            <a:r>
              <a:rPr lang="en-GB" sz="1600" dirty="0" smtClean="0">
                <a:solidFill>
                  <a:schemeClr val="tx1">
                    <a:lumMod val="50000"/>
                    <a:lumOff val="50000"/>
                  </a:schemeClr>
                </a:solidFill>
              </a:rPr>
              <a:t>48 uur</a:t>
            </a:r>
          </a:p>
        </p:txBody>
      </p:sp>
      <p:sp>
        <p:nvSpPr>
          <p:cNvPr id="14" name="TextBox 13"/>
          <p:cNvSpPr txBox="1"/>
          <p:nvPr/>
        </p:nvSpPr>
        <p:spPr>
          <a:xfrm>
            <a:off x="6541367" y="2442374"/>
            <a:ext cx="766557" cy="338554"/>
          </a:xfrm>
          <a:prstGeom prst="rect">
            <a:avLst/>
          </a:prstGeom>
          <a:noFill/>
        </p:spPr>
        <p:txBody>
          <a:bodyPr wrap="none" rtlCol="0">
            <a:spAutoFit/>
          </a:bodyPr>
          <a:lstStyle/>
          <a:p>
            <a:r>
              <a:rPr lang="en-GB" sz="1600" dirty="0" smtClean="0">
                <a:solidFill>
                  <a:schemeClr val="tx1">
                    <a:lumMod val="50000"/>
                    <a:lumOff val="50000"/>
                  </a:schemeClr>
                </a:solidFill>
              </a:rPr>
              <a:t>12 uur</a:t>
            </a:r>
          </a:p>
        </p:txBody>
      </p:sp>
      <p:sp>
        <p:nvSpPr>
          <p:cNvPr id="15" name="TextBox 14"/>
          <p:cNvSpPr txBox="1"/>
          <p:nvPr/>
        </p:nvSpPr>
        <p:spPr>
          <a:xfrm>
            <a:off x="6372200" y="3222268"/>
            <a:ext cx="1120820" cy="369332"/>
          </a:xfrm>
          <a:prstGeom prst="rect">
            <a:avLst/>
          </a:prstGeom>
          <a:noFill/>
        </p:spPr>
        <p:txBody>
          <a:bodyPr wrap="square" rtlCol="0">
            <a:spAutoFit/>
          </a:bodyPr>
          <a:lstStyle/>
          <a:p>
            <a:r>
              <a:rPr lang="en-GB" dirty="0" smtClean="0">
                <a:solidFill>
                  <a:schemeClr val="tx1">
                    <a:lumMod val="50000"/>
                    <a:lumOff val="50000"/>
                  </a:schemeClr>
                </a:solidFill>
              </a:rPr>
              <a:t>Oortyd</a:t>
            </a:r>
          </a:p>
        </p:txBody>
      </p:sp>
      <p:sp>
        <p:nvSpPr>
          <p:cNvPr id="16" name="TextBox 15"/>
          <p:cNvSpPr txBox="1"/>
          <p:nvPr/>
        </p:nvSpPr>
        <p:spPr>
          <a:xfrm>
            <a:off x="2915816" y="3294276"/>
            <a:ext cx="1296144" cy="369332"/>
          </a:xfrm>
          <a:prstGeom prst="rect">
            <a:avLst/>
          </a:prstGeom>
          <a:noFill/>
        </p:spPr>
        <p:txBody>
          <a:bodyPr wrap="square" rtlCol="0">
            <a:spAutoFit/>
          </a:bodyPr>
          <a:lstStyle/>
          <a:p>
            <a:r>
              <a:rPr lang="en-GB" dirty="0" smtClean="0">
                <a:solidFill>
                  <a:schemeClr val="tx1">
                    <a:lumMod val="50000"/>
                    <a:lumOff val="50000"/>
                  </a:schemeClr>
                </a:solidFill>
              </a:rPr>
              <a:t>Standaard</a:t>
            </a:r>
            <a:r>
              <a:rPr lang="en-GB" dirty="0" smtClean="0">
                <a:solidFill>
                  <a:schemeClr val="tx1">
                    <a:lumMod val="65000"/>
                    <a:lumOff val="35000"/>
                  </a:schemeClr>
                </a:solidFill>
              </a:rPr>
              <a:t> </a:t>
            </a:r>
            <a:endParaRPr lang="en-GB" dirty="0">
              <a:solidFill>
                <a:schemeClr val="tx1">
                  <a:lumMod val="65000"/>
                  <a:lumOff val="35000"/>
                </a:schemeClr>
              </a:solidFill>
            </a:endParaRPr>
          </a:p>
        </p:txBody>
      </p:sp>
      <p:sp>
        <p:nvSpPr>
          <p:cNvPr id="17" name="TextBox 16"/>
          <p:cNvSpPr txBox="1"/>
          <p:nvPr/>
        </p:nvSpPr>
        <p:spPr>
          <a:xfrm>
            <a:off x="3419872" y="5229200"/>
            <a:ext cx="2592288" cy="369332"/>
          </a:xfrm>
          <a:prstGeom prst="rect">
            <a:avLst/>
          </a:prstGeom>
          <a:noFill/>
        </p:spPr>
        <p:txBody>
          <a:bodyPr wrap="square" rtlCol="0">
            <a:spAutoFit/>
          </a:bodyPr>
          <a:lstStyle/>
          <a:p>
            <a:r>
              <a:rPr lang="en-GB" dirty="0" smtClean="0">
                <a:solidFill>
                  <a:schemeClr val="tx1">
                    <a:lumMod val="65000"/>
                    <a:lumOff val="35000"/>
                  </a:schemeClr>
                </a:solidFill>
              </a:rPr>
              <a:t>Standaard + Oortyd </a:t>
            </a:r>
            <a:endParaRPr lang="en-GB" dirty="0">
              <a:solidFill>
                <a:schemeClr val="tx1">
                  <a:lumMod val="65000"/>
                  <a:lumOff val="35000"/>
                </a:schemeClr>
              </a:solidFill>
            </a:endParaRPr>
          </a:p>
        </p:txBody>
      </p:sp>
      <p:sp>
        <p:nvSpPr>
          <p:cNvPr id="18" name="TextBox 17"/>
          <p:cNvSpPr txBox="1"/>
          <p:nvPr/>
        </p:nvSpPr>
        <p:spPr>
          <a:xfrm>
            <a:off x="899593" y="5877272"/>
            <a:ext cx="7344816" cy="338554"/>
          </a:xfrm>
          <a:prstGeom prst="rect">
            <a:avLst/>
          </a:prstGeom>
          <a:noFill/>
        </p:spPr>
        <p:txBody>
          <a:bodyPr wrap="square" rtlCol="0">
            <a:spAutoFit/>
          </a:bodyPr>
          <a:lstStyle/>
          <a:p>
            <a:pPr algn="ctr"/>
            <a:r>
              <a:rPr lang="en-GB" sz="1600" dirty="0" smtClean="0">
                <a:solidFill>
                  <a:schemeClr val="tx1">
                    <a:lumMod val="65000"/>
                    <a:lumOff val="35000"/>
                  </a:schemeClr>
                </a:solidFill>
              </a:rPr>
              <a:t>(d.w.s. oortyd </a:t>
            </a:r>
            <a:r>
              <a:rPr lang="en-GB" sz="1600" b="1" dirty="0" smtClean="0">
                <a:solidFill>
                  <a:schemeClr val="tx1">
                    <a:lumMod val="65000"/>
                    <a:lumOff val="35000"/>
                  </a:schemeClr>
                </a:solidFill>
              </a:rPr>
              <a:t>mag </a:t>
            </a:r>
            <a:r>
              <a:rPr lang="en-GB" sz="1600" dirty="0" smtClean="0">
                <a:solidFill>
                  <a:schemeClr val="tx1">
                    <a:lumMod val="65000"/>
                    <a:lumOff val="35000"/>
                  </a:schemeClr>
                </a:solidFill>
              </a:rPr>
              <a:t>meer as 12 uur wees indien standaardure minder is as 48)</a:t>
            </a:r>
          </a:p>
        </p:txBody>
      </p:sp>
      <p:sp>
        <p:nvSpPr>
          <p:cNvPr id="19" name="TextBox 18"/>
          <p:cNvSpPr txBox="1"/>
          <p:nvPr/>
        </p:nvSpPr>
        <p:spPr>
          <a:xfrm>
            <a:off x="899593" y="3861048"/>
            <a:ext cx="7344816" cy="323165"/>
          </a:xfrm>
          <a:prstGeom prst="rect">
            <a:avLst/>
          </a:prstGeom>
          <a:noFill/>
        </p:spPr>
        <p:txBody>
          <a:bodyPr wrap="square" rtlCol="0">
            <a:spAutoFit/>
          </a:bodyPr>
          <a:lstStyle/>
          <a:p>
            <a:pPr algn="ctr"/>
            <a:r>
              <a:rPr lang="en-GB" sz="1500" dirty="0" smtClean="0">
                <a:solidFill>
                  <a:schemeClr val="tx1">
                    <a:lumMod val="50000"/>
                    <a:lumOff val="50000"/>
                  </a:schemeClr>
                </a:solidFill>
              </a:rPr>
              <a:t>(d.w.s. oortyd </a:t>
            </a:r>
            <a:r>
              <a:rPr lang="en-GB" sz="1500" b="1" dirty="0" smtClean="0">
                <a:solidFill>
                  <a:schemeClr val="tx1">
                    <a:lumMod val="50000"/>
                    <a:lumOff val="50000"/>
                  </a:schemeClr>
                </a:solidFill>
              </a:rPr>
              <a:t>mag nie </a:t>
            </a:r>
            <a:r>
              <a:rPr lang="en-GB" sz="1500" dirty="0" smtClean="0">
                <a:solidFill>
                  <a:schemeClr val="tx1">
                    <a:lumMod val="50000"/>
                    <a:lumOff val="50000"/>
                  </a:schemeClr>
                </a:solidFill>
              </a:rPr>
              <a:t>meer as 12 uur wees nie, ongeag standaardure gewerk)</a:t>
            </a:r>
          </a:p>
        </p:txBody>
      </p:sp>
      <p:sp>
        <p:nvSpPr>
          <p:cNvPr id="20" name="TextBox 19"/>
          <p:cNvSpPr txBox="1"/>
          <p:nvPr/>
        </p:nvSpPr>
        <p:spPr>
          <a:xfrm>
            <a:off x="827584" y="4355812"/>
            <a:ext cx="1890261" cy="369332"/>
          </a:xfrm>
          <a:prstGeom prst="rect">
            <a:avLst/>
          </a:prstGeom>
          <a:noFill/>
        </p:spPr>
        <p:txBody>
          <a:bodyPr wrap="none" rtlCol="0">
            <a:spAutoFit/>
          </a:bodyPr>
          <a:lstStyle/>
          <a:p>
            <a:r>
              <a:rPr lang="en-GB" u="sng" dirty="0" smtClean="0">
                <a:solidFill>
                  <a:schemeClr val="tx1">
                    <a:lumMod val="65000"/>
                    <a:lumOff val="35000"/>
                  </a:schemeClr>
                </a:solidFill>
              </a:rPr>
              <a:t>Nuwe weergawe</a:t>
            </a:r>
            <a:endParaRPr lang="en-GB" u="sng" dirty="0"/>
          </a:p>
        </p:txBody>
      </p:sp>
      <p:sp>
        <p:nvSpPr>
          <p:cNvPr id="21" name="TextBox 20"/>
          <p:cNvSpPr txBox="1"/>
          <p:nvPr/>
        </p:nvSpPr>
        <p:spPr>
          <a:xfrm>
            <a:off x="851972" y="2339588"/>
            <a:ext cx="1608133" cy="369332"/>
          </a:xfrm>
          <a:prstGeom prst="rect">
            <a:avLst/>
          </a:prstGeom>
          <a:noFill/>
        </p:spPr>
        <p:txBody>
          <a:bodyPr wrap="none" rtlCol="0">
            <a:spAutoFit/>
          </a:bodyPr>
          <a:lstStyle/>
          <a:p>
            <a:r>
              <a:rPr lang="en-GB" u="sng" dirty="0" smtClean="0">
                <a:solidFill>
                  <a:schemeClr val="tx1">
                    <a:lumMod val="50000"/>
                    <a:lumOff val="50000"/>
                  </a:schemeClr>
                </a:solidFill>
              </a:rPr>
              <a:t>Ou weergawe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smtClean="0">
                <a:solidFill>
                  <a:srgbClr val="969696"/>
                </a:solidFill>
              </a:rPr>
              <a:t>EHI </a:t>
            </a:r>
            <a:r>
              <a:rPr lang="en-GB" dirty="0" smtClean="0">
                <a:solidFill>
                  <a:srgbClr val="969696"/>
                </a:solidFill>
              </a:rPr>
              <a:t>                                    </a:t>
            </a:r>
            <a:r>
              <a:rPr lang="en-GB" dirty="0" smtClean="0"/>
              <a:t>                                                                                  </a:t>
            </a:r>
            <a:r>
              <a:rPr lang="en-GB" dirty="0"/>
              <a:t>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en-GB" dirty="0" smtClean="0"/>
              <a:t>Wat is die hoofveranderinge?</a:t>
            </a:r>
          </a:p>
        </p:txBody>
      </p:sp>
      <p:sp>
        <p:nvSpPr>
          <p:cNvPr id="5124" name="Rectangle 3"/>
          <p:cNvSpPr>
            <a:spLocks noGrp="1" noChangeArrowheads="1"/>
          </p:cNvSpPr>
          <p:nvPr>
            <p:ph type="body" idx="1"/>
          </p:nvPr>
        </p:nvSpPr>
        <p:spPr>
          <a:xfrm>
            <a:off x="460612" y="1268760"/>
            <a:ext cx="8229600" cy="4976465"/>
          </a:xfrm>
        </p:spPr>
        <p:txBody>
          <a:bodyPr/>
          <a:lstStyle/>
          <a:p>
            <a:pPr eaLnBrk="1" hangingPunct="1"/>
            <a:r>
              <a:rPr lang="en-GB" sz="3200" dirty="0" smtClean="0"/>
              <a:t>In sommige </a:t>
            </a:r>
            <a:r>
              <a:rPr lang="en-GB" sz="3200" u="sng" dirty="0" smtClean="0"/>
              <a:t>buitengewone omstandighede </a:t>
            </a:r>
            <a:r>
              <a:rPr lang="en-GB" sz="3200" dirty="0" smtClean="0"/>
              <a:t>mag werksure 60 uur oorskry – maar slegs indien daar aan </a:t>
            </a:r>
            <a:r>
              <a:rPr lang="en-GB" sz="3200" u="sng" dirty="0" smtClean="0"/>
              <a:t>al vier</a:t>
            </a:r>
            <a:r>
              <a:rPr lang="en-GB" sz="3200" dirty="0" smtClean="0"/>
              <a:t> van die volgende kriteria voldoen word:</a:t>
            </a:r>
          </a:p>
          <a:p>
            <a:pPr lvl="1">
              <a:buSzPct val="120000"/>
              <a:buBlip>
                <a:blip r:embed="rId2"/>
              </a:buBlip>
            </a:pPr>
            <a:r>
              <a:rPr lang="af-ZA" sz="2000" dirty="0"/>
              <a:t>dit word deur </a:t>
            </a:r>
            <a:r>
              <a:rPr lang="af-ZA" sz="2000" b="1" dirty="0"/>
              <a:t>nasionale wetgewing</a:t>
            </a:r>
            <a:r>
              <a:rPr lang="af-ZA" sz="2000" dirty="0"/>
              <a:t> toegelaat;</a:t>
            </a:r>
            <a:endParaRPr lang="en-ZA" sz="2000" dirty="0"/>
          </a:p>
          <a:p>
            <a:pPr lvl="1">
              <a:buSzPct val="120000"/>
              <a:buBlip>
                <a:blip r:embed="rId2"/>
              </a:buBlip>
            </a:pPr>
            <a:r>
              <a:rPr lang="af-ZA" sz="2000" dirty="0"/>
              <a:t>dit word toegelaat deur ŉ </a:t>
            </a:r>
            <a:r>
              <a:rPr lang="af-ZA" sz="2000" b="1" dirty="0"/>
              <a:t>kollektiewe ooreenkoms</a:t>
            </a:r>
            <a:r>
              <a:rPr lang="af-ZA" sz="2000" dirty="0"/>
              <a:t> wat vryelik onderhandel is met ŉ werkersorganisasie wat ŉ beduidende deel van die arbeidsmag </a:t>
            </a:r>
            <a:r>
              <a:rPr lang="af-ZA" sz="2000" dirty="0" smtClean="0"/>
              <a:t>verteenwoordig</a:t>
            </a:r>
            <a:r>
              <a:rPr lang="en-GB" sz="2000" dirty="0" smtClean="0"/>
              <a:t>;</a:t>
            </a:r>
          </a:p>
          <a:p>
            <a:pPr lvl="1">
              <a:buSzPct val="120000"/>
              <a:buBlip>
                <a:blip r:embed="rId2"/>
              </a:buBlip>
            </a:pPr>
            <a:r>
              <a:rPr lang="af-ZA" sz="2000" dirty="0" smtClean="0"/>
              <a:t>toepaslike </a:t>
            </a:r>
            <a:r>
              <a:rPr lang="af-ZA" sz="2000" dirty="0"/>
              <a:t>voorsorgmaatreëls word onderneem om </a:t>
            </a:r>
            <a:r>
              <a:rPr lang="af-ZA" sz="2000" b="1" dirty="0"/>
              <a:t>die werkers se gesondheid en veiligheid te beskerm</a:t>
            </a:r>
            <a:r>
              <a:rPr lang="af-ZA" sz="2000" dirty="0"/>
              <a:t>; </a:t>
            </a:r>
            <a:r>
              <a:rPr lang="af-ZA" sz="2000" dirty="0" smtClean="0"/>
              <a:t>en</a:t>
            </a:r>
          </a:p>
          <a:p>
            <a:pPr lvl="1">
              <a:buSzPct val="120000"/>
              <a:buBlip>
                <a:blip r:embed="rId2"/>
              </a:buBlip>
            </a:pPr>
            <a:r>
              <a:rPr lang="af-ZA" sz="2000" dirty="0"/>
              <a:t>die werkgewer kan </a:t>
            </a:r>
            <a:r>
              <a:rPr lang="af-ZA" sz="2000" b="1" dirty="0"/>
              <a:t>bewys dat buitengewone omstandighede van toepassing is</a:t>
            </a:r>
            <a:r>
              <a:rPr lang="af-ZA" sz="2000" dirty="0"/>
              <a:t> soos onverwagse produksiespitstye, ongelukke of </a:t>
            </a:r>
            <a:r>
              <a:rPr lang="af-ZA" sz="2000" dirty="0" smtClean="0"/>
              <a:t>noodgevalle</a:t>
            </a:r>
            <a:r>
              <a:rPr lang="en-GB" sz="2000" dirty="0"/>
              <a:t>.</a:t>
            </a:r>
            <a:endParaRPr lang="en-GB" sz="2000" dirty="0" smtClean="0"/>
          </a:p>
          <a:p>
            <a:pPr eaLnBrk="1" hangingPunct="1"/>
            <a:endParaRPr lang="en-GB"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476</TotalTime>
  <Words>976</Words>
  <Application>Microsoft Office PowerPoint</Application>
  <PresentationFormat>On-screen Show (4:3)</PresentationFormat>
  <Paragraphs>111</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Cambria</vt:lpstr>
      <vt:lpstr>Times New Roman</vt:lpstr>
      <vt:lpstr>Trebuchet MS</vt:lpstr>
      <vt:lpstr>Default Design</vt:lpstr>
      <vt:lpstr>Custom Design</vt:lpstr>
      <vt:lpstr>Hersiening van die EHI-basiskode se klousule oor werksure</vt:lpstr>
      <vt:lpstr>Tydraamwerk - 2014</vt:lpstr>
      <vt:lpstr>Waarom is dit belangrik om werksure te bestuur?</vt:lpstr>
      <vt:lpstr>Hoekom ons ons klousule oor werksure hersien het</vt:lpstr>
      <vt:lpstr>Die nuwe bewoording</vt:lpstr>
      <vt:lpstr>Die nuwe bewoording</vt:lpstr>
      <vt:lpstr>Wat is die hoofveranderinge?</vt:lpstr>
      <vt:lpstr>Wat is die hoofveranderinge?</vt:lpstr>
      <vt:lpstr>Wat is die hoofveranderinge?</vt:lpstr>
      <vt:lpstr>Wat behoort ek nou te doen?</vt:lpstr>
      <vt:lpstr>Wat behoort ek nou te doen?</vt:lpstr>
      <vt:lpstr>Wat behoort ek nou te doen?</vt:lpstr>
      <vt:lpstr>Wenke om werksure te verminder</vt:lpstr>
      <vt:lpstr>Waar kan ek meer inligting bekom?</vt:lpstr>
      <vt:lpstr>Dankie</vt:lpstr>
    </vt:vector>
  </TitlesOfParts>
  <Company>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alan.sadler</dc:creator>
  <cp:lastModifiedBy>Laetitia Sullivan</cp:lastModifiedBy>
  <cp:revision>59</cp:revision>
  <dcterms:created xsi:type="dcterms:W3CDTF">2011-04-26T13:14:31Z</dcterms:created>
  <dcterms:modified xsi:type="dcterms:W3CDTF">2014-12-02T14:55:40Z</dcterms:modified>
</cp:coreProperties>
</file>