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80" r:id="rId4"/>
    <p:sldId id="257" r:id="rId5"/>
    <p:sldId id="279" r:id="rId6"/>
    <p:sldId id="268" r:id="rId7"/>
    <p:sldId id="272" r:id="rId8"/>
    <p:sldId id="269" r:id="rId9"/>
    <p:sldId id="273" r:id="rId10"/>
    <p:sldId id="274" r:id="rId11"/>
    <p:sldId id="270" r:id="rId12"/>
    <p:sldId id="275" r:id="rId13"/>
    <p:sldId id="276" r:id="rId14"/>
    <p:sldId id="278" r:id="rId15"/>
    <p:sldId id="271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E"/>
    <a:srgbClr val="FEC133"/>
    <a:srgbClr val="D9D9D9"/>
    <a:srgbClr val="D1E3C7"/>
    <a:srgbClr val="A3C690"/>
    <a:srgbClr val="969696"/>
    <a:srgbClr val="4D4D4D"/>
    <a:srgbClr val="8B0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94A6-B67C-462B-A3A6-33BFE2570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F4EB-FF6C-4454-B889-217CBCF59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1F85-19C7-4BAF-BEBB-001BE8B08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F355-AF2B-47BF-A066-00C95EF65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B4BB-40EA-4C3D-A099-C8E63C01F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07C0-9424-4DDD-9EFE-B212FC986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539-ACD7-4ED2-B5FF-54D544EAE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E95B-C919-4A41-8C71-FAA25A680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5F8-163B-43ED-ACAC-3618BC1EC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92CA-8275-4FBF-9769-DB4F2B28D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AA6C-DC32-40A0-9F3A-ED7FCCA7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245225"/>
            <a:ext cx="849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7931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rgbClr val="F7931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9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65863"/>
            <a:ext cx="820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9BDBDC-0328-481E-AE97-93FAF151C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 userDrawn="1"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hicaltrade.org/eti-base-code/working-hours" TargetMode="External"/><Relationship Id="rId3" Type="http://schemas.openxmlformats.org/officeDocument/2006/relationships/hyperlink" Target="http://www.sedexglobal.com/about-sedex/contact-u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Base Code issues\Working hours\fair food programme time 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71429" cy="539047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268760"/>
            <a:ext cx="7628384" cy="1470025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eaLnBrk="1" hangingPunct="1"/>
            <a:r>
              <a:rPr lang="bn-IN" sz="3600" b="1" dirty="0" smtClean="0"/>
              <a:t>কাজের সময়ের উপর ইটিআই বেস কোড ধারার সংশোধন</a:t>
            </a:r>
            <a:endParaRPr lang="en-GB" sz="3200" b="1" dirty="0" smtClean="0">
              <a:solidFill>
                <a:srgbClr val="96969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666" y="3068638"/>
            <a:ext cx="3888358" cy="576262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eaLnBrk="1" hangingPunct="1"/>
            <a:r>
              <a:rPr lang="bn-IN" b="1" dirty="0" smtClean="0">
                <a:solidFill>
                  <a:schemeClr val="bg1"/>
                </a:solidFill>
              </a:rPr>
              <a:t>সংক্ষিপ্ত নির্দেশিকা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77048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6200000">
            <a:off x="-1859025" y="3883360"/>
            <a:ext cx="53732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47160" y="5875938"/>
            <a:ext cx="27363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ছবিটি ফেয়ার ফুড প্রোগ্রামের সৌজন্যে প্রাপ্ত</a:t>
            </a: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www.fairfoodstandards.org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8" descr="ETI_NEW STRAP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4175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আমার এখন কী করা উচিত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n-IN" sz="2800" dirty="0" smtClean="0"/>
              <a:t>আপনার শ্রমিক প্রতিনিধিদের সঙ্গে পরিবর্তনগুলি নিয়ে আলোচনা করুন এবং যতটা প্রয়োজন সেই মতো </a:t>
            </a:r>
            <a:r>
              <a:rPr lang="bn-IN" sz="2800" b="1" i="1" dirty="0" smtClean="0"/>
              <a:t>যৌথ চুক্তিগুলি </a:t>
            </a:r>
            <a:r>
              <a:rPr lang="bn-IN" sz="2800" dirty="0" smtClean="0"/>
              <a:t>নিয়ে নতুন করে আলাপ-আলাচনা করে এক্যমত্যে আসুন</a:t>
            </a:r>
            <a:endParaRPr lang="en-GB" sz="2800" dirty="0" smtClean="0"/>
          </a:p>
          <a:p>
            <a:pPr eaLnBrk="1" hangingPunct="1"/>
            <a:r>
              <a:rPr lang="bn-IN" sz="2800" dirty="0" smtClean="0"/>
              <a:t>সংশোধিত ইটিআই বয়ান মানতে আপনার মানব সম্পদ </a:t>
            </a:r>
            <a:r>
              <a:rPr lang="bn-IN" sz="2800" b="1" i="1" dirty="0" smtClean="0"/>
              <a:t>নীতিগুলি </a:t>
            </a:r>
            <a:r>
              <a:rPr lang="bn-IN" sz="2800" dirty="0" smtClean="0"/>
              <a:t>পুনর্বিবেচনা করুন ও সংশোধন করে নিন </a:t>
            </a:r>
          </a:p>
          <a:p>
            <a:pPr eaLnBrk="1" hangingPunct="1"/>
            <a:r>
              <a:rPr lang="bn-IN" sz="2800" dirty="0" smtClean="0"/>
              <a:t>কাজের </a:t>
            </a:r>
            <a:r>
              <a:rPr lang="bn-IN" sz="2800" dirty="0"/>
              <a:t>সময় পরিচালনা করতে (যেমন দীর্ঘ কাজের সময় এড়াতে উৎপাদন পরিকল্পনা) আপনি </a:t>
            </a:r>
            <a:r>
              <a:rPr lang="bn-IN" sz="2800" dirty="0" smtClean="0"/>
              <a:t>যে </a:t>
            </a:r>
            <a:r>
              <a:rPr lang="bn-IN" sz="2800" b="1" i="1" dirty="0" smtClean="0"/>
              <a:t>প্রক্রিয়া</a:t>
            </a:r>
            <a:r>
              <a:rPr lang="bn-IN" sz="2800" dirty="0" smtClean="0"/>
              <a:t> ব্যবহার করেন </a:t>
            </a:r>
            <a:r>
              <a:rPr lang="bn-IN" sz="2800" dirty="0"/>
              <a:t>সেটিও পুনর্বিবেচনা করুন ও সংশোধন করে নিন </a:t>
            </a:r>
          </a:p>
          <a:p>
            <a:pPr eaLnBrk="1" hangingPunct="1"/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/>
              <a:t>আমার এখন কী করা উচিত</a:t>
            </a:r>
            <a:r>
              <a:rPr lang="en-GB" dirty="0"/>
              <a:t>?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eaLnBrk="1" hangingPunct="1"/>
            <a:r>
              <a:rPr lang="bn-IN" dirty="0" smtClean="0"/>
              <a:t>আপনার সংশোধনীগুলি </a:t>
            </a:r>
            <a:r>
              <a:rPr lang="bn-IN" b="1" i="1" dirty="0" smtClean="0"/>
              <a:t>লিপিবদ্ধ করুন </a:t>
            </a:r>
            <a:r>
              <a:rPr lang="bn-IN" dirty="0" smtClean="0"/>
              <a:t>যাতে সেগুলি জানানো যায় এবং নজর করা যায় </a:t>
            </a:r>
            <a:endParaRPr lang="en-GB" dirty="0" smtClean="0"/>
          </a:p>
          <a:p>
            <a:pPr eaLnBrk="1" hangingPunct="1"/>
            <a:r>
              <a:rPr lang="bn-IN" dirty="0" smtClean="0"/>
              <a:t>আপনার সংশোধনীগুলি স্পষ্টভাবে, যথাযথভাবে ও নিয়মিতভাবে আপনার ক্রেতা/সরবরাহকারী, শ্রমিক ও তাঁদের প্রতিনিধিদের </a:t>
            </a:r>
            <a:r>
              <a:rPr lang="bn-IN" b="1" i="1" dirty="0" smtClean="0"/>
              <a:t>অবহিত করুন</a:t>
            </a:r>
            <a:endParaRPr lang="bn-IN" dirty="0" smtClean="0"/>
          </a:p>
          <a:p>
            <a:pPr eaLnBrk="1" hangingPunct="1"/>
            <a:r>
              <a:rPr lang="bn-IN" dirty="0" smtClean="0"/>
              <a:t>সংশোধিত কাজের সময় নীতি ও প্রক্রিয়াগুলির উপর নিয়মিত </a:t>
            </a:r>
            <a:r>
              <a:rPr lang="bn-IN" b="1" i="1" dirty="0" smtClean="0"/>
              <a:t>নজর রাখুন </a:t>
            </a:r>
            <a:r>
              <a:rPr lang="bn-IN" dirty="0" smtClean="0"/>
              <a:t>যাতে সেগুলি ঠিকঠাক কাজ করে সেটা নিশ্চিত করা যায়</a:t>
            </a:r>
            <a:endParaRPr lang="en-GB" dirty="0" smtClean="0"/>
          </a:p>
          <a:p>
            <a:pPr eaLnBrk="1" hangingPunct="1"/>
            <a:r>
              <a:rPr lang="bn-IN" dirty="0" smtClean="0"/>
              <a:t>সেগুলি কাজ না করলে </a:t>
            </a:r>
            <a:r>
              <a:rPr lang="bn-IN" b="1" i="1" dirty="0" smtClean="0"/>
              <a:t>অদলবদল করে নিন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/>
              <a:t>আমার এখন কী করা উচিত</a:t>
            </a:r>
            <a:r>
              <a:rPr lang="en-GB" dirty="0"/>
              <a:t>?</a:t>
            </a:r>
            <a:endParaRPr lang="en-GB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/>
              <a:t>	</a:t>
            </a:r>
            <a:r>
              <a:rPr lang="bn-IN" dirty="0" smtClean="0"/>
              <a:t>বিশেষ দ্রষ্টব্য আপনি যদি </a:t>
            </a:r>
            <a:r>
              <a:rPr lang="bn-IN" b="1" i="1" dirty="0" smtClean="0"/>
              <a:t>বাড়ির কাজের লোককে </a:t>
            </a:r>
            <a:r>
              <a:rPr lang="bn-IN" dirty="0" smtClean="0"/>
              <a:t>কাজে লাগান তাহলে নিশ্চিত করুন যেন নতুন চাহিদা পূরণের স্বার্থে আপনার সংশোধিত প্রক্রিয়ার আওতায় তাঁরাও পড়েন।</a:t>
            </a: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কাজের সময় কমানোর টিপস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63272" cy="4525963"/>
          </a:xfrm>
        </p:spPr>
        <p:txBody>
          <a:bodyPr/>
          <a:lstStyle/>
          <a:p>
            <a:pPr eaLnBrk="1" hangingPunct="1"/>
            <a:r>
              <a:rPr lang="bn-IN" sz="2300" dirty="0" smtClean="0"/>
              <a:t>শ্রমিকদের দক্ষতার বাস্তবসম্মত হারের ভিত্তিতে একটা </a:t>
            </a:r>
            <a:r>
              <a:rPr lang="bn-IN" sz="2300" b="1" i="1" dirty="0" smtClean="0"/>
              <a:t>যুক্তিসঙ্গত উৎপাদন লক্ষ্যমাত্রা </a:t>
            </a:r>
            <a:r>
              <a:rPr lang="bn-IN" sz="2300" dirty="0" smtClean="0"/>
              <a:t>ও সময়সূচি ধার্য করুন</a:t>
            </a:r>
            <a:endParaRPr lang="en-GB" sz="2300" dirty="0" smtClean="0"/>
          </a:p>
          <a:p>
            <a:pPr eaLnBrk="1" hangingPunct="1"/>
            <a:r>
              <a:rPr lang="bn-IN" sz="2300" dirty="0" smtClean="0"/>
              <a:t>দৃঢ়ভাবে </a:t>
            </a:r>
            <a:r>
              <a:rPr lang="bn-IN" sz="2300" b="1" i="1" dirty="0" smtClean="0"/>
              <a:t>এইচআর বা মানবসম্পদ পরিকল্পনা </a:t>
            </a:r>
            <a:r>
              <a:rPr lang="bn-IN" sz="2300" dirty="0" smtClean="0"/>
              <a:t>ও উৎপাদন লক্ষ্যমাত্রা সমন্বয় রক্ষা করুন</a:t>
            </a:r>
            <a:endParaRPr lang="en-GB" sz="2300" dirty="0" smtClean="0"/>
          </a:p>
          <a:p>
            <a:pPr eaLnBrk="1" hangingPunct="1"/>
            <a:r>
              <a:rPr lang="bn-IN" sz="2300" dirty="0" smtClean="0"/>
              <a:t>প্রশিক্ষণ, পরামর্শ ও শেখানোর মাধ্যমে ধারাবাহিকভাবে </a:t>
            </a:r>
            <a:r>
              <a:rPr lang="bn-IN" sz="2300" b="1" i="1" dirty="0" smtClean="0"/>
              <a:t>শ্রমিকদের দক্ষতা বাড়ান</a:t>
            </a:r>
            <a:r>
              <a:rPr lang="bn-IN" sz="2300" dirty="0" smtClean="0"/>
              <a:t> </a:t>
            </a:r>
          </a:p>
          <a:p>
            <a:pPr eaLnBrk="1" hangingPunct="1"/>
            <a:r>
              <a:rPr lang="bn-IN" sz="2300" b="1" i="1" dirty="0" smtClean="0"/>
              <a:t>সুপারভাইজার </a:t>
            </a:r>
            <a:r>
              <a:rPr lang="bn-IN" sz="2300" dirty="0" smtClean="0"/>
              <a:t>ও লাইন ম্যানেজারের সঙ্গে এবং লাইন ম্যানেজার ও শ্রমিকদের</a:t>
            </a:r>
            <a:r>
              <a:rPr lang="bn-IN" sz="2300" b="1" i="1" dirty="0" smtClean="0"/>
              <a:t> </a:t>
            </a:r>
            <a:r>
              <a:rPr lang="bn-IN" sz="2300" i="1" dirty="0" smtClean="0"/>
              <a:t>মধ্যে যোগাযোগ বাড়ান।</a:t>
            </a:r>
            <a:endParaRPr lang="en-GB" sz="2300" dirty="0" smtClean="0"/>
          </a:p>
          <a:p>
            <a:pPr eaLnBrk="1" hangingPunct="1"/>
            <a:r>
              <a:rPr lang="bn-IN" sz="2300" dirty="0" smtClean="0"/>
              <a:t>পরিবর্তনগুলির তদারকি করতে এবং সঙ্গে সঙ্গে মতামত জানতে </a:t>
            </a:r>
            <a:r>
              <a:rPr lang="bn-IN" sz="2300" b="1" i="1" dirty="0" smtClean="0"/>
              <a:t>ট্রেড ইউনিয়ন/শ্রমিক প্রতিনিধিদের </a:t>
            </a:r>
            <a:r>
              <a:rPr lang="bn-IN" sz="2300" dirty="0" smtClean="0"/>
              <a:t>নিয়ে একটা টিম তৈরি করুন।</a:t>
            </a:r>
            <a:endParaRPr lang="en-GB" sz="23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কোথায় আমরা আরো তথ্য পেতে পারি?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80920" cy="4525963"/>
          </a:xfrm>
        </p:spPr>
        <p:txBody>
          <a:bodyPr/>
          <a:lstStyle/>
          <a:p>
            <a:pPr eaLnBrk="1" hangingPunct="1"/>
            <a:r>
              <a:rPr lang="bn-IN" b="1" dirty="0" smtClean="0"/>
              <a:t>এথিকাল ট্রেডিং ইনিশিয়েটিভ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sz="2800" dirty="0" smtClean="0">
                <a:hlinkClick r:id="rId2"/>
              </a:rPr>
              <a:t>www.ethicaltrade.org/eti-base-code/working-hours</a:t>
            </a:r>
            <a:endParaRPr lang="en-GB" sz="2800" dirty="0" smtClean="0"/>
          </a:p>
          <a:p>
            <a:pPr eaLnBrk="1" hangingPunct="1"/>
            <a:r>
              <a:rPr lang="bn-IN" b="1" dirty="0" smtClean="0"/>
              <a:t>সেডেক্স হেল্পডেস্ক </a:t>
            </a:r>
            <a:r>
              <a:rPr lang="en-GB" dirty="0" smtClean="0"/>
              <a:t>(</a:t>
            </a:r>
            <a:r>
              <a:rPr lang="bn-IN" smtClean="0"/>
              <a:t>আপনি যদি </a:t>
            </a:r>
            <a:r>
              <a:rPr lang="bn-IN" dirty="0" smtClean="0"/>
              <a:t>এর সদস্য হন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www.sedexglobal.com/about-sedex/contact-us</a:t>
            </a:r>
            <a:endParaRPr lang="en-GB" dirty="0" smtClean="0"/>
          </a:p>
          <a:p>
            <a:pPr eaLnBrk="1" hangingPunct="1"/>
            <a:r>
              <a:rPr lang="bn-IN" dirty="0" smtClean="0"/>
              <a:t>স্থানীয় </a:t>
            </a:r>
            <a:r>
              <a:rPr lang="bn-IN" b="1" dirty="0" smtClean="0"/>
              <a:t>ট্রেড ইউনিয়নগুলি</a:t>
            </a:r>
            <a:endParaRPr lang="en-GB" b="1" dirty="0" smtClean="0"/>
          </a:p>
          <a:p>
            <a:pPr eaLnBrk="1" hangingPunct="1"/>
            <a:r>
              <a:rPr lang="bn-IN" dirty="0" smtClean="0"/>
              <a:t>আপনার দেশের </a:t>
            </a:r>
            <a:r>
              <a:rPr lang="bn-IN" b="1" dirty="0" smtClean="0"/>
              <a:t>শ্রম মন্ত্রক </a:t>
            </a:r>
            <a:r>
              <a:rPr lang="bn-IN" dirty="0" smtClean="0"/>
              <a:t>বা সমতুল্য</a:t>
            </a:r>
            <a:endParaRPr lang="en-GB" dirty="0" smtClean="0"/>
          </a:p>
          <a:p>
            <a:pPr eaLnBrk="1" hangingPunct="1"/>
            <a:r>
              <a:rPr lang="bn-IN" b="1" dirty="0" smtClean="0"/>
              <a:t>আপনার ক্রেতারা</a:t>
            </a:r>
            <a:r>
              <a:rPr lang="en-GB" dirty="0" smtClean="0"/>
              <a:t>- </a:t>
            </a:r>
            <a:r>
              <a:rPr lang="bn-IN" dirty="0" smtClean="0"/>
              <a:t>বিশেষ করে তাঁরা যদি ইটিআই সদস্য হন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ধন্যবাদ</a:t>
            </a:r>
            <a:endParaRPr lang="en-GB" dirty="0" smtClean="0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5617443" cy="4924425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bn-IN" sz="2200" dirty="0" smtClean="0">
                <a:solidFill>
                  <a:schemeClr val="bg1"/>
                </a:solidFill>
              </a:rPr>
              <a:t>এথি</a:t>
            </a:r>
            <a:r>
              <a:rPr lang="bn-BD" sz="2200" dirty="0" smtClean="0">
                <a:solidFill>
                  <a:schemeClr val="bg1"/>
                </a:solidFill>
              </a:rPr>
              <a:t>ক্যা</a:t>
            </a:r>
            <a:r>
              <a:rPr lang="bn-IN" sz="2200" dirty="0" smtClean="0">
                <a:solidFill>
                  <a:schemeClr val="bg1"/>
                </a:solidFill>
              </a:rPr>
              <a:t>ল ট্রেডিং ইনিশিয়েটিভ (ইটিআই) হলো কোম্পানিসমূহ, ট্রেড ইউনিয়ন এবং এনজিও-দের নিয়ে তৈরি এক অগ্রণী জোট যা বিশ্বজুড়ে শ্রমিকের অধিকারের জন্য মর্যাদাকে তুলে ধরে।</a:t>
            </a:r>
          </a:p>
          <a:p>
            <a:pPr marL="0" indent="0">
              <a:buFontTx/>
              <a:buNone/>
            </a:pPr>
            <a:r>
              <a:rPr lang="bn-IN" sz="2200" dirty="0" smtClean="0">
                <a:solidFill>
                  <a:schemeClr val="bg1"/>
                </a:solidFill>
              </a:rPr>
              <a:t>আমাদের লক্ষ্য হলো এমন এক বিশ্ব যেখানে সমস্ত শ্রমিক হবেন শোষণ ও বৈষম্য থেকে মুক্ত, এবং স্বাধীনতা, নিরাপত্তা ও সাম্যের শর্ত ভোগ করবেন।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GB" sz="22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3097213" cy="172354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bn-IN" sz="1400" dirty="0">
                <a:solidFill>
                  <a:schemeClr val="bg1"/>
                </a:solidFill>
              </a:rPr>
              <a:t>এথিকাল ট্রেডিং ইনিশিয়েটিভ</a:t>
            </a: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8 </a:t>
            </a:r>
            <a:r>
              <a:rPr lang="bn-IN" sz="1400" dirty="0">
                <a:solidFill>
                  <a:schemeClr val="bg1"/>
                </a:solidFill>
              </a:rPr>
              <a:t>কোল্ডবাথ স্কোয়ার </a:t>
            </a:r>
            <a:r>
              <a:rPr lang="en-US" sz="1400" dirty="0">
                <a:solidFill>
                  <a:schemeClr val="bg1"/>
                </a:solidFill>
              </a:rPr>
              <a:t> 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bn-IN" sz="1400" dirty="0">
                <a:solidFill>
                  <a:schemeClr val="bg1"/>
                </a:solidFill>
              </a:rPr>
              <a:t>লন্ডন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bn-IN" sz="1400" dirty="0">
                <a:solidFill>
                  <a:schemeClr val="bg1"/>
                </a:solidFill>
              </a:rPr>
              <a:t>ইসি</a:t>
            </a:r>
            <a:r>
              <a:rPr lang="en-US" sz="1400" dirty="0">
                <a:solidFill>
                  <a:schemeClr val="bg1"/>
                </a:solidFill>
              </a:rPr>
              <a:t>1</a:t>
            </a:r>
            <a:r>
              <a:rPr lang="bn-IN" sz="1400" dirty="0">
                <a:solidFill>
                  <a:schemeClr val="bg1"/>
                </a:solidFill>
              </a:rPr>
              <a:t>আর</a:t>
            </a:r>
            <a:r>
              <a:rPr lang="en-US" sz="1400" dirty="0">
                <a:solidFill>
                  <a:schemeClr val="bg1"/>
                </a:solidFill>
              </a:rPr>
              <a:t> 5</a:t>
            </a:r>
            <a:r>
              <a:rPr lang="bn-IN" sz="1400" dirty="0">
                <a:solidFill>
                  <a:schemeClr val="bg1"/>
                </a:solidFill>
              </a:rPr>
              <a:t>এইচএল</a:t>
            </a:r>
            <a:r>
              <a:rPr lang="en-US" sz="1400" dirty="0">
                <a:solidFill>
                  <a:schemeClr val="bg1"/>
                </a:solidFill>
              </a:rPr>
              <a:t>   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bn-IN" sz="1400" dirty="0" smtClean="0">
                <a:solidFill>
                  <a:schemeClr val="bg1"/>
                </a:solidFill>
              </a:rPr>
              <a:t>যুক্তরাজ্য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bn-IN" sz="1400" dirty="0">
                <a:solidFill>
                  <a:schemeClr val="bg1"/>
                </a:solidFill>
              </a:rPr>
              <a:t>টেলিফোন </a:t>
            </a:r>
            <a:r>
              <a:rPr lang="en-US" sz="1400" dirty="0">
                <a:solidFill>
                  <a:schemeClr val="bg1"/>
                </a:solidFill>
              </a:rPr>
              <a:t>+44 (0) 20 7841 4350 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bn-IN" sz="1400" dirty="0">
                <a:solidFill>
                  <a:schemeClr val="bg1"/>
                </a:solidFill>
              </a:rPr>
              <a:t>ফ্যাক্স</a:t>
            </a:r>
            <a:r>
              <a:rPr lang="en-US" sz="1400" dirty="0">
                <a:solidFill>
                  <a:schemeClr val="bg1"/>
                </a:solidFill>
              </a:rPr>
              <a:t> +44 (0) 20 7833 1569 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eti@eti.org.uk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সময়সীমা</a:t>
            </a:r>
            <a:r>
              <a:rPr lang="en-GB" dirty="0" smtClean="0"/>
              <a:t>- 2014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1584176" cy="45943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US" sz="1600" b="1" dirty="0" smtClean="0"/>
              <a:t>1</a:t>
            </a:r>
            <a:r>
              <a:rPr lang="bn-IN" sz="1600" b="1" dirty="0" smtClean="0"/>
              <a:t>লা এপ্রিল</a:t>
            </a:r>
            <a:endParaRPr lang="en-GB" dirty="0" smtClean="0"/>
          </a:p>
        </p:txBody>
      </p:sp>
      <p:sp>
        <p:nvSpPr>
          <p:cNvPr id="6" name="Pentagon 5"/>
          <p:cNvSpPr/>
          <p:nvPr/>
        </p:nvSpPr>
        <p:spPr>
          <a:xfrm>
            <a:off x="539552" y="2924944"/>
            <a:ext cx="1944216" cy="1512168"/>
          </a:xfrm>
          <a:prstGeom prst="homePlate">
            <a:avLst/>
          </a:prstGeom>
          <a:solidFill>
            <a:srgbClr val="FEC1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সংশোধিত বয়ান প্রকাশ হলো</a:t>
            </a:r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83768" y="2924944"/>
            <a:ext cx="1944216" cy="1512168"/>
          </a:xfrm>
          <a:prstGeom prst="homePlate">
            <a:avLst/>
          </a:prstGeom>
          <a:solidFill>
            <a:srgbClr val="FE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কোম্পানিগুলি রূপায়নের জন্য প্রস্তুত হলো</a:t>
            </a:r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27984" y="2924944"/>
            <a:ext cx="1944216" cy="1512168"/>
          </a:xfrm>
          <a:prstGeom prst="homePlate">
            <a:avLst/>
          </a:prstGeom>
          <a:solidFill>
            <a:srgbClr val="F7931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কোম্পানিগুলি সংশোধিত বয়ান রূপায়ন শুরু করলো</a:t>
            </a:r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6372200" y="2924944"/>
            <a:ext cx="1944216" cy="1512168"/>
          </a:xfrm>
          <a:prstGeom prst="homePlate">
            <a:avLst/>
          </a:prstGeom>
          <a:solidFill>
            <a:srgbClr val="F79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সমস্ত সামাজিক অডিট সংশোধিত বয়ান ব্যবহার করলো</a:t>
            </a:r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176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bn-IN" sz="1600" b="1" dirty="0" smtClean="0">
                <a:solidFill>
                  <a:srgbClr val="4D4D4D"/>
                </a:solidFill>
                <a:latin typeface="+mn-lt"/>
              </a:rPr>
              <a:t>এপ্রিল</a:t>
            </a: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-</a:t>
            </a:r>
            <a:r>
              <a:rPr lang="bn-IN" sz="1600" b="1" dirty="0" smtClean="0">
                <a:solidFill>
                  <a:srgbClr val="4D4D4D"/>
                </a:solidFill>
                <a:latin typeface="+mn-lt"/>
              </a:rPr>
              <a:t>সেপ্টেম্বর</a:t>
            </a:r>
            <a:endParaRPr lang="en-GB" sz="1600" b="1" dirty="0" smtClean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27984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1</a:t>
            </a:r>
            <a:r>
              <a:rPr lang="bn-IN" sz="1600" b="1" dirty="0" smtClean="0">
                <a:solidFill>
                  <a:srgbClr val="4D4D4D"/>
                </a:solidFill>
                <a:latin typeface="+mn-lt"/>
              </a:rPr>
              <a:t>লা সেপ্টেম্বর</a:t>
            </a:r>
            <a:endParaRPr lang="en-GB" sz="1600" b="1" dirty="0" smtClean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7220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1</a:t>
            </a:r>
            <a:r>
              <a:rPr lang="bn-IN" sz="1600" b="1" dirty="0" smtClean="0">
                <a:solidFill>
                  <a:srgbClr val="4D4D4D"/>
                </a:solidFill>
                <a:latin typeface="+mn-lt"/>
              </a:rPr>
              <a:t>লা ডিসেম্বর</a:t>
            </a:r>
            <a:endParaRPr lang="en-GB" sz="1600" b="1" dirty="0" smtClean="0">
              <a:solidFill>
                <a:srgbClr val="4D4D4D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bn-IN" sz="3600" dirty="0" smtClean="0"/>
              <a:t>কাজের সময় পরিচালনা কেন গুরুত্বপূর্ণ?</a:t>
            </a:r>
            <a:endParaRPr lang="en-GB" sz="3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indent="0" eaLnBrk="1" hangingPunct="1">
              <a:buNone/>
            </a:pPr>
            <a:r>
              <a:rPr lang="bn-IN" dirty="0" smtClean="0"/>
              <a:t>গবেষণায় দেখা গেছে যে প্রতি সপ্তাহে </a:t>
            </a:r>
            <a:r>
              <a:rPr lang="en-US" dirty="0" smtClean="0"/>
              <a:t>48</a:t>
            </a:r>
            <a:r>
              <a:rPr lang="bn-IN" dirty="0" smtClean="0"/>
              <a:t>ঘন্টার বেশি কাজ</a:t>
            </a:r>
            <a:r>
              <a:rPr lang="en-GB" dirty="0" smtClean="0"/>
              <a:t>:</a:t>
            </a:r>
          </a:p>
          <a:p>
            <a:pPr indent="0" eaLnBrk="1" hangingPunct="1">
              <a:buNone/>
            </a:pPr>
            <a:endParaRPr lang="en-GB" sz="1800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bn-IN" dirty="0" smtClean="0"/>
              <a:t>শ্রমিকের </a:t>
            </a:r>
            <a:r>
              <a:rPr lang="bn-IN" b="1" dirty="0" smtClean="0"/>
              <a:t>স্বাস্থ্যের </a:t>
            </a:r>
            <a:r>
              <a:rPr lang="bn-IN" dirty="0" smtClean="0"/>
              <a:t>পক্ষে খারাপ</a:t>
            </a:r>
            <a:endParaRPr lang="en-GB" b="1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bn-IN" b="1" dirty="0" smtClean="0"/>
              <a:t>উৎপাদনশীলতা </a:t>
            </a:r>
            <a:r>
              <a:rPr lang="bn-IN" dirty="0" smtClean="0"/>
              <a:t>ও কাজের মান হ্রাস করে</a:t>
            </a:r>
            <a:endParaRPr lang="en-GB" b="1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bn-IN" b="1" dirty="0" smtClean="0"/>
              <a:t>চাপের </a:t>
            </a:r>
            <a:r>
              <a:rPr lang="bn-IN" dirty="0" smtClean="0"/>
              <a:t>কারণ হয়</a:t>
            </a:r>
            <a:endParaRPr lang="en-GB" b="1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bn-IN" dirty="0" smtClean="0"/>
              <a:t>শিশু ও নির্ভরশীলদের </a:t>
            </a:r>
            <a:r>
              <a:rPr lang="bn-IN" b="1" dirty="0" smtClean="0"/>
              <a:t>পরিচর্যা </a:t>
            </a:r>
            <a:r>
              <a:rPr lang="bn-IN" dirty="0" smtClean="0"/>
              <a:t>কঠিন করে</a:t>
            </a:r>
            <a:endParaRPr lang="en-GB" dirty="0" smtClean="0"/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496944" cy="1143000"/>
          </a:xfrm>
        </p:spPr>
        <p:txBody>
          <a:bodyPr/>
          <a:lstStyle/>
          <a:p>
            <a:pPr eaLnBrk="1" hangingPunct="1"/>
            <a:r>
              <a:rPr lang="bn-IN" sz="2800" dirty="0" smtClean="0"/>
              <a:t>কেন আমরা আমাদের কাজের সময়ের ধারা সংশোধন করেছি</a:t>
            </a:r>
            <a:endParaRPr lang="en-GB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নিয়োগকর্তারা যাতে কাজের সময়কে </a:t>
            </a:r>
            <a:r>
              <a:rPr lang="bn-IN" b="1" dirty="0" smtClean="0"/>
              <a:t>আরো ভালোভাবে বুঝতে ও পরিচালনা </a:t>
            </a:r>
            <a:r>
              <a:rPr lang="bn-IN" dirty="0" smtClean="0"/>
              <a:t>করতে পারেন </a:t>
            </a:r>
          </a:p>
          <a:p>
            <a:pPr eaLnBrk="1" hangingPunct="1"/>
            <a:r>
              <a:rPr lang="bn-IN" dirty="0" smtClean="0"/>
              <a:t>সামগ্রিকভাবে অ</a:t>
            </a:r>
            <a:r>
              <a:rPr lang="bn-BD" dirty="0" smtClean="0"/>
              <a:t>ত্যা</a:t>
            </a:r>
            <a:r>
              <a:rPr lang="bn-IN" dirty="0" smtClean="0"/>
              <a:t>ধিক কাজের সময় অনুমোদন ছাড়াই অনুমোদিত ওভারটাইম ঘন্টার সংখ্যায় </a:t>
            </a:r>
            <a:r>
              <a:rPr lang="bn-IN" b="1" dirty="0" smtClean="0"/>
              <a:t>আরো নমনীয়তা অনুমোদন করতে</a:t>
            </a:r>
            <a:r>
              <a:rPr lang="bn-IN" dirty="0" smtClean="0"/>
              <a:t> </a:t>
            </a:r>
          </a:p>
          <a:p>
            <a:pPr eaLnBrk="1" hangingPunct="1"/>
            <a:r>
              <a:rPr lang="bn-IN" dirty="0" smtClean="0"/>
              <a:t>নির্দিষ্ট শর্তের ব্যবহা</a:t>
            </a:r>
            <a:r>
              <a:rPr lang="bn-BD" dirty="0" smtClean="0"/>
              <a:t>রে</a:t>
            </a:r>
            <a:r>
              <a:rPr lang="bn-IN" dirty="0" smtClean="0"/>
              <a:t>র বিষয়ে </a:t>
            </a:r>
            <a:r>
              <a:rPr lang="bn-IN" b="1" dirty="0" smtClean="0"/>
              <a:t>বিভ্রান্তি কমাতে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নতুন বয়ান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1300" b="1" dirty="0"/>
              <a:t>6.1 </a:t>
            </a:r>
            <a:r>
              <a:rPr lang="bn-IN" sz="1300" dirty="0"/>
              <a:t>কাজের সময়কে অবশ্যই জাতীয় আইন, যৌথ চুক্তি ও বেস কোডের</a:t>
            </a:r>
            <a:r>
              <a:rPr lang="bn-IN" sz="1300" b="1" dirty="0"/>
              <a:t> </a:t>
            </a:r>
            <a:r>
              <a:rPr lang="bn-IN" sz="1300" dirty="0"/>
              <a:t>6.2 থেকে 6.</a:t>
            </a:r>
            <a:r>
              <a:rPr lang="en-GB" sz="1300" dirty="0"/>
              <a:t> 6</a:t>
            </a:r>
            <a:r>
              <a:rPr lang="bn-IN" sz="1300" dirty="0"/>
              <a:t>-এর অনুবিধি মেনে হতে হবে, যেখানে শ্রমিকদের জন্য বৃহত্তর স্বার্থ</a:t>
            </a:r>
            <a:r>
              <a:rPr lang="bn-IN" sz="1300" b="1" dirty="0"/>
              <a:t> </a:t>
            </a:r>
            <a:r>
              <a:rPr lang="bn-IN" sz="1300" dirty="0"/>
              <a:t>সুরক্ষা প্রদান করা হয়েছে। </a:t>
            </a:r>
            <a:r>
              <a:rPr lang="en-GB" sz="1300" dirty="0"/>
              <a:t>6.2 </a:t>
            </a:r>
            <a:r>
              <a:rPr lang="bn-IN" sz="1300" dirty="0"/>
              <a:t>থেকে</a:t>
            </a:r>
            <a:r>
              <a:rPr lang="en-GB" sz="1300" dirty="0"/>
              <a:t> 6.6 </a:t>
            </a:r>
            <a:r>
              <a:rPr lang="bn-IN" sz="1300" dirty="0"/>
              <a:t>উপ-ধারাগুলি আন্তর্জাতিক শ্রম মানের ভিত্তিতে তৈরি।</a:t>
            </a:r>
            <a:endParaRPr lang="en-US" sz="1300" dirty="0"/>
          </a:p>
          <a:p>
            <a:r>
              <a:rPr lang="en-GB" sz="1300" b="1" dirty="0"/>
              <a:t>6.2</a:t>
            </a:r>
            <a:r>
              <a:rPr lang="en-GB" sz="1300" dirty="0"/>
              <a:t> </a:t>
            </a:r>
            <a:r>
              <a:rPr lang="bn-IN" sz="1300" dirty="0"/>
              <a:t>ওভারটাইম ছাড়া কাজের সময় </a:t>
            </a:r>
            <a:r>
              <a:rPr lang="bn-IN" sz="1300" dirty="0" smtClean="0"/>
              <a:t>চুক্তি</a:t>
            </a:r>
            <a:r>
              <a:rPr lang="bn-BD" sz="1300" dirty="0" smtClean="0"/>
              <a:t> অনুযায়ী</a:t>
            </a:r>
            <a:r>
              <a:rPr lang="bn-IN" sz="1300" dirty="0" smtClean="0"/>
              <a:t> </a:t>
            </a:r>
            <a:r>
              <a:rPr lang="bn-IN" sz="1300" dirty="0"/>
              <a:t>নির্ধারিত হতে হবে এবং কোনো ভাবেই সপ্তাহে</a:t>
            </a:r>
            <a:r>
              <a:rPr lang="en-GB" sz="1300" dirty="0"/>
              <a:t>*</a:t>
            </a:r>
            <a:r>
              <a:rPr lang="bn-IN" sz="1300" dirty="0"/>
              <a:t> 48ঘন্টার বেশি হবে না</a:t>
            </a:r>
            <a:endParaRPr lang="en-US" sz="1300" dirty="0"/>
          </a:p>
          <a:p>
            <a:r>
              <a:rPr lang="en-GB" sz="1300" b="1" dirty="0"/>
              <a:t>6.3 </a:t>
            </a:r>
            <a:r>
              <a:rPr lang="bn-IN" sz="1300" dirty="0"/>
              <a:t>সমস্ত ওভারটাইমই হবে স্বেচ্ছাপ্রণোদিত। নিম্নলিখিত সমস্ত বিষয় বিবেচনা করে ওভারটাইম দায়িত্বের সঙ্গে ব্যবহার করতে হবে</a:t>
            </a:r>
            <a:r>
              <a:rPr lang="bn-IN" sz="1300" dirty="0" smtClean="0"/>
              <a:t>:</a:t>
            </a:r>
            <a:r>
              <a:rPr lang="bn-BD" sz="1300" dirty="0" smtClean="0"/>
              <a:t> যেমন-</a:t>
            </a:r>
            <a:r>
              <a:rPr lang="bn-IN" sz="1300" dirty="0" smtClean="0"/>
              <a:t> </a:t>
            </a:r>
            <a:r>
              <a:rPr lang="bn-IN" sz="1300" dirty="0"/>
              <a:t>স্বতন্ত্র শ্রমিক ও সামগ্রিকভাবে শ্রমশক্তির করা কাজের ব্যাপ্তি, সংঘটনের হার ও কত ঘন্টা কাজ </a:t>
            </a:r>
            <a:r>
              <a:rPr lang="bn-IN" sz="1300" dirty="0" smtClean="0"/>
              <a:t>হয়েছে</a:t>
            </a:r>
            <a:r>
              <a:rPr lang="bn-BD" sz="1300" dirty="0" smtClean="0"/>
              <a:t> ইত্যাদি</a:t>
            </a:r>
            <a:r>
              <a:rPr lang="bn-IN" sz="1300" dirty="0" smtClean="0"/>
              <a:t>। </a:t>
            </a:r>
            <a:r>
              <a:rPr lang="bn-IN" sz="1300" dirty="0"/>
              <a:t>নিয়মিত কর্মসংস্থানের বদলি হিসেবে এটাকে ব্যবহার করা যাবে না। সবসময়ে একটা প্রিমিয়াম বা উপরি হারে ওভারটাইমের খেসারত বা পারিশ্রমিক দিতে হবে, সুপারিশ অনুযায়ী যা নিয়মিত মজুরির </a:t>
            </a:r>
            <a:r>
              <a:rPr lang="en-GB" sz="1300" dirty="0"/>
              <a:t>125%</a:t>
            </a:r>
            <a:r>
              <a:rPr lang="bn-IN" sz="1300" dirty="0"/>
              <a:t>-এর কম নয়।</a:t>
            </a:r>
            <a:endParaRPr lang="en-US" sz="1300" dirty="0"/>
          </a:p>
          <a:p>
            <a:r>
              <a:rPr lang="en-GB" sz="1300" b="1" dirty="0"/>
              <a:t>6.4 </a:t>
            </a:r>
            <a:r>
              <a:rPr lang="bn-IN" sz="1300" dirty="0"/>
              <a:t>যে কোনো সাতদিনের সময় কালে মোট করা কাজের সময় 60ঘন্টার বেশি হবে না, ব্যতিক্রমটা হলো যেখানে নিচের 6.5 ধারায় আচ্ছাদন থাকবে। </a:t>
            </a:r>
            <a:endParaRPr lang="en-US" sz="1300" dirty="0"/>
          </a:p>
          <a:p>
            <a:r>
              <a:rPr lang="en-GB" sz="1300" b="1" dirty="0"/>
              <a:t>6.5 </a:t>
            </a:r>
            <a:r>
              <a:rPr lang="bn-IN" sz="1300" dirty="0"/>
              <a:t>কোনো</a:t>
            </a:r>
            <a:r>
              <a:rPr lang="bn-IN" sz="1300" b="1" dirty="0"/>
              <a:t> </a:t>
            </a:r>
            <a:r>
              <a:rPr lang="bn-IN" sz="1300" dirty="0"/>
              <a:t>সাতদিনের মধ্যে মোট কাজের সময় 60ঘন্টার বেশি হতে পারে কেবলমাত্র ব্যতিক্রমী পরিস্থিতিতেই, যদি:</a:t>
            </a:r>
            <a:endParaRPr lang="en-US" sz="1300" dirty="0"/>
          </a:p>
          <a:p>
            <a:pPr lvl="0" indent="-53975">
              <a:buFont typeface="Calibri" pitchFamily="34" charset="0"/>
              <a:buChar char="―"/>
            </a:pPr>
            <a:r>
              <a:rPr lang="bn-IN" sz="1300" dirty="0" smtClean="0"/>
              <a:t>জাতীয় </a:t>
            </a:r>
            <a:r>
              <a:rPr lang="bn-IN" sz="1300" dirty="0"/>
              <a:t>আইনে এটা অনুমোদিত হয়;</a:t>
            </a:r>
            <a:endParaRPr lang="en-US" sz="1300" dirty="0"/>
          </a:p>
          <a:p>
            <a:pPr marL="458788" lvl="0" indent="-169863">
              <a:buFont typeface="Calibri" pitchFamily="34" charset="0"/>
              <a:buChar char="―"/>
            </a:pPr>
            <a:r>
              <a:rPr lang="bn-IN" sz="1300" dirty="0"/>
              <a:t>শ্রমশক্তির একটা উল্লেখযোগ্য অংশের প্রতিনিধিত্বকারী একটা শ্রমিক সংগঠনের সঙ্গে আলাপ-আলোচনার মাধ্যমে করা একটি যৌথ চুক্তিতে যদি এটা অনুমোদিত হয়;</a:t>
            </a:r>
            <a:endParaRPr lang="en-US" sz="1300" dirty="0"/>
          </a:p>
          <a:p>
            <a:pPr lvl="0" indent="-53975">
              <a:buFont typeface="Calibri" pitchFamily="34" charset="0"/>
              <a:buChar char="―"/>
            </a:pPr>
            <a:r>
              <a:rPr lang="bn-IN" sz="1300" dirty="0"/>
              <a:t>শ্রমিকদের স্বাস্থ্য ও নিরাপত্তা রক্ষায় যথাযথ সুরক্ষা নেওয়া </a:t>
            </a:r>
            <a:r>
              <a:rPr lang="bn-IN" sz="1300" dirty="0" smtClean="0"/>
              <a:t>হ</a:t>
            </a:r>
            <a:r>
              <a:rPr lang="bn-BD" sz="1300" dirty="0" smtClean="0"/>
              <a:t>য়</a:t>
            </a:r>
            <a:r>
              <a:rPr lang="bn-IN" sz="1300" dirty="0" smtClean="0"/>
              <a:t>; </a:t>
            </a:r>
            <a:r>
              <a:rPr lang="bn-IN" sz="1300" dirty="0"/>
              <a:t>এবং</a:t>
            </a:r>
            <a:endParaRPr lang="en-US" sz="1300" dirty="0"/>
          </a:p>
          <a:p>
            <a:pPr marL="463550" lvl="0" indent="-174625">
              <a:buFont typeface="Calibri" pitchFamily="34" charset="0"/>
              <a:buChar char="―"/>
            </a:pPr>
            <a:r>
              <a:rPr lang="bn-IN" sz="1300" dirty="0"/>
              <a:t>নিয়োগকর্তা সেই ব্যতিক্রমী পরিস্থিতি তুলে ধরতে পারেন যখন এটা প্রয়োগ হবে যেমন অপ্রত্যাশিত উৎপাদন চাপ, </a:t>
            </a:r>
            <a:r>
              <a:rPr lang="en-US" sz="1300" dirty="0" smtClean="0"/>
              <a:t>  </a:t>
            </a:r>
            <a:r>
              <a:rPr lang="bn-IN" sz="1300" dirty="0" smtClean="0"/>
              <a:t>দুর্ঘটনা </a:t>
            </a:r>
            <a:r>
              <a:rPr lang="bn-IN" sz="1300" dirty="0"/>
              <a:t>বা জরুরী </a:t>
            </a:r>
            <a:r>
              <a:rPr lang="bn-IN" sz="1300" dirty="0" smtClean="0"/>
              <a:t>পরিস্থিতি</a:t>
            </a:r>
            <a:r>
              <a:rPr lang="bn-BD" sz="1300" dirty="0" smtClean="0"/>
              <a:t>তে</a:t>
            </a:r>
            <a:r>
              <a:rPr lang="bn-IN" sz="1300" dirty="0" smtClean="0"/>
              <a:t>।</a:t>
            </a:r>
            <a:endParaRPr lang="en-US" sz="1300" dirty="0"/>
          </a:p>
          <a:p>
            <a:pPr indent="-53975"/>
            <a:r>
              <a:rPr lang="en-GB" sz="1300" b="1" dirty="0"/>
              <a:t>6.6 </a:t>
            </a:r>
            <a:r>
              <a:rPr lang="bn-IN" sz="1300" dirty="0"/>
              <a:t>প্রতি সাতদিনের সময়কালে শ্রমিকদের অন্তত একদিন বিশ্রাম দেওয়া হবে অথবা যেখানে জাতীয় আইনে অনুমোদিত, প্রতি 14দিনের সময়কালে দুদিন </a:t>
            </a:r>
            <a:r>
              <a:rPr lang="bn-IN" sz="1300" dirty="0" smtClean="0"/>
              <a:t>ছুটি</a:t>
            </a:r>
            <a:r>
              <a:rPr lang="bn-BD" sz="1300" dirty="0" smtClean="0"/>
              <a:t> থাকবে</a:t>
            </a:r>
            <a:r>
              <a:rPr lang="bn-IN" sz="1300" dirty="0" smtClean="0"/>
              <a:t>।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নতুন বয়ান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bn-IN" dirty="0" smtClean="0"/>
              <a:t>পাদটীকা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“</a:t>
            </a:r>
            <a:r>
              <a:rPr lang="bn-IN" sz="2800" i="1" dirty="0"/>
              <a:t>আন্তর্জাতিক মানদণ্ডে সাধারণ কাজের সময়কে ধীরে ধীরে কমানোর সুপারিশ করা হয়েছে, যেখানে উপযুক্ত হবে সেখানে ঘন্টা কমার জন্য শ্রমিকদের মজুরি না কমিয়ে সপ্তাহে 40ঘন্টা পর্যন্ত নামিয়ে আনা যায়</a:t>
            </a:r>
            <a:r>
              <a:rPr lang="bn-IN" sz="2800" i="1" dirty="0" smtClean="0"/>
              <a:t>।</a:t>
            </a:r>
            <a:r>
              <a:rPr lang="en-GB" sz="2000" i="1" dirty="0" smtClean="0"/>
              <a:t>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bn-IN" dirty="0" smtClean="0"/>
              <a:t>এটা বেস কোডের কোনো চাহিদা নয়, তবে নিয়োগকর্তাদের এমনই করতে উৎসাহিত করা হয়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 smtClean="0"/>
              <a:t>মূল পরিবর্তনগুলি কী কী?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bn-IN" dirty="0" smtClean="0"/>
              <a:t>ওভারটাইম হবে</a:t>
            </a:r>
            <a:r>
              <a:rPr lang="en-GB" dirty="0" smtClean="0"/>
              <a:t>:</a:t>
            </a:r>
          </a:p>
          <a:p>
            <a:pPr eaLnBrk="1" hangingPunct="1"/>
            <a:r>
              <a:rPr lang="en-GB" sz="2900" dirty="0" smtClean="0"/>
              <a:t>“</a:t>
            </a:r>
            <a:r>
              <a:rPr lang="bn-IN" sz="2900" dirty="0" smtClean="0"/>
              <a:t>দায়িত্বশীলভাবে ব্যবহৃত</a:t>
            </a:r>
            <a:r>
              <a:rPr lang="en-GB" sz="2900" dirty="0" smtClean="0"/>
              <a:t>”</a:t>
            </a:r>
          </a:p>
          <a:p>
            <a:pPr eaLnBrk="1" hangingPunct="1"/>
            <a:r>
              <a:rPr lang="bn-IN" sz="2900" dirty="0" smtClean="0"/>
              <a:t>স্বেচ্ছাপ্রণোদিত </a:t>
            </a:r>
            <a:r>
              <a:rPr lang="bn-IN" sz="2900" u="sng" dirty="0" smtClean="0"/>
              <a:t>এবং</a:t>
            </a:r>
            <a:r>
              <a:rPr lang="bn-IN" sz="2900" dirty="0" smtClean="0"/>
              <a:t> ‘‘নিম্নলিখিতগুলির মধ্যে সবকটিই বিবেচনায় রেখে করা: ব্যাপ্তি, সংঘটনের হার এবং ব্যক্তি শ্রমিক</a:t>
            </a:r>
            <a:r>
              <a:rPr lang="en-GB" sz="2900" dirty="0" smtClean="0"/>
              <a:t> </a:t>
            </a:r>
            <a:r>
              <a:rPr lang="bn-IN" sz="2900" dirty="0" smtClean="0"/>
              <a:t>ও সামগ্রিকভাবে শ্রমশক্তির করা কাজের ঘন্টা</a:t>
            </a:r>
            <a:r>
              <a:rPr lang="en-GB" sz="2900" dirty="0" smtClean="0"/>
              <a:t>”</a:t>
            </a:r>
          </a:p>
          <a:p>
            <a:pPr eaLnBrk="1" hangingPunct="1"/>
            <a:r>
              <a:rPr lang="en-GB" sz="2900" dirty="0" smtClean="0"/>
              <a:t>“</a:t>
            </a:r>
            <a:r>
              <a:rPr lang="bn-IN" sz="2900" dirty="0" smtClean="0"/>
              <a:t>নিয়মিত চাকরির বদলি হিসেবে ব্যবহার নয়</a:t>
            </a:r>
            <a:r>
              <a:rPr lang="en-GB" sz="2900" dirty="0" smtClean="0"/>
              <a:t>”</a:t>
            </a:r>
          </a:p>
          <a:p>
            <a:pPr eaLnBrk="1" hangingPunct="1"/>
            <a:r>
              <a:rPr lang="en-GB" sz="2900" dirty="0" smtClean="0"/>
              <a:t>“</a:t>
            </a:r>
            <a:r>
              <a:rPr lang="bn-IN" sz="2900" dirty="0" smtClean="0"/>
              <a:t>সুপারিশকৃত হারে খেসারত দেওয়া, তা নিয়মিত মজুরির হারের </a:t>
            </a:r>
            <a:r>
              <a:rPr lang="en-GB" sz="2900" dirty="0" smtClean="0"/>
              <a:t>125%</a:t>
            </a:r>
            <a:r>
              <a:rPr lang="bn-IN" sz="2900" dirty="0" smtClean="0"/>
              <a:t>-র কম হবে না</a:t>
            </a:r>
            <a:r>
              <a:rPr lang="en-GB" sz="2900" dirty="0" smtClean="0"/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/>
              <a:t>মূল পরিবর্তনগুলি কী কী</a:t>
            </a:r>
            <a:r>
              <a:rPr lang="en-GB" dirty="0" smtClean="0"/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GB" sz="2900" dirty="0" smtClean="0"/>
              <a:t>“</a:t>
            </a:r>
            <a:r>
              <a:rPr lang="bn-IN" sz="2900" dirty="0" smtClean="0"/>
              <a:t>যে কোনো সাতদিনের পর্বে মোট কৃত কাজের সময় </a:t>
            </a:r>
            <a:r>
              <a:rPr lang="en-US" sz="2900" dirty="0" smtClean="0"/>
              <a:t>60 </a:t>
            </a:r>
            <a:r>
              <a:rPr lang="bn-IN" sz="2900" dirty="0" smtClean="0"/>
              <a:t>ঘন্টার বেশি হবে না</a:t>
            </a:r>
            <a:r>
              <a:rPr lang="en-GB" sz="2900" dirty="0" smtClean="0"/>
              <a:t>”</a:t>
            </a:r>
          </a:p>
          <a:p>
            <a:pPr eaLnBrk="1" hangingPunct="1">
              <a:buNone/>
            </a:pPr>
            <a:endParaRPr lang="en-GB" sz="2900" i="1" dirty="0" smtClean="0"/>
          </a:p>
          <a:p>
            <a:pPr eaLnBrk="1" hangingPunct="1">
              <a:spcBef>
                <a:spcPts val="6000"/>
              </a:spcBef>
              <a:buNone/>
            </a:pPr>
            <a:r>
              <a:rPr lang="en-GB" sz="2900" i="1" dirty="0" smtClean="0"/>
              <a:t>	</a:t>
            </a:r>
            <a:endParaRPr lang="en-GB" sz="2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3006244"/>
            <a:ext cx="7344816" cy="864096"/>
          </a:xfrm>
          <a:prstGeom prst="rect">
            <a:avLst/>
          </a:prstGeom>
          <a:solidFill>
            <a:srgbClr val="D1E3C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235206" y="364014"/>
            <a:ext cx="225316" cy="4896544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6907614" y="1597442"/>
            <a:ext cx="225316" cy="2448272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5796136" y="3006244"/>
            <a:ext cx="0" cy="8640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5013176"/>
            <a:ext cx="7344816" cy="864096"/>
          </a:xfrm>
          <a:prstGeom prst="rect">
            <a:avLst/>
          </a:prstGeom>
          <a:solidFill>
            <a:srgbClr val="A3C690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 rot="5400000">
            <a:off x="4427984" y="1124744"/>
            <a:ext cx="288032" cy="7344816"/>
          </a:xfrm>
          <a:prstGeom prst="leftBrace">
            <a:avLst>
              <a:gd name="adj1" fmla="val 8333"/>
              <a:gd name="adj2" fmla="val 5037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19086" y="4365104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সবমিলিয়ে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 </a:t>
            </a:r>
            <a:r>
              <a:rPr lang="bn-I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ঘন্টা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8959" y="2442374"/>
            <a:ext cx="712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 </a:t>
            </a:r>
            <a:r>
              <a:rPr lang="bn-IN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ঘন্টা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1367" y="2442374"/>
            <a:ext cx="712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bn-I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ঘন্টা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3222268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ওভারটাইম</a:t>
            </a: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3294276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স্ট্যান্ডার্ড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52292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স্ট্যান্ডার্ড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+ </a:t>
            </a:r>
            <a:r>
              <a:rPr lang="bn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ওভারটাইম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3" y="5877272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bn-I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অর্থাৎ </a:t>
            </a:r>
            <a:r>
              <a:rPr lang="bn-IN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স্ট্যান্ডার্ড কাজের সময় যদি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</a:t>
            </a:r>
            <a:r>
              <a:rPr lang="bn-IN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ঘন্টার কম হয় তবে ওভারটাইম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bn-I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ঘন্টার বেশি </a:t>
            </a:r>
            <a:r>
              <a:rPr lang="bn-IN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হতেও পারে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593" y="3861048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bn-IN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অর্থাৎ ওভারটাইম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bn-IN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কোনোভাবে স্ট্যান্ডার্ড কাজের থেকে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r>
              <a:rPr lang="bn-IN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ঘন্টার বেশি </a:t>
            </a:r>
            <a:r>
              <a:rPr lang="bn-IN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হতে পারে না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435581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নতুন সংস্করণ</a:t>
            </a:r>
            <a:endParaRPr lang="en-GB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51972" y="2339588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পুরোনো সংস্করণ</a:t>
            </a:r>
            <a:endParaRPr lang="en-GB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57200" y="1143000"/>
            <a:ext cx="8001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as-IN" dirty="0" smtClean="0">
                <a:solidFill>
                  <a:schemeClr val="tx1"/>
                </a:solidFill>
              </a:rPr>
              <a:t>ইটিআই</a:t>
            </a:r>
            <a:r>
              <a:rPr lang="as-IN" dirty="0" smtClean="0"/>
              <a:t> </a:t>
            </a:r>
            <a:r>
              <a:rPr lang="en-US" dirty="0" smtClean="0"/>
              <a:t>							</a:t>
            </a:r>
            <a:r>
              <a:rPr lang="en-GB" dirty="0" smtClean="0"/>
              <a:t>ethicaltrade.org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n-IN" dirty="0"/>
              <a:t>মূল পরিবর্তনগুলি কী কী</a:t>
            </a:r>
            <a:r>
              <a:rPr lang="en-GB" dirty="0"/>
              <a:t>?</a:t>
            </a:r>
            <a:endParaRPr lang="en-GB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/>
            <a:r>
              <a:rPr lang="bn-IN" sz="3200" dirty="0" smtClean="0"/>
              <a:t>কিছু </a:t>
            </a:r>
            <a:r>
              <a:rPr lang="bn-IN" sz="3200" u="sng" dirty="0" smtClean="0"/>
              <a:t>ব্যতিক্রমী পরিস্থিতিতে</a:t>
            </a:r>
            <a:r>
              <a:rPr lang="bn-IN" sz="3200" dirty="0" smtClean="0"/>
              <a:t> কাজের সময় </a:t>
            </a:r>
            <a:r>
              <a:rPr lang="en-US" sz="3200" dirty="0" smtClean="0"/>
              <a:t>60 </a:t>
            </a:r>
            <a:r>
              <a:rPr lang="bn-IN" sz="3200" dirty="0" smtClean="0"/>
              <a:t>পেরিয়ে যেতে পারে</a:t>
            </a:r>
            <a:r>
              <a:rPr lang="en-GB" sz="3200" dirty="0" smtClean="0"/>
              <a:t> – </a:t>
            </a:r>
            <a:r>
              <a:rPr lang="bn-IN" sz="3200" dirty="0" smtClean="0"/>
              <a:t>তবে কেবলমাত্র যদি নিম্নলিখিত মাপকাঠির </a:t>
            </a:r>
            <a:r>
              <a:rPr lang="bn-IN" sz="3200" u="sng" dirty="0" smtClean="0"/>
              <a:t>চারটিই</a:t>
            </a:r>
            <a:r>
              <a:rPr lang="bn-IN" sz="3200" dirty="0" smtClean="0"/>
              <a:t> পূরণ করা হয়:</a:t>
            </a:r>
            <a:endParaRPr lang="en-GB" sz="3200" dirty="0" smtClean="0"/>
          </a:p>
          <a:p>
            <a:pPr lvl="1">
              <a:buSzPct val="120000"/>
              <a:buBlip>
                <a:blip r:embed="rId2"/>
              </a:buBlip>
            </a:pPr>
            <a:r>
              <a:rPr lang="bn-IN" sz="2000" dirty="0" smtClean="0"/>
              <a:t>এটা </a:t>
            </a:r>
            <a:r>
              <a:rPr lang="bn-IN" sz="2000" b="1" dirty="0" smtClean="0"/>
              <a:t>জাতীয় আইন </a:t>
            </a:r>
            <a:r>
              <a:rPr lang="bn-IN" sz="2000" dirty="0" smtClean="0"/>
              <a:t>দ্বারা অনুমোদিত হলে</a:t>
            </a:r>
            <a:r>
              <a:rPr lang="en-GB" sz="2000" dirty="0" smtClean="0"/>
              <a:t>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bn-IN" sz="2000" dirty="0" smtClean="0"/>
              <a:t>এটা একটা </a:t>
            </a:r>
            <a:r>
              <a:rPr lang="bn-IN" sz="2000" b="1" dirty="0" smtClean="0"/>
              <a:t>যৌথ চুক্তি</a:t>
            </a:r>
            <a:r>
              <a:rPr lang="bn-IN" sz="2000" dirty="0" smtClean="0"/>
              <a:t> দ্বারা অনুমোদিত হলে, যে চুক্তিটি শ্রমশক্তির একটা উল্লেখযোগ্য অংশের প্রতিনিধিত্বকারী একটি শ্রমিক সংগঠনের সঙ্গে অবাধ আলোচনার মাধ্যমে হয়েছে</a:t>
            </a:r>
            <a:r>
              <a:rPr lang="en-GB" sz="2000" dirty="0" smtClean="0"/>
              <a:t>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bn-IN" sz="2000" b="1" dirty="0" smtClean="0"/>
              <a:t>শ্রমিকদের স্বাস্থ্য ও নিরাপত্তা রক্ষা করতে </a:t>
            </a:r>
            <a:r>
              <a:rPr lang="bn-IN" sz="2000" dirty="0" smtClean="0"/>
              <a:t>যথাযথ রক্ষাকবচ নেওয়া হলে; এবং</a:t>
            </a:r>
            <a:endParaRPr lang="en-GB" sz="2000" b="1" dirty="0" smtClean="0"/>
          </a:p>
          <a:p>
            <a:pPr lvl="1">
              <a:buSzPct val="120000"/>
              <a:buBlip>
                <a:blip r:embed="rId2"/>
              </a:buBlip>
            </a:pPr>
            <a:r>
              <a:rPr lang="bn-IN" sz="2000" dirty="0" smtClean="0"/>
              <a:t>নিয়োগকর্তা যদি </a:t>
            </a:r>
            <a:r>
              <a:rPr lang="bn-IN" sz="2000" b="1" dirty="0" smtClean="0"/>
              <a:t>দেখাতে পারেন যে ব্যতিক্রমী পরিস্থিতি প্রযোজ্য হতে পারে </a:t>
            </a:r>
            <a:r>
              <a:rPr lang="bn-IN" sz="2000" dirty="0" smtClean="0"/>
              <a:t>যেমন অপ্রত্যাশিত উৎপাদন চাপ, দুর্ঘটনা বা জরুরী অবস্থা।</a:t>
            </a:r>
            <a:endParaRPr lang="en-GB" sz="2000" dirty="0" smtClean="0"/>
          </a:p>
          <a:p>
            <a:pPr eaLnBrk="1" hangingPunct="1"/>
            <a:endParaRPr lang="en-GB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907</Words>
  <Application>Microsoft Macintosh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Custom Design</vt:lpstr>
      <vt:lpstr>কাজের সময়ের উপর ইটিআই বেস কোড ধারার সংশোধন</vt:lpstr>
      <vt:lpstr>সময়সীমা- 2014</vt:lpstr>
      <vt:lpstr>কাজের সময় পরিচালনা কেন গুরুত্বপূর্ণ?</vt:lpstr>
      <vt:lpstr>কেন আমরা আমাদের কাজের সময়ের ধারা সংশোধন করেছি</vt:lpstr>
      <vt:lpstr>নতুন বয়ান</vt:lpstr>
      <vt:lpstr>নতুন বয়ান</vt:lpstr>
      <vt:lpstr>মূল পরিবর্তনগুলি কী কী?</vt:lpstr>
      <vt:lpstr>মূল পরিবর্তনগুলি কী কী?</vt:lpstr>
      <vt:lpstr>মূল পরিবর্তনগুলি কী কী?</vt:lpstr>
      <vt:lpstr>আমার এখন কী করা উচিত?</vt:lpstr>
      <vt:lpstr>আমার এখন কী করা উচিত?</vt:lpstr>
      <vt:lpstr>আমার এখন কী করা উচিত?</vt:lpstr>
      <vt:lpstr>কাজের সময় কমানোর টিপস</vt:lpstr>
      <vt:lpstr>কোথায় আমরা আরো তথ্য পেতে পারি?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কাজের সময়ের উপর ইটিআই বেস কোড ধারার সংশোধন</dc:title>
  <dc:creator/>
  <cp:lastModifiedBy>Al Sadler</cp:lastModifiedBy>
  <cp:revision>11</cp:revision>
  <dcterms:created xsi:type="dcterms:W3CDTF">2011-04-26T13:14:31Z</dcterms:created>
  <dcterms:modified xsi:type="dcterms:W3CDTF">2015-02-27T17:01:33Z</dcterms:modified>
</cp:coreProperties>
</file>