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6" r:id="rId3"/>
    <p:sldId id="280" r:id="rId4"/>
    <p:sldId id="257" r:id="rId5"/>
    <p:sldId id="279" r:id="rId6"/>
    <p:sldId id="268" r:id="rId7"/>
    <p:sldId id="272" r:id="rId8"/>
    <p:sldId id="269" r:id="rId9"/>
    <p:sldId id="273" r:id="rId10"/>
    <p:sldId id="274" r:id="rId11"/>
    <p:sldId id="270" r:id="rId12"/>
    <p:sldId id="275" r:id="rId13"/>
    <p:sldId id="276" r:id="rId14"/>
    <p:sldId id="278" r:id="rId15"/>
    <p:sldId id="271" r:id="rId16"/>
    <p:sldId id="267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31E"/>
    <a:srgbClr val="FEC133"/>
    <a:srgbClr val="D9D9D9"/>
    <a:srgbClr val="D1E3C7"/>
    <a:srgbClr val="A3C690"/>
    <a:srgbClr val="969696"/>
    <a:srgbClr val="4D4D4D"/>
    <a:srgbClr val="8B032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994A6-B67C-462B-A3A6-33BFE25709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3F4EB-FF6C-4454-B889-217CBCF59E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91F85-19C7-4BAF-BEBB-001BE8B081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5F355-AF2B-47BF-A066-00C95EF655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CB4BB-40EA-4C3D-A099-C8E63C01F1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E07C0-9424-4DDD-9EFE-B212FC9865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82539-ACD7-4ED2-B5FF-54D544EAE2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AE95B-C919-4A41-8C71-FAA25A680B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145F8-163B-43ED-ACAC-3618BC1ECC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B92CA-8275-4FBF-9769-DB4F2B28D4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BAA6C-DC32-40A0-9F3A-ED7FCCA762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245225"/>
            <a:ext cx="8496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F7931E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539750" y="1196975"/>
            <a:ext cx="8064500" cy="0"/>
          </a:xfrm>
          <a:prstGeom prst="line">
            <a:avLst/>
          </a:prstGeom>
          <a:noFill/>
          <a:ln w="12700">
            <a:solidFill>
              <a:srgbClr val="F7931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7931E"/>
        </a:buClr>
        <a:buChar char="•"/>
        <a:defRPr sz="3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–"/>
        <a:defRPr sz="28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7931E"/>
        </a:buClr>
        <a:buChar char="•"/>
        <a:defRPr sz="2400">
          <a:solidFill>
            <a:srgbClr val="4D4D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–"/>
        <a:defRPr sz="2000">
          <a:solidFill>
            <a:srgbClr val="4D4D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»"/>
        <a:defRPr sz="2000">
          <a:solidFill>
            <a:srgbClr val="4D4D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»"/>
        <a:defRPr sz="20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»"/>
        <a:defRPr sz="20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»"/>
        <a:defRPr sz="20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»"/>
        <a:defRPr sz="2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793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265863"/>
            <a:ext cx="8207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F9BDBDC-0328-481E-AE97-93FAF151C0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8439" name="Line 7"/>
          <p:cNvSpPr>
            <a:spLocks noChangeShapeType="1"/>
          </p:cNvSpPr>
          <p:nvPr userDrawn="1"/>
        </p:nvSpPr>
        <p:spPr bwMode="auto">
          <a:xfrm>
            <a:off x="539750" y="1196975"/>
            <a:ext cx="80645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dexglobal.com/about-sedex/contact-us" TargetMode="External"/><Relationship Id="rId2" Type="http://schemas.openxmlformats.org/officeDocument/2006/relationships/hyperlink" Target="http://www.ethicaltrade.org/eti-base-code/working-hour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:\Base Code issues\Working hours\fair food programme time clo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96752"/>
            <a:ext cx="7571429" cy="5390477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1268760"/>
            <a:ext cx="7628384" cy="1470025"/>
          </a:xfrm>
          <a:solidFill>
            <a:srgbClr val="D9D9D9">
              <a:alpha val="50196"/>
            </a:srgbClr>
          </a:solidFill>
        </p:spPr>
        <p:txBody>
          <a:bodyPr/>
          <a:lstStyle/>
          <a:p>
            <a:pPr eaLnBrk="1" hangingPunct="1"/>
            <a:r>
              <a:rPr lang="en-GB" sz="3600" b="1" dirty="0" smtClean="0"/>
              <a:t>Revision of the ETI Base Code clause </a:t>
            </a:r>
            <a:br>
              <a:rPr lang="en-GB" sz="3600" b="1" dirty="0" smtClean="0"/>
            </a:br>
            <a:r>
              <a:rPr lang="en-GB" sz="3600" b="1" dirty="0" smtClean="0"/>
              <a:t>on working hours  </a:t>
            </a:r>
            <a:endParaRPr lang="en-GB" sz="3200" b="1" dirty="0" smtClean="0">
              <a:solidFill>
                <a:srgbClr val="969696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666" y="3068638"/>
            <a:ext cx="3888358" cy="576262"/>
          </a:xfrm>
          <a:solidFill>
            <a:srgbClr val="D9D9D9">
              <a:alpha val="50196"/>
            </a:srgbClr>
          </a:solidFill>
        </p:spPr>
        <p:txBody>
          <a:bodyPr/>
          <a:lstStyle/>
          <a:p>
            <a:pPr algn="l" eaLnBrk="1" hangingPunct="1"/>
            <a:r>
              <a:rPr lang="en-GB" dirty="0" smtClean="0">
                <a:solidFill>
                  <a:schemeClr val="bg1"/>
                </a:solidFill>
              </a:rPr>
              <a:t>Summary guidelines</a:t>
            </a:r>
          </a:p>
        </p:txBody>
      </p:sp>
      <p:sp>
        <p:nvSpPr>
          <p:cNvPr id="7" name="Rectangle 6"/>
          <p:cNvSpPr/>
          <p:nvPr/>
        </p:nvSpPr>
        <p:spPr>
          <a:xfrm>
            <a:off x="827584" y="1124744"/>
            <a:ext cx="770485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rot="16200000">
            <a:off x="-1859025" y="3883360"/>
            <a:ext cx="53732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971600" y="6093296"/>
            <a:ext cx="2460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Photo courtesy of Fair Food Programme</a:t>
            </a: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www.fairfoodstandards.org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100" name="Picture 8" descr="ETI_NEW STRAP 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404813"/>
            <a:ext cx="41751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What should I do now?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Discuss the changes with your workers’ representatives and re-negotiate </a:t>
            </a:r>
            <a:r>
              <a:rPr lang="en-GB" b="1" i="1" dirty="0" smtClean="0"/>
              <a:t>collective agreements </a:t>
            </a:r>
            <a:r>
              <a:rPr lang="en-GB" dirty="0" smtClean="0"/>
              <a:t>as necessary</a:t>
            </a:r>
          </a:p>
          <a:p>
            <a:pPr eaLnBrk="1" hangingPunct="1"/>
            <a:r>
              <a:rPr lang="en-GB" dirty="0" smtClean="0"/>
              <a:t>Review and revise your Human Resources</a:t>
            </a:r>
            <a:r>
              <a:rPr lang="en-GB" b="1" i="1" dirty="0" smtClean="0"/>
              <a:t> policies</a:t>
            </a:r>
            <a:r>
              <a:rPr lang="en-GB" dirty="0" smtClean="0"/>
              <a:t> to meet updated ETI wording</a:t>
            </a:r>
          </a:p>
          <a:p>
            <a:pPr eaLnBrk="1" hangingPunct="1"/>
            <a:r>
              <a:rPr lang="en-GB" dirty="0" smtClean="0"/>
              <a:t>Review and revise the </a:t>
            </a:r>
            <a:r>
              <a:rPr lang="en-GB" b="1" i="1" dirty="0" smtClean="0"/>
              <a:t>processes</a:t>
            </a:r>
            <a:r>
              <a:rPr lang="en-GB" dirty="0" smtClean="0"/>
              <a:t> you use to manage working hours (such as production planning to avoid long hours)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  </a:t>
            </a:r>
            <a:r>
              <a:rPr lang="en-GB" sz="2200" b="1" dirty="0">
                <a:solidFill>
                  <a:srgbClr val="969696"/>
                </a:solidFill>
              </a:rPr>
              <a:t>ETI </a:t>
            </a:r>
            <a:r>
              <a:rPr lang="en-GB" dirty="0">
                <a:solidFill>
                  <a:srgbClr val="969696"/>
                </a:solidFill>
              </a:rPr>
              <a:t>                                    </a:t>
            </a:r>
            <a:r>
              <a:rPr lang="en-GB" dirty="0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What should I do now?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pPr eaLnBrk="1" hangingPunct="1"/>
            <a:r>
              <a:rPr lang="en-GB" b="1" i="1" dirty="0" smtClean="0"/>
              <a:t>Document </a:t>
            </a:r>
            <a:r>
              <a:rPr lang="en-GB" dirty="0" smtClean="0"/>
              <a:t>your updates so that they can be communicated and monitored</a:t>
            </a:r>
          </a:p>
          <a:p>
            <a:pPr eaLnBrk="1" hangingPunct="1"/>
            <a:r>
              <a:rPr lang="en-GB" dirty="0" smtClean="0"/>
              <a:t>Clearly, accurately and regularly </a:t>
            </a:r>
            <a:r>
              <a:rPr lang="en-GB" b="1" i="1" dirty="0" smtClean="0"/>
              <a:t>communicate </a:t>
            </a:r>
            <a:r>
              <a:rPr lang="en-GB" dirty="0" smtClean="0"/>
              <a:t>your updates to your customers/suppliers, workers and their representatives</a:t>
            </a:r>
          </a:p>
          <a:p>
            <a:pPr eaLnBrk="1" hangingPunct="1"/>
            <a:r>
              <a:rPr lang="en-GB" dirty="0" smtClean="0"/>
              <a:t>Regularly </a:t>
            </a:r>
            <a:r>
              <a:rPr lang="en-GB" b="1" i="1" dirty="0" smtClean="0"/>
              <a:t>monitor</a:t>
            </a:r>
            <a:r>
              <a:rPr lang="en-GB" i="1" dirty="0" smtClean="0"/>
              <a:t> </a:t>
            </a:r>
            <a:r>
              <a:rPr lang="en-GB" dirty="0" smtClean="0"/>
              <a:t>updated working hours policies and processes to make sure they are working</a:t>
            </a:r>
          </a:p>
          <a:p>
            <a:pPr eaLnBrk="1" hangingPunct="1"/>
            <a:r>
              <a:rPr lang="en-GB" b="1" i="1" dirty="0" smtClean="0"/>
              <a:t>Make adjustments </a:t>
            </a:r>
            <a:r>
              <a:rPr lang="en-GB" dirty="0" smtClean="0"/>
              <a:t>if they are not working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What should I do now?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eaLnBrk="1" hangingPunct="1">
              <a:buNone/>
            </a:pPr>
            <a:r>
              <a:rPr lang="en-GB" dirty="0" smtClean="0"/>
              <a:t>	NB If you use </a:t>
            </a:r>
            <a:r>
              <a:rPr lang="en-GB" b="1" i="1" dirty="0" smtClean="0"/>
              <a:t>homeworkers</a:t>
            </a:r>
            <a:r>
              <a:rPr lang="en-GB" dirty="0" smtClean="0"/>
              <a:t> make sure that they too are covered by your revised processes to meet the new requirements.</a:t>
            </a:r>
          </a:p>
          <a:p>
            <a:pPr eaLnBrk="1" hangingPunct="1"/>
            <a:endParaRPr lang="en-GB" dirty="0" smtClean="0"/>
          </a:p>
          <a:p>
            <a:pPr eaLnBrk="1" hangingPunct="1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  </a:t>
            </a:r>
            <a:r>
              <a:rPr lang="en-GB" sz="2200" b="1" dirty="0">
                <a:solidFill>
                  <a:srgbClr val="969696"/>
                </a:solidFill>
              </a:rPr>
              <a:t>ETI </a:t>
            </a:r>
            <a:r>
              <a:rPr lang="en-GB" dirty="0">
                <a:solidFill>
                  <a:srgbClr val="969696"/>
                </a:solidFill>
              </a:rPr>
              <a:t>                                    </a:t>
            </a:r>
            <a:r>
              <a:rPr lang="en-GB" dirty="0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Tips to reduce working hours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363272" cy="4525963"/>
          </a:xfrm>
        </p:spPr>
        <p:txBody>
          <a:bodyPr/>
          <a:lstStyle/>
          <a:p>
            <a:pPr eaLnBrk="1" hangingPunct="1"/>
            <a:r>
              <a:rPr lang="en-GB" sz="2900" dirty="0" smtClean="0"/>
              <a:t>Set </a:t>
            </a:r>
            <a:r>
              <a:rPr lang="en-GB" sz="2900" b="1" i="1" dirty="0" smtClean="0"/>
              <a:t>reasonable production targets </a:t>
            </a:r>
            <a:r>
              <a:rPr lang="en-GB" sz="2900" dirty="0" smtClean="0"/>
              <a:t>and schedules based on realistic labour efficiency rates</a:t>
            </a:r>
          </a:p>
          <a:p>
            <a:pPr eaLnBrk="1" hangingPunct="1"/>
            <a:r>
              <a:rPr lang="en-GB" sz="2900" dirty="0" smtClean="0"/>
              <a:t>Closely </a:t>
            </a:r>
            <a:r>
              <a:rPr lang="en-GB" sz="2900" b="1" i="1" dirty="0" smtClean="0"/>
              <a:t>coordinate HR plans </a:t>
            </a:r>
            <a:r>
              <a:rPr lang="en-GB" sz="2900" dirty="0" smtClean="0"/>
              <a:t>and production targets</a:t>
            </a:r>
          </a:p>
          <a:p>
            <a:pPr eaLnBrk="1" hangingPunct="1"/>
            <a:r>
              <a:rPr lang="en-GB" sz="2900" dirty="0" smtClean="0"/>
              <a:t>Continually </a:t>
            </a:r>
            <a:r>
              <a:rPr lang="en-GB" sz="2900" b="1" i="1" dirty="0" smtClean="0"/>
              <a:t>upgrade workers’ skills </a:t>
            </a:r>
            <a:r>
              <a:rPr lang="en-GB" sz="2900" dirty="0" smtClean="0"/>
              <a:t>through training, mentoring and coaching</a:t>
            </a:r>
          </a:p>
          <a:p>
            <a:pPr eaLnBrk="1" hangingPunct="1"/>
            <a:r>
              <a:rPr lang="en-GB" sz="2900" dirty="0" smtClean="0"/>
              <a:t>Improve </a:t>
            </a:r>
            <a:r>
              <a:rPr lang="en-GB" sz="2900" b="1" i="1" dirty="0" smtClean="0"/>
              <a:t>communication with supervisors </a:t>
            </a:r>
            <a:r>
              <a:rPr lang="en-GB" sz="2900" dirty="0" smtClean="0"/>
              <a:t>and line managers and between line managers and workers</a:t>
            </a:r>
          </a:p>
          <a:p>
            <a:pPr eaLnBrk="1" hangingPunct="1"/>
            <a:r>
              <a:rPr lang="en-GB" sz="2800" dirty="0" smtClean="0"/>
              <a:t>Form a team of </a:t>
            </a:r>
            <a:r>
              <a:rPr lang="en-GB" sz="2800" b="1" i="1" dirty="0" smtClean="0"/>
              <a:t>trade union members/worker representatives </a:t>
            </a:r>
            <a:r>
              <a:rPr lang="en-GB" sz="2800" dirty="0" smtClean="0"/>
              <a:t>to supervise changes and provide ongoing feedback</a:t>
            </a:r>
            <a:endParaRPr lang="en-GB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  </a:t>
            </a:r>
            <a:r>
              <a:rPr lang="en-GB" sz="2200" b="1" dirty="0">
                <a:solidFill>
                  <a:srgbClr val="969696"/>
                </a:solidFill>
              </a:rPr>
              <a:t>ETI </a:t>
            </a:r>
            <a:r>
              <a:rPr lang="en-GB" dirty="0">
                <a:solidFill>
                  <a:srgbClr val="969696"/>
                </a:solidFill>
              </a:rPr>
              <a:t>                                    </a:t>
            </a:r>
            <a:r>
              <a:rPr lang="en-GB" dirty="0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Where can I get more information?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280920" cy="4525963"/>
          </a:xfrm>
        </p:spPr>
        <p:txBody>
          <a:bodyPr/>
          <a:lstStyle/>
          <a:p>
            <a:pPr eaLnBrk="1" hangingPunct="1"/>
            <a:r>
              <a:rPr lang="en-GB" b="1" dirty="0" smtClean="0"/>
              <a:t>Ethical Trading Initiative</a:t>
            </a:r>
            <a:r>
              <a:rPr lang="en-GB" dirty="0" smtClean="0"/>
              <a:t>: </a:t>
            </a:r>
            <a:br>
              <a:rPr lang="en-GB" dirty="0" smtClean="0"/>
            </a:br>
            <a:r>
              <a:rPr lang="en-GB" sz="2800" dirty="0" smtClean="0">
                <a:hlinkClick r:id="rId2"/>
              </a:rPr>
              <a:t>www.ethicaltrade.org/eti-base-code/working-hours</a:t>
            </a:r>
            <a:endParaRPr lang="en-GB" sz="2800" dirty="0" smtClean="0"/>
          </a:p>
          <a:p>
            <a:pPr eaLnBrk="1" hangingPunct="1"/>
            <a:r>
              <a:rPr lang="en-GB" b="1" dirty="0" smtClean="0"/>
              <a:t>SEDEX helpdesk </a:t>
            </a:r>
            <a:r>
              <a:rPr lang="en-GB" dirty="0" smtClean="0"/>
              <a:t>(if you are a member):</a:t>
            </a:r>
            <a:br>
              <a:rPr lang="en-GB" dirty="0" smtClean="0"/>
            </a:br>
            <a:r>
              <a:rPr lang="en-GB" dirty="0" smtClean="0">
                <a:hlinkClick r:id="rId3"/>
              </a:rPr>
              <a:t>www.sedexglobal.com/about-sedex/contact-us</a:t>
            </a:r>
            <a:endParaRPr lang="en-GB" dirty="0" smtClean="0"/>
          </a:p>
          <a:p>
            <a:pPr eaLnBrk="1" hangingPunct="1"/>
            <a:r>
              <a:rPr lang="en-GB" dirty="0" smtClean="0"/>
              <a:t>Local </a:t>
            </a:r>
            <a:r>
              <a:rPr lang="en-GB" b="1" dirty="0" smtClean="0"/>
              <a:t>trade unions</a:t>
            </a:r>
          </a:p>
          <a:p>
            <a:pPr eaLnBrk="1" hangingPunct="1"/>
            <a:r>
              <a:rPr lang="en-GB" dirty="0" smtClean="0"/>
              <a:t>Your country’s </a:t>
            </a:r>
            <a:r>
              <a:rPr lang="en-GB" b="1" dirty="0" smtClean="0"/>
              <a:t>ministry of labour </a:t>
            </a:r>
            <a:r>
              <a:rPr lang="en-GB" dirty="0" smtClean="0"/>
              <a:t>or equivalent</a:t>
            </a:r>
          </a:p>
          <a:p>
            <a:pPr eaLnBrk="1" hangingPunct="1"/>
            <a:r>
              <a:rPr lang="en-GB" b="1" dirty="0" smtClean="0"/>
              <a:t>Your customers </a:t>
            </a:r>
            <a:r>
              <a:rPr lang="en-GB" dirty="0" smtClean="0"/>
              <a:t>- especially if they are ETI members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Thank you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6725" y="1628775"/>
            <a:ext cx="5617443" cy="4525963"/>
          </a:xfrm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en-GB" sz="2200" dirty="0" smtClean="0">
                <a:solidFill>
                  <a:schemeClr val="bg1"/>
                </a:solidFill>
              </a:rPr>
              <a:t>The Ethical Trading Initiative (ETI) is a leading alliance of companies, trade unions and NGOs that promotes respect for workers’ rights around the globe. </a:t>
            </a:r>
          </a:p>
          <a:p>
            <a:pPr marL="0" indent="0">
              <a:buFontTx/>
              <a:buNone/>
            </a:pPr>
            <a:r>
              <a:rPr lang="en-GB" sz="2200" dirty="0" smtClean="0">
                <a:solidFill>
                  <a:schemeClr val="bg1"/>
                </a:solidFill>
              </a:rPr>
              <a:t>Our vision is a world where all workers are free from exploitation and discrimination, and enjoy conditions of freedom, security and equity. </a:t>
            </a:r>
          </a:p>
          <a:p>
            <a:pPr marL="0" indent="0" eaLnBrk="1" hangingPunct="1">
              <a:buFontTx/>
              <a:buNone/>
            </a:pPr>
            <a:endParaRPr lang="en-GB" sz="2200" dirty="0" smtClean="0">
              <a:solidFill>
                <a:schemeClr val="bg1"/>
              </a:solidFill>
            </a:endParaRP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539750" y="4581525"/>
            <a:ext cx="3097213" cy="1595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Calibri" pitchFamily="34" charset="0"/>
              </a:rPr>
              <a:t>Ethical Trading Initiative </a:t>
            </a:r>
            <a:br>
              <a:rPr lang="en-US" sz="140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1400">
                <a:solidFill>
                  <a:schemeClr val="bg1"/>
                </a:solidFill>
                <a:latin typeface="Calibri" pitchFamily="34" charset="0"/>
              </a:rPr>
              <a:t>8 Coldbath Square  </a:t>
            </a:r>
            <a:br>
              <a:rPr lang="en-US" sz="140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1400">
                <a:solidFill>
                  <a:schemeClr val="bg1"/>
                </a:solidFill>
                <a:latin typeface="Calibri" pitchFamily="34" charset="0"/>
              </a:rPr>
              <a:t>London  EC1R 5HL   </a:t>
            </a:r>
            <a:br>
              <a:rPr lang="en-US" sz="140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1400">
                <a:solidFill>
                  <a:schemeClr val="bg1"/>
                </a:solidFill>
                <a:latin typeface="Calibri" pitchFamily="34" charset="0"/>
              </a:rPr>
              <a:t>UK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Calibri" pitchFamily="34" charset="0"/>
              </a:rPr>
              <a:t>T +44 (0) 20 7841 4350 </a:t>
            </a:r>
            <a:br>
              <a:rPr lang="en-US" sz="140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1400">
                <a:solidFill>
                  <a:schemeClr val="bg1"/>
                </a:solidFill>
                <a:latin typeface="Calibri" pitchFamily="34" charset="0"/>
              </a:rPr>
              <a:t>F +44 (0) 20 7833 1569 </a:t>
            </a:r>
            <a:br>
              <a:rPr lang="en-US" sz="140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1400">
                <a:solidFill>
                  <a:schemeClr val="bg1"/>
                </a:solidFill>
                <a:latin typeface="Calibri" pitchFamily="34" charset="0"/>
              </a:rPr>
              <a:t>eti@eti.org.uk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  </a:t>
            </a:r>
            <a:r>
              <a:rPr lang="en-GB" sz="2200" b="1" dirty="0">
                <a:solidFill>
                  <a:srgbClr val="969696"/>
                </a:solidFill>
              </a:rPr>
              <a:t>ETI </a:t>
            </a:r>
            <a:r>
              <a:rPr lang="en-GB" dirty="0">
                <a:solidFill>
                  <a:srgbClr val="969696"/>
                </a:solidFill>
              </a:rPr>
              <a:t>                                    </a:t>
            </a:r>
            <a:r>
              <a:rPr lang="en-GB" dirty="0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Timescale - 2014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492896"/>
            <a:ext cx="1584176" cy="459432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None/>
            </a:pPr>
            <a:r>
              <a:rPr lang="en-GB" sz="1600" b="1" dirty="0" smtClean="0"/>
              <a:t>1</a:t>
            </a:r>
            <a:r>
              <a:rPr lang="en-GB" sz="1600" b="1" baseline="30000" dirty="0" smtClean="0"/>
              <a:t>st</a:t>
            </a:r>
            <a:r>
              <a:rPr lang="en-GB" sz="1600" b="1" dirty="0" smtClean="0"/>
              <a:t> April</a:t>
            </a:r>
            <a:endParaRPr lang="en-GB" dirty="0" smtClean="0"/>
          </a:p>
        </p:txBody>
      </p:sp>
      <p:sp>
        <p:nvSpPr>
          <p:cNvPr id="6" name="Pentagon 5"/>
          <p:cNvSpPr/>
          <p:nvPr/>
        </p:nvSpPr>
        <p:spPr>
          <a:xfrm>
            <a:off x="539552" y="2924944"/>
            <a:ext cx="1944216" cy="1512168"/>
          </a:xfrm>
          <a:prstGeom prst="homePlate">
            <a:avLst/>
          </a:prstGeom>
          <a:solidFill>
            <a:srgbClr val="FEC13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Revised wording launched</a:t>
            </a:r>
            <a:endParaRPr lang="en-GB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2483768" y="2924944"/>
            <a:ext cx="1944216" cy="1512168"/>
          </a:xfrm>
          <a:prstGeom prst="homePlate">
            <a:avLst/>
          </a:prstGeom>
          <a:solidFill>
            <a:srgbClr val="FEC1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Companies prepare for implementation</a:t>
            </a:r>
            <a:endParaRPr lang="en-GB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4427984" y="2924944"/>
            <a:ext cx="1944216" cy="1512168"/>
          </a:xfrm>
          <a:prstGeom prst="homePlate">
            <a:avLst/>
          </a:prstGeom>
          <a:solidFill>
            <a:srgbClr val="F7931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Companies start implementing revised wording</a:t>
            </a:r>
            <a:endParaRPr lang="en-GB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6372200" y="2924944"/>
            <a:ext cx="1944216" cy="1512168"/>
          </a:xfrm>
          <a:prstGeom prst="homePlate">
            <a:avLst/>
          </a:prstGeom>
          <a:solidFill>
            <a:srgbClr val="F793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social audits use the revised wording</a:t>
            </a:r>
            <a:endParaRPr lang="en-GB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411760" y="2492896"/>
            <a:ext cx="1944216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1200"/>
              </a:spcAft>
              <a:buNone/>
            </a:pPr>
            <a:r>
              <a:rPr lang="en-GB" sz="1600" b="1" dirty="0" smtClean="0">
                <a:solidFill>
                  <a:srgbClr val="4D4D4D"/>
                </a:solidFill>
                <a:latin typeface="+mn-lt"/>
              </a:rPr>
              <a:t>April-Sept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427984" y="2492896"/>
            <a:ext cx="1944216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1200"/>
              </a:spcAft>
              <a:buNone/>
            </a:pPr>
            <a:r>
              <a:rPr lang="en-GB" sz="1600" b="1" dirty="0" smtClean="0">
                <a:solidFill>
                  <a:srgbClr val="4D4D4D"/>
                </a:solidFill>
                <a:latin typeface="+mn-lt"/>
              </a:rPr>
              <a:t>1st September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372200" y="2492896"/>
            <a:ext cx="1944216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1200"/>
              </a:spcAft>
              <a:buNone/>
            </a:pPr>
            <a:r>
              <a:rPr lang="en-GB" sz="1600" b="1" dirty="0" smtClean="0">
                <a:solidFill>
                  <a:srgbClr val="4D4D4D"/>
                </a:solidFill>
                <a:latin typeface="+mn-lt"/>
              </a:rPr>
              <a:t>1st December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pPr eaLnBrk="1" hangingPunct="1"/>
            <a:r>
              <a:rPr lang="en-GB" sz="3600" dirty="0" smtClean="0"/>
              <a:t>Why is managing working hours important?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pPr indent="0" eaLnBrk="1" hangingPunct="1">
              <a:buNone/>
            </a:pPr>
            <a:r>
              <a:rPr lang="en-GB" dirty="0" smtClean="0"/>
              <a:t>Research has shown that working more than 48 hours per week:</a:t>
            </a:r>
          </a:p>
          <a:p>
            <a:pPr indent="0" eaLnBrk="1" hangingPunct="1">
              <a:buNone/>
            </a:pPr>
            <a:endParaRPr lang="en-GB" sz="1800" dirty="0" smtClean="0"/>
          </a:p>
          <a:p>
            <a:pPr lvl="1" eaLnBrk="1" hangingPunct="1">
              <a:buBlip>
                <a:blip r:embed="rId2"/>
              </a:buBlip>
            </a:pPr>
            <a:r>
              <a:rPr lang="en-GB" dirty="0" smtClean="0"/>
              <a:t> Is bad for workers’ </a:t>
            </a:r>
            <a:r>
              <a:rPr lang="en-GB" b="1" dirty="0" smtClean="0"/>
              <a:t>health</a:t>
            </a:r>
          </a:p>
          <a:p>
            <a:pPr lvl="1" eaLnBrk="1" hangingPunct="1">
              <a:buBlip>
                <a:blip r:embed="rId2"/>
              </a:buBlip>
            </a:pPr>
            <a:r>
              <a:rPr lang="en-GB" dirty="0" smtClean="0"/>
              <a:t> Reduces </a:t>
            </a:r>
            <a:r>
              <a:rPr lang="en-GB" b="1" dirty="0" smtClean="0"/>
              <a:t>productivity</a:t>
            </a:r>
            <a:r>
              <a:rPr lang="en-GB" dirty="0" smtClean="0"/>
              <a:t> and quality of work</a:t>
            </a:r>
          </a:p>
          <a:p>
            <a:pPr lvl="1" eaLnBrk="1" hangingPunct="1">
              <a:buBlip>
                <a:blip r:embed="rId2"/>
              </a:buBlip>
            </a:pPr>
            <a:r>
              <a:rPr lang="en-GB" dirty="0" smtClean="0"/>
              <a:t> Causes </a:t>
            </a:r>
            <a:r>
              <a:rPr lang="en-GB" b="1" dirty="0" smtClean="0"/>
              <a:t>stress</a:t>
            </a:r>
          </a:p>
          <a:p>
            <a:pPr lvl="1" eaLnBrk="1" hangingPunct="1">
              <a:buBlip>
                <a:blip r:embed="rId2"/>
              </a:buBlip>
            </a:pPr>
            <a:r>
              <a:rPr lang="en-GB" dirty="0" smtClean="0"/>
              <a:t> Makes </a:t>
            </a:r>
            <a:r>
              <a:rPr lang="en-GB" b="1" dirty="0" smtClean="0"/>
              <a:t>caring</a:t>
            </a:r>
            <a:r>
              <a:rPr lang="en-GB" dirty="0" smtClean="0"/>
              <a:t> for children and dependents difficult</a:t>
            </a:r>
          </a:p>
          <a:p>
            <a:pPr lvl="1"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74638"/>
            <a:ext cx="8496944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Why we revised our working hours clause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To enable employers to </a:t>
            </a:r>
            <a:r>
              <a:rPr lang="en-GB" b="1" dirty="0" smtClean="0"/>
              <a:t>better understand and manage</a:t>
            </a:r>
            <a:r>
              <a:rPr lang="en-GB" dirty="0" smtClean="0"/>
              <a:t> working hours</a:t>
            </a:r>
          </a:p>
          <a:p>
            <a:pPr eaLnBrk="1" hangingPunct="1"/>
            <a:r>
              <a:rPr lang="en-GB" dirty="0" smtClean="0"/>
              <a:t>To </a:t>
            </a:r>
            <a:r>
              <a:rPr lang="en-GB" b="1" dirty="0" smtClean="0"/>
              <a:t>allow more flexibility </a:t>
            </a:r>
            <a:r>
              <a:rPr lang="en-GB" dirty="0" smtClean="0"/>
              <a:t>in the number of overtime hours allowed, without allowing excessive working hours overall</a:t>
            </a:r>
          </a:p>
          <a:p>
            <a:pPr eaLnBrk="1" hangingPunct="1"/>
            <a:r>
              <a:rPr lang="en-GB" dirty="0" smtClean="0"/>
              <a:t>To </a:t>
            </a:r>
            <a:r>
              <a:rPr lang="en-GB" b="1" dirty="0" smtClean="0"/>
              <a:t>reduce confusion </a:t>
            </a:r>
            <a:r>
              <a:rPr lang="en-GB" dirty="0" smtClean="0"/>
              <a:t>over the use of certain terms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new wording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en-GB" sz="1400" dirty="0" smtClean="0"/>
              <a:t>6.1 Working hours must comply with national laws, collective agreements, and the provisions of </a:t>
            </a:r>
            <a:br>
              <a:rPr lang="en-GB" sz="1400" dirty="0" smtClean="0"/>
            </a:br>
            <a:r>
              <a:rPr lang="en-GB" sz="1400" dirty="0" smtClean="0"/>
              <a:t>6.2 to 6.6 below, whichever affords the greater protection for workers. 6.2 to 6.6 are based on international labour standards.</a:t>
            </a:r>
          </a:p>
          <a:p>
            <a:r>
              <a:rPr lang="en-GB" sz="1400" dirty="0" smtClean="0"/>
              <a:t>6.2 Working hours, excluding overtime, shall be defined by contract, and shall not exceed 48 hours per week*</a:t>
            </a:r>
            <a:endParaRPr lang="en-GB" sz="1200" i="1" dirty="0" smtClean="0"/>
          </a:p>
          <a:p>
            <a:r>
              <a:rPr lang="en-GB" sz="1400" dirty="0" smtClean="0"/>
              <a:t>6.3 All overtime shall be voluntary. Overtime shall be used responsibly, taking into account all the following: the extent, frequency and hours worked by individual workers and the workforce as a whole. It shall not be used to replace regular employment. Overtime shall always be compensated at a premium rate, which is recommended to be not less than 125% of the regular rate of pay.</a:t>
            </a:r>
          </a:p>
          <a:p>
            <a:r>
              <a:rPr lang="en-GB" sz="1400" dirty="0" smtClean="0"/>
              <a:t>6.4 The total hours worked in any 7 day period shall not exceed 60 hours, except where covered by clause 6.5 below.</a:t>
            </a:r>
          </a:p>
          <a:p>
            <a:r>
              <a:rPr lang="en-GB" sz="1400" dirty="0" smtClean="0"/>
              <a:t>6.5 Working hours may exceed 60 hours in any 7 day period only in exceptional circumstances where all of the following are met:</a:t>
            </a:r>
          </a:p>
          <a:p>
            <a:pPr lvl="1"/>
            <a:r>
              <a:rPr lang="en-GB" sz="1200" dirty="0" smtClean="0"/>
              <a:t>this is allowed by national law;</a:t>
            </a:r>
          </a:p>
          <a:p>
            <a:pPr lvl="1"/>
            <a:r>
              <a:rPr lang="en-GB" sz="1200" dirty="0" smtClean="0"/>
              <a:t>this is allowed by a collective agreement freely negotiated with a workers’ organisation representing a significant portion of the workforce;</a:t>
            </a:r>
          </a:p>
          <a:p>
            <a:pPr lvl="1"/>
            <a:r>
              <a:rPr lang="en-GB" sz="1200" dirty="0" smtClean="0"/>
              <a:t>appropriate safeguards are taken to protect the workers’ health and safety; and</a:t>
            </a:r>
          </a:p>
          <a:p>
            <a:pPr lvl="1"/>
            <a:r>
              <a:rPr lang="en-GB" sz="1200" dirty="0" smtClean="0"/>
              <a:t>the employer can demonstrate that exceptional circumstances apply such as unexpected production peaks, accidents or emergencies.</a:t>
            </a:r>
          </a:p>
          <a:p>
            <a:r>
              <a:rPr lang="en-GB" sz="1400" dirty="0" smtClean="0"/>
              <a:t>6.6 Workers shall be provided with at least one day off in every 7 day period or, where allowed by national law, 2 days off in every 14 day period.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new wording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Footnote: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	“</a:t>
            </a:r>
            <a:r>
              <a:rPr lang="en-GB" sz="2000" i="1" dirty="0" smtClean="0"/>
              <a:t>International standards recommend the progressive reduction of normal hours of work, when appropriate, to 40 hours per week, without any reduction in workers’ wages as hours are reduced.”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This is not a requirement of the Base Code, but employers are encouraged to work towards this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What are the key changes?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eaLnBrk="1" hangingPunct="1">
              <a:buNone/>
            </a:pPr>
            <a:r>
              <a:rPr lang="en-GB" dirty="0" smtClean="0"/>
              <a:t>Overtime shall be:</a:t>
            </a:r>
          </a:p>
          <a:p>
            <a:pPr eaLnBrk="1" hangingPunct="1"/>
            <a:r>
              <a:rPr lang="en-GB" sz="2900" dirty="0" smtClean="0"/>
              <a:t>“used responsibly”</a:t>
            </a:r>
          </a:p>
          <a:p>
            <a:pPr eaLnBrk="1" hangingPunct="1"/>
            <a:r>
              <a:rPr lang="en-GB" sz="2900" dirty="0" smtClean="0"/>
              <a:t>voluntary </a:t>
            </a:r>
            <a:r>
              <a:rPr lang="en-GB" sz="2900" u="sng" dirty="0" smtClean="0"/>
              <a:t>and</a:t>
            </a:r>
            <a:r>
              <a:rPr lang="en-GB" sz="2900" dirty="0" smtClean="0"/>
              <a:t> “taking into account all the following: the extent, frequency and hours worked by individual workers and the workforce as a whole”</a:t>
            </a:r>
          </a:p>
          <a:p>
            <a:pPr eaLnBrk="1" hangingPunct="1"/>
            <a:r>
              <a:rPr lang="en-GB" sz="2900" dirty="0" smtClean="0"/>
              <a:t>“not...used to replace regular employment”</a:t>
            </a:r>
          </a:p>
          <a:p>
            <a:pPr eaLnBrk="1" hangingPunct="1"/>
            <a:r>
              <a:rPr lang="en-GB" sz="2900" dirty="0" smtClean="0"/>
              <a:t>“compensated at a rate recommended to be not less than 125% of the regular rate of pay”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  </a:t>
            </a:r>
            <a:r>
              <a:rPr lang="en-GB" sz="2200" b="1" dirty="0">
                <a:solidFill>
                  <a:srgbClr val="969696"/>
                </a:solidFill>
              </a:rPr>
              <a:t>ETI </a:t>
            </a:r>
            <a:r>
              <a:rPr lang="en-GB" dirty="0">
                <a:solidFill>
                  <a:srgbClr val="969696"/>
                </a:solidFill>
              </a:rPr>
              <a:t>                                    </a:t>
            </a:r>
            <a:r>
              <a:rPr lang="en-GB" dirty="0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What are the key changes?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eaLnBrk="1" hangingPunct="1"/>
            <a:r>
              <a:rPr lang="en-GB" sz="2900" dirty="0" smtClean="0"/>
              <a:t>“The total hours worked in any seven day period shall not exceed 60 hours”</a:t>
            </a:r>
          </a:p>
          <a:p>
            <a:pPr eaLnBrk="1" hangingPunct="1">
              <a:buNone/>
            </a:pPr>
            <a:endParaRPr lang="en-GB" sz="2900" i="1" dirty="0" smtClean="0"/>
          </a:p>
          <a:p>
            <a:pPr eaLnBrk="1" hangingPunct="1">
              <a:spcBef>
                <a:spcPts val="6000"/>
              </a:spcBef>
              <a:buNone/>
            </a:pPr>
            <a:r>
              <a:rPr lang="en-GB" sz="2900" i="1" dirty="0" smtClean="0"/>
              <a:t>	</a:t>
            </a:r>
            <a:endParaRPr lang="en-GB" sz="29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899592" y="3006244"/>
            <a:ext cx="7344816" cy="864096"/>
          </a:xfrm>
          <a:prstGeom prst="rect">
            <a:avLst/>
          </a:prstGeom>
          <a:solidFill>
            <a:srgbClr val="D1E3C7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Left Brace 5"/>
          <p:cNvSpPr/>
          <p:nvPr/>
        </p:nvSpPr>
        <p:spPr>
          <a:xfrm rot="5400000">
            <a:off x="3235206" y="364014"/>
            <a:ext cx="225316" cy="4896544"/>
          </a:xfrm>
          <a:prstGeom prst="leftBrac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Left Brace 6"/>
          <p:cNvSpPr/>
          <p:nvPr/>
        </p:nvSpPr>
        <p:spPr>
          <a:xfrm rot="5400000">
            <a:off x="6907614" y="1597442"/>
            <a:ext cx="225316" cy="2448272"/>
          </a:xfrm>
          <a:prstGeom prst="leftBrac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5796136" y="3006244"/>
            <a:ext cx="0" cy="864096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99592" y="5013176"/>
            <a:ext cx="7344816" cy="864096"/>
          </a:xfrm>
          <a:prstGeom prst="rect">
            <a:avLst/>
          </a:prstGeom>
          <a:solidFill>
            <a:srgbClr val="A3C690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Left Brace 10"/>
          <p:cNvSpPr/>
          <p:nvPr/>
        </p:nvSpPr>
        <p:spPr>
          <a:xfrm rot="5400000">
            <a:off x="4427984" y="1124744"/>
            <a:ext cx="288032" cy="7344816"/>
          </a:xfrm>
          <a:prstGeom prst="leftBrace">
            <a:avLst>
              <a:gd name="adj1" fmla="val 8333"/>
              <a:gd name="adj2" fmla="val 50377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719086" y="4365104"/>
            <a:ext cx="16450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60 hours in total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68959" y="2442374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48 hours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41367" y="2442374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hours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72200" y="3222268"/>
            <a:ext cx="1120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Overtime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15816" y="3294276"/>
            <a:ext cx="1120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Standard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19872" y="522920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Standard + Overtime 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9593" y="5877272"/>
            <a:ext cx="734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ie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overtime </a:t>
            </a:r>
            <a:r>
              <a:rPr lang="en-GB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may 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 more than12 hours if standard hours are less than 48)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99593" y="3861048"/>
            <a:ext cx="734481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GB" sz="15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ie</a:t>
            </a:r>
            <a:r>
              <a:rPr lang="en-GB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overtime </a:t>
            </a:r>
            <a:r>
              <a:rPr lang="en-GB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may not </a:t>
            </a:r>
            <a:r>
              <a:rPr lang="en-GB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 more than12 hours regardless of standard hours worked)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27584" y="4355812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New </a:t>
            </a:r>
            <a:r>
              <a:rPr lang="en-GB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version</a:t>
            </a:r>
            <a:endParaRPr lang="en-GB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851972" y="2339588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Old </a:t>
            </a:r>
            <a:r>
              <a:rPr lang="en-GB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version</a:t>
            </a:r>
            <a:endParaRPr lang="en-GB" u="sng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What are the key changes?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eaLnBrk="1" hangingPunct="1"/>
            <a:r>
              <a:rPr lang="en-GB" sz="3200" dirty="0" smtClean="0"/>
              <a:t>In some </a:t>
            </a:r>
            <a:r>
              <a:rPr lang="en-GB" sz="3200" u="sng" dirty="0" smtClean="0"/>
              <a:t>exceptional circumstances</a:t>
            </a:r>
            <a:r>
              <a:rPr lang="en-GB" sz="3200" dirty="0" smtClean="0"/>
              <a:t> hours may exceed 60 – but only if </a:t>
            </a:r>
            <a:r>
              <a:rPr lang="en-GB" sz="3200" u="sng" dirty="0" smtClean="0"/>
              <a:t>all four</a:t>
            </a:r>
            <a:r>
              <a:rPr lang="en-GB" sz="3200" dirty="0" smtClean="0"/>
              <a:t> of the following criteria are met:</a:t>
            </a:r>
          </a:p>
          <a:p>
            <a:pPr lvl="1">
              <a:buSzPct val="120000"/>
              <a:buBlip>
                <a:blip r:embed="rId2"/>
              </a:buBlip>
            </a:pPr>
            <a:r>
              <a:rPr lang="en-GB" sz="2000" dirty="0" smtClean="0"/>
              <a:t>this is allowed by </a:t>
            </a:r>
            <a:r>
              <a:rPr lang="en-GB" sz="2000" b="1" dirty="0" smtClean="0"/>
              <a:t>national law</a:t>
            </a:r>
            <a:r>
              <a:rPr lang="en-GB" sz="2000" dirty="0" smtClean="0"/>
              <a:t>;</a:t>
            </a:r>
          </a:p>
          <a:p>
            <a:pPr lvl="1">
              <a:buSzPct val="120000"/>
              <a:buBlip>
                <a:blip r:embed="rId2"/>
              </a:buBlip>
            </a:pPr>
            <a:r>
              <a:rPr lang="en-GB" sz="2000" dirty="0" smtClean="0"/>
              <a:t>this is allowed by a </a:t>
            </a:r>
            <a:r>
              <a:rPr lang="en-GB" sz="2000" b="1" dirty="0" smtClean="0"/>
              <a:t>collective agreement </a:t>
            </a:r>
            <a:r>
              <a:rPr lang="en-GB" sz="2000" dirty="0" smtClean="0"/>
              <a:t>freely negotiated with a workers’ organisation representing a significant portion of the workforce;</a:t>
            </a:r>
          </a:p>
          <a:p>
            <a:pPr lvl="1">
              <a:buSzPct val="120000"/>
              <a:buBlip>
                <a:blip r:embed="rId2"/>
              </a:buBlip>
            </a:pPr>
            <a:r>
              <a:rPr lang="en-GB" sz="2000" dirty="0" smtClean="0"/>
              <a:t>appropriate safeguards are taken to </a:t>
            </a:r>
            <a:r>
              <a:rPr lang="en-GB" sz="2000" b="1" dirty="0" smtClean="0"/>
              <a:t>protect the workers’ health and safety</a:t>
            </a:r>
            <a:r>
              <a:rPr lang="en-GB" sz="2000" dirty="0" smtClean="0"/>
              <a:t>; and</a:t>
            </a:r>
          </a:p>
          <a:p>
            <a:pPr lvl="1">
              <a:buSzPct val="120000"/>
              <a:buBlip>
                <a:blip r:embed="rId2"/>
              </a:buBlip>
            </a:pPr>
            <a:r>
              <a:rPr lang="en-GB" sz="2000" dirty="0" smtClean="0"/>
              <a:t>the employer can </a:t>
            </a:r>
            <a:r>
              <a:rPr lang="en-GB" sz="2000" b="1" dirty="0" smtClean="0"/>
              <a:t>demonstrate that exceptional circumstances apply </a:t>
            </a:r>
            <a:r>
              <a:rPr lang="en-GB" sz="2000" dirty="0" smtClean="0"/>
              <a:t>such as unexpected production peaks, accidents or emergencies.</a:t>
            </a:r>
          </a:p>
          <a:p>
            <a:pPr eaLnBrk="1" hangingPunct="1"/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671</Words>
  <Application>Microsoft Office PowerPoint</Application>
  <PresentationFormat>On-screen Show (4:3)</PresentationFormat>
  <Paragraphs>109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Custom Design</vt:lpstr>
      <vt:lpstr>Revision of the ETI Base Code clause  on working hours  </vt:lpstr>
      <vt:lpstr>Timescale - 2014</vt:lpstr>
      <vt:lpstr>Why is managing working hours important?</vt:lpstr>
      <vt:lpstr>Why we revised our working hours clause</vt:lpstr>
      <vt:lpstr>The new wording</vt:lpstr>
      <vt:lpstr>The new wording</vt:lpstr>
      <vt:lpstr>What are the key changes?</vt:lpstr>
      <vt:lpstr>What are the key changes?</vt:lpstr>
      <vt:lpstr>What are the key changes?</vt:lpstr>
      <vt:lpstr>What should I do now?</vt:lpstr>
      <vt:lpstr>What should I do now?</vt:lpstr>
      <vt:lpstr>What should I do now?</vt:lpstr>
      <vt:lpstr>Tips to reduce working hours</vt:lpstr>
      <vt:lpstr>Where can I get more information?</vt:lpstr>
      <vt:lpstr>Thank you</vt:lpstr>
    </vt:vector>
  </TitlesOfParts>
  <Company>ETI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alan.sadler</dc:creator>
  <cp:lastModifiedBy>sabita</cp:lastModifiedBy>
  <cp:revision>45</cp:revision>
  <dcterms:created xsi:type="dcterms:W3CDTF">2011-04-26T13:14:31Z</dcterms:created>
  <dcterms:modified xsi:type="dcterms:W3CDTF">2014-09-04T16:22:16Z</dcterms:modified>
</cp:coreProperties>
</file>