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80" r:id="rId4"/>
    <p:sldId id="257" r:id="rId5"/>
    <p:sldId id="279" r:id="rId6"/>
    <p:sldId id="268" r:id="rId7"/>
    <p:sldId id="272" r:id="rId8"/>
    <p:sldId id="269" r:id="rId9"/>
    <p:sldId id="273" r:id="rId10"/>
    <p:sldId id="274" r:id="rId11"/>
    <p:sldId id="270" r:id="rId12"/>
    <p:sldId id="275" r:id="rId13"/>
    <p:sldId id="276" r:id="rId14"/>
    <p:sldId id="278" r:id="rId15"/>
    <p:sldId id="271" r:id="rId16"/>
    <p:sldId id="267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1E"/>
    <a:srgbClr val="FEC133"/>
    <a:srgbClr val="D9D9D9"/>
    <a:srgbClr val="D1E3C7"/>
    <a:srgbClr val="A3C690"/>
    <a:srgbClr val="969696"/>
    <a:srgbClr val="4D4D4D"/>
    <a:srgbClr val="8B03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94A6-B67C-462B-A3A6-33BFE25709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F4EB-FF6C-4454-B889-217CBCF59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1F85-19C7-4BAF-BEBB-001BE8B08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F355-AF2B-47BF-A066-00C95EF65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B4BB-40EA-4C3D-A099-C8E63C01F1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07C0-9424-4DDD-9EFE-B212FC986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2539-ACD7-4ED2-B5FF-54D544EAE2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AE95B-C919-4A41-8C71-FAA25A680B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45F8-163B-43ED-ACAC-3618BC1EC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92CA-8275-4FBF-9769-DB4F2B28D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AA6C-DC32-40A0-9F3A-ED7FCCA76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245225"/>
            <a:ext cx="849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F7931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rgbClr val="F7931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3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9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65863"/>
            <a:ext cx="820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9BDBDC-0328-481E-AE97-93FAF151C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8439" name="Line 7"/>
          <p:cNvSpPr>
            <a:spLocks noChangeShapeType="1"/>
          </p:cNvSpPr>
          <p:nvPr userDrawn="1"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exglobal.com/about-sedex/contact-us" TargetMode="External"/><Relationship Id="rId2" Type="http://schemas.openxmlformats.org/officeDocument/2006/relationships/hyperlink" Target="http://www.ethicaltrade.org/eti-base-code/working-hou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Base Code issues\Working hours\fair food programme time c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571429" cy="5390477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268760"/>
            <a:ext cx="7628384" cy="1470025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eaLnBrk="1" hangingPunct="1"/>
            <a:r>
              <a:rPr lang="en-GB" sz="3600" b="1" dirty="0" smtClean="0"/>
              <a:t>Revision of the ETI Base Code clause </a:t>
            </a:r>
            <a:br>
              <a:rPr lang="en-GB" sz="3600" b="1" dirty="0" smtClean="0"/>
            </a:br>
            <a:r>
              <a:rPr lang="en-GB" sz="3600" b="1" dirty="0" smtClean="0"/>
              <a:t>on working hours  </a:t>
            </a:r>
            <a:endParaRPr lang="en-GB" sz="3200" b="1" dirty="0" smtClean="0">
              <a:solidFill>
                <a:srgbClr val="96969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666" y="3068638"/>
            <a:ext cx="3888358" cy="576262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algn="l" eaLnBrk="1" hangingPunct="1"/>
            <a:r>
              <a:rPr lang="en-GB" dirty="0" smtClean="0">
                <a:solidFill>
                  <a:schemeClr val="bg1"/>
                </a:solidFill>
              </a:rPr>
              <a:t>Summary guidelines</a:t>
            </a:r>
          </a:p>
        </p:txBody>
      </p:sp>
      <p:sp>
        <p:nvSpPr>
          <p:cNvPr id="7" name="Rectangle 6"/>
          <p:cNvSpPr/>
          <p:nvPr/>
        </p:nvSpPr>
        <p:spPr>
          <a:xfrm>
            <a:off x="827584" y="1124744"/>
            <a:ext cx="77048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6200000">
            <a:off x="-1859025" y="3883360"/>
            <a:ext cx="53732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71600" y="6093296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Photo courtesy of Fair Food Programme</a:t>
            </a:r>
          </a:p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www.fairfoodstandards.org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00" name="Picture 8" descr="ETI_NEW STRAP 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04813"/>
            <a:ext cx="4175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should I do now?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Discuss the changes with your workers’ representatives and re-negotiate </a:t>
            </a:r>
            <a:r>
              <a:rPr lang="en-GB" b="1" i="1" dirty="0" smtClean="0"/>
              <a:t>collective agreements </a:t>
            </a:r>
            <a:r>
              <a:rPr lang="en-GB" dirty="0" smtClean="0"/>
              <a:t>as necessary</a:t>
            </a:r>
          </a:p>
          <a:p>
            <a:pPr eaLnBrk="1" hangingPunct="1"/>
            <a:r>
              <a:rPr lang="en-GB" dirty="0" smtClean="0"/>
              <a:t>Review and revise your Human Resources</a:t>
            </a:r>
            <a:r>
              <a:rPr lang="en-GB" b="1" i="1" dirty="0" smtClean="0"/>
              <a:t> policies</a:t>
            </a:r>
            <a:r>
              <a:rPr lang="en-GB" dirty="0" smtClean="0"/>
              <a:t> to meet updated ETI wording</a:t>
            </a:r>
          </a:p>
          <a:p>
            <a:pPr eaLnBrk="1" hangingPunct="1"/>
            <a:r>
              <a:rPr lang="en-GB" dirty="0" smtClean="0"/>
              <a:t>Review and revise the </a:t>
            </a:r>
            <a:r>
              <a:rPr lang="en-GB" b="1" i="1" dirty="0" smtClean="0"/>
              <a:t>processes</a:t>
            </a:r>
            <a:r>
              <a:rPr lang="en-GB" dirty="0" smtClean="0"/>
              <a:t> you use to manage working hours (such as production planning to avoid long hours)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should I do now?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eaLnBrk="1" hangingPunct="1"/>
            <a:r>
              <a:rPr lang="en-GB" b="1" i="1" dirty="0" smtClean="0"/>
              <a:t>Document </a:t>
            </a:r>
            <a:r>
              <a:rPr lang="en-GB" dirty="0" smtClean="0"/>
              <a:t>your updates so that they can be communicated and monitored</a:t>
            </a:r>
          </a:p>
          <a:p>
            <a:pPr eaLnBrk="1" hangingPunct="1"/>
            <a:r>
              <a:rPr lang="en-GB" dirty="0" smtClean="0"/>
              <a:t>Clearly, accurately and regularly </a:t>
            </a:r>
            <a:r>
              <a:rPr lang="en-GB" b="1" i="1" dirty="0" smtClean="0"/>
              <a:t>communicate </a:t>
            </a:r>
            <a:r>
              <a:rPr lang="en-GB" dirty="0" smtClean="0"/>
              <a:t>your updates to your customers/suppliers, workers and their representatives</a:t>
            </a:r>
          </a:p>
          <a:p>
            <a:pPr eaLnBrk="1" hangingPunct="1"/>
            <a:r>
              <a:rPr lang="en-GB" dirty="0" smtClean="0"/>
              <a:t>Regularly </a:t>
            </a:r>
            <a:r>
              <a:rPr lang="en-GB" b="1" i="1" dirty="0" smtClean="0"/>
              <a:t>monitor</a:t>
            </a:r>
            <a:r>
              <a:rPr lang="en-GB" i="1" dirty="0" smtClean="0"/>
              <a:t> </a:t>
            </a:r>
            <a:r>
              <a:rPr lang="en-GB" dirty="0" smtClean="0"/>
              <a:t>updated working hours policies and processes to make sure they are working</a:t>
            </a:r>
          </a:p>
          <a:p>
            <a:pPr eaLnBrk="1" hangingPunct="1"/>
            <a:r>
              <a:rPr lang="en-GB" b="1" i="1" dirty="0" smtClean="0"/>
              <a:t>Make adjustments </a:t>
            </a:r>
            <a:r>
              <a:rPr lang="en-GB" dirty="0" smtClean="0"/>
              <a:t>if they are not working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should I do now?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eaLnBrk="1" hangingPunct="1">
              <a:buNone/>
            </a:pPr>
            <a:r>
              <a:rPr lang="en-GB" dirty="0" smtClean="0"/>
              <a:t>	NB If you use </a:t>
            </a:r>
            <a:r>
              <a:rPr lang="en-GB" b="1" i="1" dirty="0" smtClean="0"/>
              <a:t>homeworkers</a:t>
            </a:r>
            <a:r>
              <a:rPr lang="en-GB" dirty="0" smtClean="0"/>
              <a:t> make sure that they too are covered by your revised processes to meet the new requirements.</a:t>
            </a:r>
          </a:p>
          <a:p>
            <a:pPr eaLnBrk="1" hangingPunct="1"/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Tips to reduce working hours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363272" cy="4525963"/>
          </a:xfrm>
        </p:spPr>
        <p:txBody>
          <a:bodyPr/>
          <a:lstStyle/>
          <a:p>
            <a:pPr eaLnBrk="1" hangingPunct="1"/>
            <a:r>
              <a:rPr lang="en-GB" sz="2900" dirty="0" smtClean="0"/>
              <a:t>Set </a:t>
            </a:r>
            <a:r>
              <a:rPr lang="en-GB" sz="2900" b="1" i="1" dirty="0" smtClean="0"/>
              <a:t>reasonable production targets </a:t>
            </a:r>
            <a:r>
              <a:rPr lang="en-GB" sz="2900" dirty="0" smtClean="0"/>
              <a:t>and schedules based on realistic labour efficiency rates</a:t>
            </a:r>
          </a:p>
          <a:p>
            <a:pPr eaLnBrk="1" hangingPunct="1"/>
            <a:r>
              <a:rPr lang="en-GB" sz="2900" dirty="0" smtClean="0"/>
              <a:t>Closely </a:t>
            </a:r>
            <a:r>
              <a:rPr lang="en-GB" sz="2900" b="1" i="1" dirty="0" smtClean="0"/>
              <a:t>coordinate HR plans </a:t>
            </a:r>
            <a:r>
              <a:rPr lang="en-GB" sz="2900" dirty="0" smtClean="0"/>
              <a:t>and production targets</a:t>
            </a:r>
          </a:p>
          <a:p>
            <a:pPr eaLnBrk="1" hangingPunct="1"/>
            <a:r>
              <a:rPr lang="en-GB" sz="2900" dirty="0" smtClean="0"/>
              <a:t>Continually </a:t>
            </a:r>
            <a:r>
              <a:rPr lang="en-GB" sz="2900" b="1" i="1" dirty="0" smtClean="0"/>
              <a:t>upgrade workers’ skills </a:t>
            </a:r>
            <a:r>
              <a:rPr lang="en-GB" sz="2900" dirty="0" smtClean="0"/>
              <a:t>through training, mentoring and coaching</a:t>
            </a:r>
          </a:p>
          <a:p>
            <a:pPr eaLnBrk="1" hangingPunct="1"/>
            <a:r>
              <a:rPr lang="en-GB" sz="2900" dirty="0" smtClean="0"/>
              <a:t>Improve </a:t>
            </a:r>
            <a:r>
              <a:rPr lang="en-GB" sz="2900" b="1" i="1" dirty="0" smtClean="0"/>
              <a:t>communication with supervisors </a:t>
            </a:r>
            <a:r>
              <a:rPr lang="en-GB" sz="2900" dirty="0" smtClean="0"/>
              <a:t>and line managers and between line managers and workers</a:t>
            </a:r>
          </a:p>
          <a:p>
            <a:pPr eaLnBrk="1" hangingPunct="1"/>
            <a:r>
              <a:rPr lang="en-GB" sz="2800" dirty="0" smtClean="0"/>
              <a:t>Form a team of </a:t>
            </a:r>
            <a:r>
              <a:rPr lang="en-GB" sz="2800" b="1" i="1" dirty="0" smtClean="0"/>
              <a:t>trade union members/worker representatives </a:t>
            </a:r>
            <a:r>
              <a:rPr lang="en-GB" sz="2800" dirty="0" smtClean="0"/>
              <a:t>to supervise changes and provide ongoing feedback</a:t>
            </a:r>
            <a:endParaRPr lang="en-GB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Where can I get more information?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280920" cy="4525963"/>
          </a:xfrm>
        </p:spPr>
        <p:txBody>
          <a:bodyPr/>
          <a:lstStyle/>
          <a:p>
            <a:pPr eaLnBrk="1" hangingPunct="1"/>
            <a:r>
              <a:rPr lang="en-GB" b="1" dirty="0" smtClean="0"/>
              <a:t>Ethical Trading Initiative</a:t>
            </a:r>
            <a:r>
              <a:rPr lang="en-GB" dirty="0" smtClean="0"/>
              <a:t>: </a:t>
            </a:r>
            <a:br>
              <a:rPr lang="en-GB" dirty="0" smtClean="0"/>
            </a:br>
            <a:r>
              <a:rPr lang="en-GB" sz="2800" dirty="0" smtClean="0">
                <a:hlinkClick r:id="rId2"/>
              </a:rPr>
              <a:t>www.ethicaltrade.org/eti-base-code/working-hours</a:t>
            </a:r>
            <a:endParaRPr lang="en-GB" sz="2800" dirty="0" smtClean="0"/>
          </a:p>
          <a:p>
            <a:pPr eaLnBrk="1" hangingPunct="1"/>
            <a:r>
              <a:rPr lang="en-GB" b="1" dirty="0" smtClean="0"/>
              <a:t>SEDEX helpdesk </a:t>
            </a:r>
            <a:r>
              <a:rPr lang="en-GB" dirty="0" smtClean="0"/>
              <a:t>(if you are a member):</a:t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www.sedexglobal.com/about-sedex/contact-us</a:t>
            </a:r>
            <a:endParaRPr lang="en-GB" dirty="0" smtClean="0"/>
          </a:p>
          <a:p>
            <a:pPr eaLnBrk="1" hangingPunct="1"/>
            <a:r>
              <a:rPr lang="en-GB" dirty="0" smtClean="0"/>
              <a:t>Local </a:t>
            </a:r>
            <a:r>
              <a:rPr lang="en-GB" b="1" dirty="0" smtClean="0"/>
              <a:t>trade unions</a:t>
            </a:r>
          </a:p>
          <a:p>
            <a:pPr eaLnBrk="1" hangingPunct="1"/>
            <a:r>
              <a:rPr lang="en-GB" dirty="0" smtClean="0"/>
              <a:t>Your country’s </a:t>
            </a:r>
            <a:r>
              <a:rPr lang="en-GB" b="1" dirty="0" smtClean="0"/>
              <a:t>ministry of labour </a:t>
            </a:r>
            <a:r>
              <a:rPr lang="en-GB" dirty="0" smtClean="0"/>
              <a:t>or equivalent</a:t>
            </a:r>
          </a:p>
          <a:p>
            <a:pPr eaLnBrk="1" hangingPunct="1"/>
            <a:r>
              <a:rPr lang="en-GB" b="1" dirty="0" smtClean="0"/>
              <a:t>Your customers </a:t>
            </a:r>
            <a:r>
              <a:rPr lang="en-GB" dirty="0" smtClean="0"/>
              <a:t>- especially if they are ETI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Thank you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6725" y="1628775"/>
            <a:ext cx="5617443" cy="4525963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The Ethical Trading Initiative (ETI) is a leading alliance of companies, trade unions and NGOs that promotes respect for workers’ rights around the globe. </a:t>
            </a:r>
          </a:p>
          <a:p>
            <a:pPr marL="0" indent="0">
              <a:buFontTx/>
              <a:buNone/>
            </a:pPr>
            <a:r>
              <a:rPr lang="en-GB" sz="2200" dirty="0" smtClean="0">
                <a:solidFill>
                  <a:schemeClr val="bg1"/>
                </a:solidFill>
              </a:rPr>
              <a:t>Our vision is a world where all workers are free from exploitation and discrimination, and enjoy conditions of freedom, security and equity. </a:t>
            </a:r>
          </a:p>
          <a:p>
            <a:pPr marL="0" indent="0" eaLnBrk="1" hangingPunct="1">
              <a:buFontTx/>
              <a:buNone/>
            </a:pPr>
            <a:endParaRPr lang="en-GB" sz="2200" dirty="0" smtClean="0">
              <a:solidFill>
                <a:schemeClr val="bg1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3097213" cy="1595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Ethical Trading Initiative 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8 Coldbath Square 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London  EC1R 5HL  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UK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T +44 (0) 20 7841 4350 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F +44 (0) 20 7833 1569 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eti@eti.org.uk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Timescale - 2014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92896"/>
            <a:ext cx="1584176" cy="459432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en-GB" sz="1600" b="1" dirty="0" smtClean="0"/>
              <a:t>1</a:t>
            </a:r>
            <a:r>
              <a:rPr lang="en-GB" sz="1600" b="1" baseline="30000" dirty="0" smtClean="0"/>
              <a:t>st</a:t>
            </a:r>
            <a:r>
              <a:rPr lang="en-GB" sz="1600" b="1" dirty="0" smtClean="0"/>
              <a:t> April</a:t>
            </a:r>
            <a:endParaRPr lang="en-GB" dirty="0" smtClean="0"/>
          </a:p>
        </p:txBody>
      </p:sp>
      <p:sp>
        <p:nvSpPr>
          <p:cNvPr id="6" name="Pentagon 5"/>
          <p:cNvSpPr/>
          <p:nvPr/>
        </p:nvSpPr>
        <p:spPr>
          <a:xfrm>
            <a:off x="539552" y="2924944"/>
            <a:ext cx="1944216" cy="1512168"/>
          </a:xfrm>
          <a:prstGeom prst="homePlate">
            <a:avLst/>
          </a:prstGeom>
          <a:solidFill>
            <a:srgbClr val="FEC1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Revised wording launched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483768" y="2924944"/>
            <a:ext cx="1944216" cy="1512168"/>
          </a:xfrm>
          <a:prstGeom prst="homePlate">
            <a:avLst/>
          </a:prstGeom>
          <a:solidFill>
            <a:srgbClr val="FE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Companies prepare for implementation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427984" y="2924944"/>
            <a:ext cx="1944216" cy="1512168"/>
          </a:xfrm>
          <a:prstGeom prst="homePlate">
            <a:avLst/>
          </a:prstGeom>
          <a:solidFill>
            <a:srgbClr val="F7931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Companies start implementing revised wording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6372200" y="2924944"/>
            <a:ext cx="1944216" cy="1512168"/>
          </a:xfrm>
          <a:prstGeom prst="homePlate">
            <a:avLst/>
          </a:prstGeom>
          <a:solidFill>
            <a:srgbClr val="F793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social audits use the revised wording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176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n-GB" sz="1600" b="1" dirty="0" smtClean="0">
                <a:solidFill>
                  <a:srgbClr val="4D4D4D"/>
                </a:solidFill>
                <a:latin typeface="+mn-lt"/>
              </a:rPr>
              <a:t>April-Sept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27984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n-GB" sz="1600" b="1" dirty="0" smtClean="0">
                <a:solidFill>
                  <a:srgbClr val="4D4D4D"/>
                </a:solidFill>
                <a:latin typeface="+mn-lt"/>
              </a:rPr>
              <a:t>1st September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37220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en-GB" sz="1600" b="1" dirty="0" smtClean="0">
                <a:solidFill>
                  <a:srgbClr val="4D4D4D"/>
                </a:solidFill>
                <a:latin typeface="+mn-lt"/>
              </a:rPr>
              <a:t>1st December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en-GB" sz="3600" dirty="0" smtClean="0"/>
              <a:t>Why is managing working hours important?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indent="0" eaLnBrk="1" hangingPunct="1">
              <a:buNone/>
            </a:pPr>
            <a:r>
              <a:rPr lang="en-GB" dirty="0" smtClean="0"/>
              <a:t>Research has shown that working more than 48 hours per week:</a:t>
            </a:r>
          </a:p>
          <a:p>
            <a:pPr indent="0" eaLnBrk="1" hangingPunct="1">
              <a:buNone/>
            </a:pPr>
            <a:endParaRPr lang="en-GB" sz="1800" dirty="0" smtClean="0"/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Is bad for workers’ </a:t>
            </a:r>
            <a:r>
              <a:rPr lang="en-GB" b="1" dirty="0" smtClean="0"/>
              <a:t>health</a:t>
            </a:r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Reduces </a:t>
            </a:r>
            <a:r>
              <a:rPr lang="en-GB" b="1" dirty="0" smtClean="0"/>
              <a:t>productivity</a:t>
            </a:r>
            <a:r>
              <a:rPr lang="en-GB" dirty="0" smtClean="0"/>
              <a:t> and quality of work</a:t>
            </a:r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Causes </a:t>
            </a:r>
            <a:r>
              <a:rPr lang="en-GB" b="1" dirty="0" smtClean="0"/>
              <a:t>stress</a:t>
            </a:r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Makes </a:t>
            </a:r>
            <a:r>
              <a:rPr lang="en-GB" b="1" dirty="0" smtClean="0"/>
              <a:t>caring</a:t>
            </a:r>
            <a:r>
              <a:rPr lang="en-GB" dirty="0" smtClean="0"/>
              <a:t> for children and dependents difficult</a:t>
            </a:r>
          </a:p>
          <a:p>
            <a:pPr lvl="1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496944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Why we revised our working hours clause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To enable employers to </a:t>
            </a:r>
            <a:r>
              <a:rPr lang="en-GB" b="1" dirty="0" smtClean="0"/>
              <a:t>better understand and manage</a:t>
            </a:r>
            <a:r>
              <a:rPr lang="en-GB" dirty="0" smtClean="0"/>
              <a:t> working hours</a:t>
            </a:r>
          </a:p>
          <a:p>
            <a:pPr eaLnBrk="1" hangingPunct="1"/>
            <a:r>
              <a:rPr lang="en-GB" dirty="0" smtClean="0"/>
              <a:t>To </a:t>
            </a:r>
            <a:r>
              <a:rPr lang="en-GB" b="1" dirty="0" smtClean="0"/>
              <a:t>allow more flexibility </a:t>
            </a:r>
            <a:r>
              <a:rPr lang="en-GB" dirty="0" smtClean="0"/>
              <a:t>in the number of overtime hours allowed, without allowing excessive working hours overall</a:t>
            </a:r>
          </a:p>
          <a:p>
            <a:pPr eaLnBrk="1" hangingPunct="1"/>
            <a:r>
              <a:rPr lang="en-GB" dirty="0" smtClean="0"/>
              <a:t>To </a:t>
            </a:r>
            <a:r>
              <a:rPr lang="en-GB" b="1" dirty="0" smtClean="0"/>
              <a:t>reduce confusion </a:t>
            </a:r>
            <a:r>
              <a:rPr lang="en-GB" dirty="0" smtClean="0"/>
              <a:t>over the use of certain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new wording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GB" sz="1400" dirty="0" smtClean="0"/>
              <a:t>6.1 Working hours must comply with national laws, collective agreements, and the provisions of </a:t>
            </a:r>
            <a:br>
              <a:rPr lang="en-GB" sz="1400" dirty="0" smtClean="0"/>
            </a:br>
            <a:r>
              <a:rPr lang="en-GB" sz="1400" dirty="0" smtClean="0"/>
              <a:t>6.2 to 6.6 below, whichever affords the greater protection for workers. 6.2 to 6.6 are based on international labour standards.</a:t>
            </a:r>
          </a:p>
          <a:p>
            <a:r>
              <a:rPr lang="en-GB" sz="1400" dirty="0" smtClean="0"/>
              <a:t>6.2 Working hours, excluding overtime, shall be defined by contract, and shall not exceed 48 hours per week*</a:t>
            </a:r>
            <a:endParaRPr lang="en-GB" sz="1200" i="1" dirty="0" smtClean="0"/>
          </a:p>
          <a:p>
            <a:r>
              <a:rPr lang="en-GB" sz="1400" dirty="0" smtClean="0"/>
              <a:t>6.3 All overtime shall be voluntary. Overtime shall be used responsibly, taking into account all the following: the extent, frequency and hours worked by individual workers and the workforce as a whole. It shall not be used to replace regular employment. Overtime shall always be compensated at a premium rate, which is recommended to be not less than 125% of the regular rate of pay.</a:t>
            </a:r>
          </a:p>
          <a:p>
            <a:r>
              <a:rPr lang="en-GB" sz="1400" dirty="0" smtClean="0"/>
              <a:t>6.4 The total hours worked in any 7 day period shall not exceed 60 hours, except where covered by clause 6.5 below.</a:t>
            </a:r>
          </a:p>
          <a:p>
            <a:r>
              <a:rPr lang="en-GB" sz="1400" dirty="0" smtClean="0"/>
              <a:t>6.5 Working hours may exceed 60 hours in any 7 day period only in exceptional circumstances where all of the following are met:</a:t>
            </a:r>
          </a:p>
          <a:p>
            <a:pPr lvl="1"/>
            <a:r>
              <a:rPr lang="en-GB" sz="1200" dirty="0" smtClean="0"/>
              <a:t>this is allowed by national law;</a:t>
            </a:r>
          </a:p>
          <a:p>
            <a:pPr lvl="1"/>
            <a:r>
              <a:rPr lang="en-GB" sz="1200" dirty="0" smtClean="0"/>
              <a:t>this is allowed by a collective agreement freely negotiated with a workers’ organisation representing a significant portion of the workforce;</a:t>
            </a:r>
          </a:p>
          <a:p>
            <a:pPr lvl="1"/>
            <a:r>
              <a:rPr lang="en-GB" sz="1200" dirty="0" smtClean="0"/>
              <a:t>appropriate safeguards are taken to protect the workers’ health and safety; and</a:t>
            </a:r>
          </a:p>
          <a:p>
            <a:pPr lvl="1"/>
            <a:r>
              <a:rPr lang="en-GB" sz="1200" dirty="0" smtClean="0"/>
              <a:t>the employer can demonstrate that exceptional circumstances apply such as unexpected production peaks, accidents or emergencies.</a:t>
            </a:r>
          </a:p>
          <a:p>
            <a:r>
              <a:rPr lang="en-GB" sz="1400" dirty="0" smtClean="0"/>
              <a:t>6.6 Workers shall be provided with at least one day off in every 7 day period or, where allowed by national law, 2 days off in every 14 day period.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new wording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Footnote: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	“</a:t>
            </a:r>
            <a:r>
              <a:rPr lang="en-GB" sz="2000" i="1" dirty="0" smtClean="0"/>
              <a:t>International standards recommend the progressive reduction of normal hours of work, when appropriate, to 40 hours per week, without any reduction in workers’ wages as hours are reduced.”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This is not a requirement of the Base Code, but employers are encouraged to work towards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are the key changes?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GB" dirty="0" smtClean="0"/>
              <a:t>Overtime shall be:</a:t>
            </a:r>
          </a:p>
          <a:p>
            <a:pPr eaLnBrk="1" hangingPunct="1"/>
            <a:r>
              <a:rPr lang="en-GB" sz="2900" dirty="0" smtClean="0"/>
              <a:t>“used responsibly”</a:t>
            </a:r>
          </a:p>
          <a:p>
            <a:pPr eaLnBrk="1" hangingPunct="1"/>
            <a:r>
              <a:rPr lang="en-GB" sz="2900" dirty="0" smtClean="0"/>
              <a:t>voluntary </a:t>
            </a:r>
            <a:r>
              <a:rPr lang="en-GB" sz="2900" u="sng" dirty="0" smtClean="0"/>
              <a:t>and</a:t>
            </a:r>
            <a:r>
              <a:rPr lang="en-GB" sz="2900" dirty="0" smtClean="0"/>
              <a:t> “taking into account all the following: the extent, frequency and hours worked by individual workers and the workforce as a whole”</a:t>
            </a:r>
          </a:p>
          <a:p>
            <a:pPr eaLnBrk="1" hangingPunct="1"/>
            <a:r>
              <a:rPr lang="en-GB" sz="2900" dirty="0" smtClean="0"/>
              <a:t>“not...used to replace regular employment”</a:t>
            </a:r>
          </a:p>
          <a:p>
            <a:pPr eaLnBrk="1" hangingPunct="1"/>
            <a:r>
              <a:rPr lang="en-GB" sz="2900" dirty="0" smtClean="0"/>
              <a:t>“compensated at a rate recommended to be not less than 125% of the regular rate of pay”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  </a:t>
            </a:r>
            <a:r>
              <a:rPr lang="en-GB" sz="2200" b="1" dirty="0">
                <a:solidFill>
                  <a:srgbClr val="969696"/>
                </a:solidFill>
              </a:rPr>
              <a:t>ETI </a:t>
            </a:r>
            <a:r>
              <a:rPr lang="en-GB" dirty="0">
                <a:solidFill>
                  <a:srgbClr val="969696"/>
                </a:solidFill>
              </a:rPr>
              <a:t>                                    </a:t>
            </a:r>
            <a:r>
              <a:rPr lang="en-GB" dirty="0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are the key changes?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en-GB" sz="2900" dirty="0" smtClean="0"/>
              <a:t>“The total hours worked in any seven day period shall not exceed 60 hours”</a:t>
            </a:r>
          </a:p>
          <a:p>
            <a:pPr eaLnBrk="1" hangingPunct="1">
              <a:buNone/>
            </a:pPr>
            <a:endParaRPr lang="en-GB" sz="2900" i="1" dirty="0" smtClean="0"/>
          </a:p>
          <a:p>
            <a:pPr eaLnBrk="1" hangingPunct="1">
              <a:spcBef>
                <a:spcPts val="6000"/>
              </a:spcBef>
              <a:buNone/>
            </a:pPr>
            <a:r>
              <a:rPr lang="en-GB" sz="2900" i="1" dirty="0" smtClean="0"/>
              <a:t>	</a:t>
            </a:r>
            <a:endParaRPr lang="en-GB" sz="29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3006244"/>
            <a:ext cx="7344816" cy="864096"/>
          </a:xfrm>
          <a:prstGeom prst="rect">
            <a:avLst/>
          </a:prstGeom>
          <a:solidFill>
            <a:srgbClr val="D1E3C7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3235206" y="364014"/>
            <a:ext cx="225316" cy="4896544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6907614" y="1597442"/>
            <a:ext cx="225316" cy="2448272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5796136" y="3006244"/>
            <a:ext cx="0" cy="86409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99592" y="5013176"/>
            <a:ext cx="7344816" cy="864096"/>
          </a:xfrm>
          <a:prstGeom prst="rect">
            <a:avLst/>
          </a:prstGeom>
          <a:solidFill>
            <a:srgbClr val="A3C690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 Brace 10"/>
          <p:cNvSpPr/>
          <p:nvPr/>
        </p:nvSpPr>
        <p:spPr>
          <a:xfrm rot="5400000">
            <a:off x="4427984" y="1124744"/>
            <a:ext cx="288032" cy="7344816"/>
          </a:xfrm>
          <a:prstGeom prst="leftBrace">
            <a:avLst>
              <a:gd name="adj1" fmla="val 8333"/>
              <a:gd name="adj2" fmla="val 5037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719086" y="4365104"/>
            <a:ext cx="16450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 hours in total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8959" y="2442374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48 hours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41367" y="2442374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hours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72200" y="3222268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Overtime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15816" y="3294276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9872" y="52292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 + Overtime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593" y="5877272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GB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ie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overtime </a:t>
            </a:r>
            <a:r>
              <a:rPr lang="en-GB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 more than12 hours if standard hours are less than 48)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593" y="3861048"/>
            <a:ext cx="73448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GB" sz="1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ie</a:t>
            </a:r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overtime </a:t>
            </a:r>
            <a:r>
              <a:rPr lang="en-GB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 not </a:t>
            </a:r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 more than12 hours regardless of standard hours worked)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435581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 </a:t>
            </a:r>
            <a:r>
              <a:rPr lang="en-GB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version</a:t>
            </a:r>
            <a:endParaRPr lang="en-GB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851972" y="233958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Old </a:t>
            </a:r>
            <a:r>
              <a:rPr lang="en-GB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version</a:t>
            </a:r>
            <a:endParaRPr lang="en-GB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What are the key changes?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/>
            <a:r>
              <a:rPr lang="en-GB" sz="3200" dirty="0" smtClean="0"/>
              <a:t>In some </a:t>
            </a:r>
            <a:r>
              <a:rPr lang="en-GB" sz="3200" u="sng" dirty="0" smtClean="0"/>
              <a:t>exceptional circumstances</a:t>
            </a:r>
            <a:r>
              <a:rPr lang="en-GB" sz="3200" dirty="0" smtClean="0"/>
              <a:t> hours may exceed 60 – but only if </a:t>
            </a:r>
            <a:r>
              <a:rPr lang="en-GB" sz="3200" u="sng" dirty="0" smtClean="0"/>
              <a:t>all four</a:t>
            </a:r>
            <a:r>
              <a:rPr lang="en-GB" sz="3200" dirty="0" smtClean="0"/>
              <a:t> of the following criteria are met: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n-GB" sz="2000" dirty="0" smtClean="0"/>
              <a:t>this is allowed by </a:t>
            </a:r>
            <a:r>
              <a:rPr lang="en-GB" sz="2000" b="1" dirty="0" smtClean="0"/>
              <a:t>national law</a:t>
            </a:r>
            <a:r>
              <a:rPr lang="en-GB" sz="2000" dirty="0" smtClean="0"/>
              <a:t>;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n-GB" sz="2000" dirty="0" smtClean="0"/>
              <a:t>this is allowed by a </a:t>
            </a:r>
            <a:r>
              <a:rPr lang="en-GB" sz="2000" b="1" dirty="0" smtClean="0"/>
              <a:t>collective agreement </a:t>
            </a:r>
            <a:r>
              <a:rPr lang="en-GB" sz="2000" dirty="0" smtClean="0"/>
              <a:t>freely negotiated with a workers’ organisation representing a significant portion of the workforce;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n-GB" sz="2000" dirty="0" smtClean="0"/>
              <a:t>appropriate safeguards are taken to </a:t>
            </a:r>
            <a:r>
              <a:rPr lang="en-GB" sz="2000" b="1" dirty="0" smtClean="0"/>
              <a:t>protect the workers’ health and safety</a:t>
            </a:r>
            <a:r>
              <a:rPr lang="en-GB" sz="2000" dirty="0" smtClean="0"/>
              <a:t>; and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en-GB" sz="2000" dirty="0" smtClean="0"/>
              <a:t>the employer can </a:t>
            </a:r>
            <a:r>
              <a:rPr lang="en-GB" sz="2000" b="1" dirty="0" smtClean="0"/>
              <a:t>demonstrate that exceptional circumstances apply </a:t>
            </a:r>
            <a:r>
              <a:rPr lang="en-GB" sz="2000" dirty="0" smtClean="0"/>
              <a:t>such as unexpected production peaks, accidents or emergencies.</a:t>
            </a:r>
          </a:p>
          <a:p>
            <a:pPr eaLnBrk="1" hangingPunct="1"/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</TotalTime>
  <Words>671</Words>
  <Application>Microsoft Office PowerPoint</Application>
  <PresentationFormat>On-screen Show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Default Design</vt:lpstr>
      <vt:lpstr>Custom Design</vt:lpstr>
      <vt:lpstr>Revision of the ETI Base Code clause  on working hours  </vt:lpstr>
      <vt:lpstr>Timescale - 2014</vt:lpstr>
      <vt:lpstr>Why is managing working hours important?</vt:lpstr>
      <vt:lpstr>Why we revised our working hours clause</vt:lpstr>
      <vt:lpstr>The new wording</vt:lpstr>
      <vt:lpstr>The new wording</vt:lpstr>
      <vt:lpstr>What are the key changes?</vt:lpstr>
      <vt:lpstr>What are the key changes?</vt:lpstr>
      <vt:lpstr>What are the key changes?</vt:lpstr>
      <vt:lpstr>What should I do now?</vt:lpstr>
      <vt:lpstr>What should I do now?</vt:lpstr>
      <vt:lpstr>What should I do now?</vt:lpstr>
      <vt:lpstr>Tips to reduce working hours</vt:lpstr>
      <vt:lpstr>Where can I get more information?</vt:lpstr>
      <vt:lpstr>Thank you</vt:lpstr>
    </vt:vector>
  </TitlesOfParts>
  <Company>ETI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alan.sadler</dc:creator>
  <cp:lastModifiedBy>sabita</cp:lastModifiedBy>
  <cp:revision>45</cp:revision>
  <dcterms:created xsi:type="dcterms:W3CDTF">2011-04-26T13:14:31Z</dcterms:created>
  <dcterms:modified xsi:type="dcterms:W3CDTF">2014-09-04T16:22:16Z</dcterms:modified>
</cp:coreProperties>
</file>