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sldIdLst>
    <p:sldId id="256" r:id="rId3"/>
    <p:sldId id="280" r:id="rId4"/>
    <p:sldId id="257" r:id="rId5"/>
    <p:sldId id="279" r:id="rId6"/>
    <p:sldId id="268" r:id="rId7"/>
    <p:sldId id="272" r:id="rId8"/>
    <p:sldId id="269" r:id="rId9"/>
    <p:sldId id="273" r:id="rId10"/>
    <p:sldId id="274" r:id="rId11"/>
    <p:sldId id="270" r:id="rId12"/>
    <p:sldId id="275" r:id="rId13"/>
    <p:sldId id="276" r:id="rId14"/>
    <p:sldId id="278" r:id="rId15"/>
    <p:sldId id="271" r:id="rId16"/>
    <p:sldId id="267" r:id="rId1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31E"/>
    <a:srgbClr val="FEC133"/>
    <a:srgbClr val="D9D9D9"/>
    <a:srgbClr val="D1E3C7"/>
    <a:srgbClr val="A3C690"/>
    <a:srgbClr val="969696"/>
    <a:srgbClr val="4D4D4D"/>
    <a:srgbClr val="8B03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a:lvl1pPr>
          </a:lstStyle>
          <a:p>
            <a:r>
              <a:rPr lang="en-GB"/>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458994A6-B67C-462B-A3A6-33BFE257091F}"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D973F4EB-FF6C-4454-B889-217CBCF59E69}"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E5591F85-19C7-4BAF-BEBB-001BE8B081C7}"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89B5F355-AF2B-47BF-A066-00C95EF65591}"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C3CB4BB-40EA-4C3D-A099-C8E63C01F1B6}"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99CE07C0-9424-4DDD-9EFE-B212FC98652B}"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60582539-ACD7-4ED2-B5FF-54D544EAE2A3}"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9D4AE95B-C919-4A41-8C71-FAA25A680B7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69145F8-163B-43ED-ACAC-3618BC1ECC9E}"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89B92CA-8275-4FBF-9769-DB4F2B28D4F2}"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dirty="0"/>
              <a:t>ethicaltrade.org</a:t>
            </a:r>
          </a:p>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8DBAA6C-DC32-40A0-9F3A-ED7FCCA7628F}"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179388" y="6245225"/>
            <a:ext cx="849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F7931E"/>
                </a:solidFill>
                <a:latin typeface="+mn-lt"/>
              </a:defRPr>
            </a:lvl1pPr>
          </a:lstStyle>
          <a:p>
            <a:pPr>
              <a:defRPr/>
            </a:pPr>
            <a:r>
              <a:rPr lang="en-GB" dirty="0"/>
              <a:t>  </a:t>
            </a:r>
            <a:r>
              <a:rPr lang="en-GB" sz="2200" b="1" dirty="0">
                <a:solidFill>
                  <a:srgbClr val="969696"/>
                </a:solidFill>
              </a:rPr>
              <a:t>ETI </a:t>
            </a:r>
            <a:r>
              <a:rPr lang="en-GB" dirty="0">
                <a:solidFill>
                  <a:srgbClr val="969696"/>
                </a:solidFill>
              </a:rPr>
              <a:t>                                    </a:t>
            </a:r>
            <a:r>
              <a:rPr lang="en-GB" dirty="0"/>
              <a:t>                                                                                  ethicaltrade.org</a:t>
            </a:r>
          </a:p>
          <a:p>
            <a:pPr>
              <a:defRPr/>
            </a:pPr>
            <a:endParaRPr lang="en-GB" dirty="0"/>
          </a:p>
        </p:txBody>
      </p:sp>
      <p:sp>
        <p:nvSpPr>
          <p:cNvPr id="1031" name="Line 7"/>
          <p:cNvSpPr>
            <a:spLocks noChangeShapeType="1"/>
          </p:cNvSpPr>
          <p:nvPr/>
        </p:nvSpPr>
        <p:spPr bwMode="auto">
          <a:xfrm>
            <a:off x="539750" y="1196975"/>
            <a:ext cx="8064500" cy="0"/>
          </a:xfrm>
          <a:prstGeom prst="line">
            <a:avLst/>
          </a:prstGeom>
          <a:noFill/>
          <a:ln w="12700">
            <a:solidFill>
              <a:srgbClr val="F7931E"/>
            </a:solidFill>
            <a:round/>
            <a:headEnd/>
            <a:tailEnd/>
          </a:ln>
          <a:effectLst/>
        </p:spPr>
        <p:txBody>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369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dt="0"/>
  <p:txStyles>
    <p:titleStyle>
      <a:lvl1pPr algn="l" rtl="0" eaLnBrk="0" fontAlgn="base" hangingPunct="0">
        <a:spcBef>
          <a:spcPct val="0"/>
        </a:spcBef>
        <a:spcAft>
          <a:spcPct val="0"/>
        </a:spcAft>
        <a:defRPr sz="3800">
          <a:solidFill>
            <a:srgbClr val="8B032C"/>
          </a:solidFill>
          <a:latin typeface="+mj-lt"/>
          <a:ea typeface="+mj-ea"/>
          <a:cs typeface="+mj-cs"/>
        </a:defRPr>
      </a:lvl1pPr>
      <a:lvl2pPr algn="l" rtl="0" eaLnBrk="0" fontAlgn="base" hangingPunct="0">
        <a:spcBef>
          <a:spcPct val="0"/>
        </a:spcBef>
        <a:spcAft>
          <a:spcPct val="0"/>
        </a:spcAft>
        <a:defRPr sz="3800">
          <a:solidFill>
            <a:srgbClr val="8B032C"/>
          </a:solidFill>
          <a:latin typeface="Calibri" pitchFamily="34" charset="0"/>
        </a:defRPr>
      </a:lvl2pPr>
      <a:lvl3pPr algn="l" rtl="0" eaLnBrk="0" fontAlgn="base" hangingPunct="0">
        <a:spcBef>
          <a:spcPct val="0"/>
        </a:spcBef>
        <a:spcAft>
          <a:spcPct val="0"/>
        </a:spcAft>
        <a:defRPr sz="3800">
          <a:solidFill>
            <a:srgbClr val="8B032C"/>
          </a:solidFill>
          <a:latin typeface="Calibri" pitchFamily="34" charset="0"/>
        </a:defRPr>
      </a:lvl3pPr>
      <a:lvl4pPr algn="l" rtl="0" eaLnBrk="0" fontAlgn="base" hangingPunct="0">
        <a:spcBef>
          <a:spcPct val="0"/>
        </a:spcBef>
        <a:spcAft>
          <a:spcPct val="0"/>
        </a:spcAft>
        <a:defRPr sz="3800">
          <a:solidFill>
            <a:srgbClr val="8B032C"/>
          </a:solidFill>
          <a:latin typeface="Calibri" pitchFamily="34" charset="0"/>
        </a:defRPr>
      </a:lvl4pPr>
      <a:lvl5pPr algn="l" rtl="0" eaLnBrk="0" fontAlgn="base" hangingPunct="0">
        <a:spcBef>
          <a:spcPct val="0"/>
        </a:spcBef>
        <a:spcAft>
          <a:spcPct val="0"/>
        </a:spcAft>
        <a:defRPr sz="3800">
          <a:solidFill>
            <a:srgbClr val="8B032C"/>
          </a:solidFill>
          <a:latin typeface="Calibri" pitchFamily="34" charset="0"/>
        </a:defRPr>
      </a:lvl5pPr>
      <a:lvl6pPr marL="457200" algn="l" rtl="0" fontAlgn="base">
        <a:spcBef>
          <a:spcPct val="0"/>
        </a:spcBef>
        <a:spcAft>
          <a:spcPct val="0"/>
        </a:spcAft>
        <a:defRPr sz="3800">
          <a:solidFill>
            <a:srgbClr val="8B032C"/>
          </a:solidFill>
          <a:latin typeface="Calibri" pitchFamily="34" charset="0"/>
        </a:defRPr>
      </a:lvl6pPr>
      <a:lvl7pPr marL="914400" algn="l" rtl="0" fontAlgn="base">
        <a:spcBef>
          <a:spcPct val="0"/>
        </a:spcBef>
        <a:spcAft>
          <a:spcPct val="0"/>
        </a:spcAft>
        <a:defRPr sz="3800">
          <a:solidFill>
            <a:srgbClr val="8B032C"/>
          </a:solidFill>
          <a:latin typeface="Calibri" pitchFamily="34" charset="0"/>
        </a:defRPr>
      </a:lvl7pPr>
      <a:lvl8pPr marL="1371600" algn="l" rtl="0" fontAlgn="base">
        <a:spcBef>
          <a:spcPct val="0"/>
        </a:spcBef>
        <a:spcAft>
          <a:spcPct val="0"/>
        </a:spcAft>
        <a:defRPr sz="3800">
          <a:solidFill>
            <a:srgbClr val="8B032C"/>
          </a:solidFill>
          <a:latin typeface="Calibri" pitchFamily="34" charset="0"/>
        </a:defRPr>
      </a:lvl8pPr>
      <a:lvl9pPr marL="1828800" algn="l" rtl="0" fontAlgn="base">
        <a:spcBef>
          <a:spcPct val="0"/>
        </a:spcBef>
        <a:spcAft>
          <a:spcPct val="0"/>
        </a:spcAft>
        <a:defRPr sz="3800">
          <a:solidFill>
            <a:srgbClr val="8B032C"/>
          </a:solidFill>
          <a:latin typeface="Calibri" pitchFamily="34" charset="0"/>
        </a:defRPr>
      </a:lvl9pPr>
    </p:titleStyle>
    <p:bodyStyle>
      <a:lvl1pPr marL="342900" indent="-342900" algn="l" rtl="0" eaLnBrk="0" fontAlgn="base" hangingPunct="0">
        <a:spcBef>
          <a:spcPct val="20000"/>
        </a:spcBef>
        <a:spcAft>
          <a:spcPct val="0"/>
        </a:spcAft>
        <a:buClr>
          <a:srgbClr val="F7931E"/>
        </a:buClr>
        <a:buChar char="•"/>
        <a:defRPr sz="3000">
          <a:solidFill>
            <a:srgbClr val="4D4D4D"/>
          </a:solidFill>
          <a:latin typeface="+mn-lt"/>
          <a:ea typeface="+mn-ea"/>
          <a:cs typeface="+mn-cs"/>
        </a:defRPr>
      </a:lvl1pPr>
      <a:lvl2pPr marL="742950" indent="-285750" algn="l" rtl="0" eaLnBrk="0" fontAlgn="base" hangingPunct="0">
        <a:spcBef>
          <a:spcPct val="20000"/>
        </a:spcBef>
        <a:spcAft>
          <a:spcPct val="0"/>
        </a:spcAft>
        <a:buClr>
          <a:srgbClr val="F7931E"/>
        </a:buClr>
        <a:buFont typeface="Arial" charset="0"/>
        <a:buChar char="–"/>
        <a:defRPr sz="2800">
          <a:solidFill>
            <a:srgbClr val="4D4D4D"/>
          </a:solidFill>
          <a:latin typeface="+mn-lt"/>
        </a:defRPr>
      </a:lvl2pPr>
      <a:lvl3pPr marL="1143000" indent="-228600" algn="l" rtl="0" eaLnBrk="0" fontAlgn="base" hangingPunct="0">
        <a:spcBef>
          <a:spcPct val="20000"/>
        </a:spcBef>
        <a:spcAft>
          <a:spcPct val="0"/>
        </a:spcAft>
        <a:buClr>
          <a:srgbClr val="F7931E"/>
        </a:buClr>
        <a:buChar char="•"/>
        <a:defRPr sz="2400">
          <a:solidFill>
            <a:srgbClr val="4D4D4D"/>
          </a:solidFill>
          <a:latin typeface="+mn-lt"/>
        </a:defRPr>
      </a:lvl3pPr>
      <a:lvl4pPr marL="16002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4pPr>
      <a:lvl5pPr marL="2057400" indent="-228600" algn="l" rtl="0" eaLnBrk="0" fontAlgn="base" hangingPunct="0">
        <a:spcBef>
          <a:spcPct val="20000"/>
        </a:spcBef>
        <a:spcAft>
          <a:spcPct val="0"/>
        </a:spcAft>
        <a:buClr>
          <a:srgbClr val="F7931E"/>
        </a:buClr>
        <a:buFont typeface="Arial" charset="0"/>
        <a:buChar char="»"/>
        <a:defRPr sz="2000">
          <a:solidFill>
            <a:srgbClr val="4D4D4D"/>
          </a:solidFill>
          <a:latin typeface="+mn-lt"/>
        </a:defRPr>
      </a:lvl5pPr>
      <a:lvl6pPr marL="2514600" indent="-228600" algn="l" rtl="0" fontAlgn="base">
        <a:spcBef>
          <a:spcPct val="20000"/>
        </a:spcBef>
        <a:spcAft>
          <a:spcPct val="0"/>
        </a:spcAft>
        <a:buClr>
          <a:srgbClr val="F7931E"/>
        </a:buClr>
        <a:buFont typeface="Arial" charset="0"/>
        <a:buChar char="»"/>
        <a:defRPr sz="2000">
          <a:solidFill>
            <a:srgbClr val="4D4D4D"/>
          </a:solidFill>
          <a:latin typeface="+mn-lt"/>
        </a:defRPr>
      </a:lvl6pPr>
      <a:lvl7pPr marL="2971800" indent="-228600" algn="l" rtl="0" fontAlgn="base">
        <a:spcBef>
          <a:spcPct val="20000"/>
        </a:spcBef>
        <a:spcAft>
          <a:spcPct val="0"/>
        </a:spcAft>
        <a:buClr>
          <a:srgbClr val="F7931E"/>
        </a:buClr>
        <a:buFont typeface="Arial" charset="0"/>
        <a:buChar char="»"/>
        <a:defRPr sz="2000">
          <a:solidFill>
            <a:srgbClr val="4D4D4D"/>
          </a:solidFill>
          <a:latin typeface="+mn-lt"/>
        </a:defRPr>
      </a:lvl7pPr>
      <a:lvl8pPr marL="3429000" indent="-228600" algn="l" rtl="0" fontAlgn="base">
        <a:spcBef>
          <a:spcPct val="20000"/>
        </a:spcBef>
        <a:spcAft>
          <a:spcPct val="0"/>
        </a:spcAft>
        <a:buClr>
          <a:srgbClr val="F7931E"/>
        </a:buClr>
        <a:buFont typeface="Arial" charset="0"/>
        <a:buChar char="»"/>
        <a:defRPr sz="2000">
          <a:solidFill>
            <a:srgbClr val="4D4D4D"/>
          </a:solidFill>
          <a:latin typeface="+mn-lt"/>
        </a:defRPr>
      </a:lvl8pPr>
      <a:lvl9pPr marL="3886200" indent="-228600" algn="l" rtl="0" fontAlgn="base">
        <a:spcBef>
          <a:spcPct val="20000"/>
        </a:spcBef>
        <a:spcAft>
          <a:spcPct val="0"/>
        </a:spcAft>
        <a:buClr>
          <a:srgbClr val="F7931E"/>
        </a:buClr>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7931E"/>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dirty="0"/>
          </a:p>
        </p:txBody>
      </p:sp>
      <p:sp>
        <p:nvSpPr>
          <p:cNvPr id="18437" name="Rectangle 5"/>
          <p:cNvSpPr>
            <a:spLocks noGrp="1" noChangeArrowheads="1"/>
          </p:cNvSpPr>
          <p:nvPr>
            <p:ph type="ftr" sz="quarter" idx="3"/>
          </p:nvPr>
        </p:nvSpPr>
        <p:spPr bwMode="auto">
          <a:xfrm>
            <a:off x="468313" y="6265863"/>
            <a:ext cx="8207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bg1"/>
                </a:solidFill>
                <a:latin typeface="+mn-lt"/>
              </a:defRPr>
            </a:lvl1pPr>
          </a:lstStyle>
          <a:p>
            <a:pPr>
              <a:defRPr/>
            </a:pPr>
            <a:r>
              <a:rPr lang="en-GB" dirty="0"/>
              <a:t>ethicaltrade.org</a:t>
            </a:r>
          </a:p>
          <a:p>
            <a:pPr>
              <a:defRPr/>
            </a:pPr>
            <a:endParaRPr lang="en-GB" dirty="0"/>
          </a:p>
        </p:txBody>
      </p:sp>
      <p:sp>
        <p:nvSpPr>
          <p:cNvPr id="184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F9BDBDC-0328-481E-AE97-93FAF151C00B}" type="slidenum">
              <a:rPr lang="en-GB"/>
              <a:pPr>
                <a:defRPr/>
              </a:pPr>
              <a:t>‹#›</a:t>
            </a:fld>
            <a:endParaRPr lang="en-GB" dirty="0"/>
          </a:p>
        </p:txBody>
      </p:sp>
      <p:sp>
        <p:nvSpPr>
          <p:cNvPr id="18439" name="Line 7"/>
          <p:cNvSpPr>
            <a:spLocks noChangeShapeType="1"/>
          </p:cNvSpPr>
          <p:nvPr userDrawn="1"/>
        </p:nvSpPr>
        <p:spPr bwMode="auto">
          <a:xfrm>
            <a:off x="539750" y="1196975"/>
            <a:ext cx="8064500" cy="0"/>
          </a:xfrm>
          <a:prstGeom prst="line">
            <a:avLst/>
          </a:prstGeom>
          <a:noFill/>
          <a:ln w="12700">
            <a:solidFill>
              <a:schemeClr val="bg1"/>
            </a:solidFill>
            <a:round/>
            <a:headEnd/>
            <a:tailEnd/>
          </a:ln>
          <a:effectLst/>
        </p:spPr>
        <p:txBody>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sldNum="0" hdr="0" dt="0"/>
  <p:txStyles>
    <p:titleStyle>
      <a:lvl1pPr algn="l" rtl="0" eaLnBrk="0" fontAlgn="base" hangingPunct="0">
        <a:spcBef>
          <a:spcPct val="0"/>
        </a:spcBef>
        <a:spcAft>
          <a:spcPct val="0"/>
        </a:spcAft>
        <a:defRPr sz="4400">
          <a:solidFill>
            <a:srgbClr val="8B032C"/>
          </a:solidFill>
          <a:latin typeface="+mj-lt"/>
          <a:ea typeface="+mj-ea"/>
          <a:cs typeface="+mj-cs"/>
        </a:defRPr>
      </a:lvl1pPr>
      <a:lvl2pPr algn="l" rtl="0" eaLnBrk="0" fontAlgn="base" hangingPunct="0">
        <a:spcBef>
          <a:spcPct val="0"/>
        </a:spcBef>
        <a:spcAft>
          <a:spcPct val="0"/>
        </a:spcAft>
        <a:defRPr sz="4400">
          <a:solidFill>
            <a:srgbClr val="8B032C"/>
          </a:solidFill>
          <a:latin typeface="Calibri" pitchFamily="34" charset="0"/>
        </a:defRPr>
      </a:lvl2pPr>
      <a:lvl3pPr algn="l" rtl="0" eaLnBrk="0" fontAlgn="base" hangingPunct="0">
        <a:spcBef>
          <a:spcPct val="0"/>
        </a:spcBef>
        <a:spcAft>
          <a:spcPct val="0"/>
        </a:spcAft>
        <a:defRPr sz="4400">
          <a:solidFill>
            <a:srgbClr val="8B032C"/>
          </a:solidFill>
          <a:latin typeface="Calibri" pitchFamily="34" charset="0"/>
        </a:defRPr>
      </a:lvl3pPr>
      <a:lvl4pPr algn="l" rtl="0" eaLnBrk="0" fontAlgn="base" hangingPunct="0">
        <a:spcBef>
          <a:spcPct val="0"/>
        </a:spcBef>
        <a:spcAft>
          <a:spcPct val="0"/>
        </a:spcAft>
        <a:defRPr sz="4400">
          <a:solidFill>
            <a:srgbClr val="8B032C"/>
          </a:solidFill>
          <a:latin typeface="Calibri" pitchFamily="34" charset="0"/>
        </a:defRPr>
      </a:lvl4pPr>
      <a:lvl5pPr algn="l" rtl="0" eaLnBrk="0" fontAlgn="base" hangingPunct="0">
        <a:spcBef>
          <a:spcPct val="0"/>
        </a:spcBef>
        <a:spcAft>
          <a:spcPct val="0"/>
        </a:spcAft>
        <a:defRPr sz="4400">
          <a:solidFill>
            <a:srgbClr val="8B032C"/>
          </a:solidFill>
          <a:latin typeface="Calibri" pitchFamily="34" charset="0"/>
        </a:defRPr>
      </a:lvl5pPr>
      <a:lvl6pPr marL="457200" algn="l" rtl="0" fontAlgn="base">
        <a:spcBef>
          <a:spcPct val="0"/>
        </a:spcBef>
        <a:spcAft>
          <a:spcPct val="0"/>
        </a:spcAft>
        <a:defRPr sz="4400">
          <a:solidFill>
            <a:srgbClr val="8B032C"/>
          </a:solidFill>
          <a:latin typeface="Calibri" pitchFamily="34" charset="0"/>
        </a:defRPr>
      </a:lvl6pPr>
      <a:lvl7pPr marL="914400" algn="l" rtl="0" fontAlgn="base">
        <a:spcBef>
          <a:spcPct val="0"/>
        </a:spcBef>
        <a:spcAft>
          <a:spcPct val="0"/>
        </a:spcAft>
        <a:defRPr sz="4400">
          <a:solidFill>
            <a:srgbClr val="8B032C"/>
          </a:solidFill>
          <a:latin typeface="Calibri" pitchFamily="34" charset="0"/>
        </a:defRPr>
      </a:lvl7pPr>
      <a:lvl8pPr marL="1371600" algn="l" rtl="0" fontAlgn="base">
        <a:spcBef>
          <a:spcPct val="0"/>
        </a:spcBef>
        <a:spcAft>
          <a:spcPct val="0"/>
        </a:spcAft>
        <a:defRPr sz="4400">
          <a:solidFill>
            <a:srgbClr val="8B032C"/>
          </a:solidFill>
          <a:latin typeface="Calibri" pitchFamily="34" charset="0"/>
        </a:defRPr>
      </a:lvl8pPr>
      <a:lvl9pPr marL="1828800" algn="l" rtl="0" fontAlgn="base">
        <a:spcBef>
          <a:spcPct val="0"/>
        </a:spcBef>
        <a:spcAft>
          <a:spcPct val="0"/>
        </a:spcAft>
        <a:defRPr sz="4400">
          <a:solidFill>
            <a:srgbClr val="8B032C"/>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edexglobal.com/about-sedex/contact-us" TargetMode="External"/><Relationship Id="rId2" Type="http://schemas.openxmlformats.org/officeDocument/2006/relationships/hyperlink" Target="http://www.ethicaltrade.org/eti-base-code/working-hou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Base Code issues\Working hours\fair food programme time clock.png"/>
          <p:cNvPicPr>
            <a:picLocks noChangeAspect="1" noChangeArrowheads="1"/>
          </p:cNvPicPr>
          <p:nvPr/>
        </p:nvPicPr>
        <p:blipFill>
          <a:blip r:embed="rId2" cstate="print"/>
          <a:srcRect/>
          <a:stretch>
            <a:fillRect/>
          </a:stretch>
        </p:blipFill>
        <p:spPr bwMode="auto">
          <a:xfrm>
            <a:off x="827584" y="1196752"/>
            <a:ext cx="7571429" cy="5390477"/>
          </a:xfrm>
          <a:prstGeom prst="rect">
            <a:avLst/>
          </a:prstGeom>
          <a:noFill/>
        </p:spPr>
      </p:pic>
      <p:sp>
        <p:nvSpPr>
          <p:cNvPr id="4098" name="Rectangle 2"/>
          <p:cNvSpPr>
            <a:spLocks noGrp="1" noChangeArrowheads="1"/>
          </p:cNvSpPr>
          <p:nvPr>
            <p:ph type="ctrTitle"/>
          </p:nvPr>
        </p:nvSpPr>
        <p:spPr>
          <a:xfrm>
            <a:off x="899592" y="1268760"/>
            <a:ext cx="7628384" cy="1470025"/>
          </a:xfrm>
          <a:solidFill>
            <a:srgbClr val="D9D9D9">
              <a:alpha val="50196"/>
            </a:srgbClr>
          </a:solidFill>
        </p:spPr>
        <p:txBody>
          <a:bodyPr/>
          <a:lstStyle/>
          <a:p>
            <a:pPr eaLnBrk="1" hangingPunct="1"/>
            <a:r>
              <a:rPr lang="fr-FR" sz="3600" b="1" dirty="0" smtClean="0"/>
              <a:t>Révision de la clause du Code de base relatif aux heures de travail proposé par l’ETI  </a:t>
            </a:r>
            <a:endParaRPr lang="fr-FR" sz="3200" b="1" dirty="0" smtClean="0">
              <a:solidFill>
                <a:srgbClr val="969696"/>
              </a:solidFill>
            </a:endParaRPr>
          </a:p>
        </p:txBody>
      </p:sp>
      <p:sp>
        <p:nvSpPr>
          <p:cNvPr id="4099" name="Rectangle 3"/>
          <p:cNvSpPr>
            <a:spLocks noGrp="1" noChangeArrowheads="1"/>
          </p:cNvSpPr>
          <p:nvPr>
            <p:ph type="subTitle" idx="1"/>
          </p:nvPr>
        </p:nvSpPr>
        <p:spPr>
          <a:xfrm>
            <a:off x="899666" y="3068638"/>
            <a:ext cx="5112494" cy="576262"/>
          </a:xfrm>
          <a:solidFill>
            <a:srgbClr val="D9D9D9">
              <a:alpha val="50196"/>
            </a:srgbClr>
          </a:solidFill>
        </p:spPr>
        <p:txBody>
          <a:bodyPr/>
          <a:lstStyle/>
          <a:p>
            <a:pPr algn="l" eaLnBrk="1" hangingPunct="1"/>
            <a:r>
              <a:rPr lang="fr-FR" dirty="0" smtClean="0">
                <a:solidFill>
                  <a:schemeClr val="bg1"/>
                </a:solidFill>
              </a:rPr>
              <a:t>Résumé des recommandations</a:t>
            </a:r>
          </a:p>
        </p:txBody>
      </p:sp>
      <p:sp>
        <p:nvSpPr>
          <p:cNvPr id="7" name="Rectangle 6"/>
          <p:cNvSpPr/>
          <p:nvPr/>
        </p:nvSpPr>
        <p:spPr>
          <a:xfrm>
            <a:off x="827584" y="1124744"/>
            <a:ext cx="770485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rot="16200000">
            <a:off x="-1859025" y="3883360"/>
            <a:ext cx="537321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971600" y="6093296"/>
            <a:ext cx="2460930" cy="400110"/>
          </a:xfrm>
          <a:prstGeom prst="rect">
            <a:avLst/>
          </a:prstGeom>
          <a:noFill/>
        </p:spPr>
        <p:txBody>
          <a:bodyPr wrap="none" rtlCol="0">
            <a:spAutoFit/>
          </a:bodyPr>
          <a:lstStyle/>
          <a:p>
            <a:r>
              <a:rPr lang="fr-FR" sz="1000" dirty="0" smtClean="0">
                <a:solidFill>
                  <a:schemeClr val="tx1">
                    <a:lumMod val="75000"/>
                    <a:lumOff val="25000"/>
                  </a:schemeClr>
                </a:solidFill>
              </a:rPr>
              <a:t>Photo offerte par le Programme pour une alimentation équitable (FFP)</a:t>
            </a:r>
          </a:p>
          <a:p>
            <a:r>
              <a:rPr lang="fr-FR" sz="1000" dirty="0" smtClean="0">
                <a:solidFill>
                  <a:schemeClr val="tx1">
                    <a:lumMod val="75000"/>
                    <a:lumOff val="25000"/>
                  </a:schemeClr>
                </a:solidFill>
              </a:rPr>
              <a:t>www.fairfoodstandards.org</a:t>
            </a:r>
            <a:endParaRPr lang="fr-FR" sz="1000" dirty="0">
              <a:solidFill>
                <a:schemeClr val="tx1">
                  <a:lumMod val="75000"/>
                  <a:lumOff val="25000"/>
                </a:schemeClr>
              </a:solidFill>
            </a:endParaRPr>
          </a:p>
        </p:txBody>
      </p:sp>
      <p:pic>
        <p:nvPicPr>
          <p:cNvPr id="4100" name="Picture 8" descr="ETI_NEW STRAP RGB"/>
          <p:cNvPicPr>
            <a:picLocks noChangeAspect="1" noChangeArrowheads="1"/>
          </p:cNvPicPr>
          <p:nvPr/>
        </p:nvPicPr>
        <p:blipFill>
          <a:blip r:embed="rId3" cstate="print"/>
          <a:srcRect/>
          <a:stretch>
            <a:fillRect/>
          </a:stretch>
        </p:blipFill>
        <p:spPr bwMode="auto">
          <a:xfrm>
            <a:off x="468313" y="404813"/>
            <a:ext cx="4175125" cy="831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 dois-je faire à présent ?</a:t>
            </a:r>
          </a:p>
        </p:txBody>
      </p:sp>
      <p:sp>
        <p:nvSpPr>
          <p:cNvPr id="5124" name="Rectangle 3"/>
          <p:cNvSpPr>
            <a:spLocks noGrp="1" noChangeArrowheads="1"/>
          </p:cNvSpPr>
          <p:nvPr>
            <p:ph type="body" idx="1"/>
          </p:nvPr>
        </p:nvSpPr>
        <p:spPr/>
        <p:txBody>
          <a:bodyPr/>
          <a:lstStyle/>
          <a:p>
            <a:pPr eaLnBrk="1" hangingPunct="1"/>
            <a:r>
              <a:rPr lang="fr-FR" dirty="0" smtClean="0"/>
              <a:t>Discuter des changements avec les représentants des travailleurs et négocier à nouveau des </a:t>
            </a:r>
            <a:r>
              <a:rPr lang="fr-FR" b="1" i="1" dirty="0" smtClean="0"/>
              <a:t>conventions collectives</a:t>
            </a:r>
            <a:r>
              <a:rPr lang="fr-FR" dirty="0" smtClean="0"/>
              <a:t> selon la nécessité</a:t>
            </a:r>
          </a:p>
          <a:p>
            <a:pPr eaLnBrk="1" hangingPunct="1"/>
            <a:r>
              <a:rPr lang="fr-FR" dirty="0" smtClean="0"/>
              <a:t>Examiner et revoir les </a:t>
            </a:r>
            <a:r>
              <a:rPr lang="fr-FR" b="1" i="1" dirty="0" smtClean="0"/>
              <a:t>politiques</a:t>
            </a:r>
            <a:r>
              <a:rPr lang="fr-FR" dirty="0" smtClean="0"/>
              <a:t> des ressources humaines afin de répondre au nouveau texte proposé par l’ETI</a:t>
            </a:r>
          </a:p>
          <a:p>
            <a:pPr eaLnBrk="1" hangingPunct="1"/>
            <a:r>
              <a:rPr lang="fr-FR" dirty="0" smtClean="0"/>
              <a:t>Examiner et revoir le</a:t>
            </a:r>
            <a:r>
              <a:rPr lang="fr-FR" b="1" i="1" dirty="0" smtClean="0"/>
              <a:t> processus</a:t>
            </a:r>
            <a:r>
              <a:rPr lang="fr-FR" dirty="0" smtClean="0"/>
              <a:t> que vous utilisez pour gérer les heures de travail (telles que la planification de la production pour éviter les longs horaires)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 dois-je faire à présent ?</a:t>
            </a:r>
          </a:p>
        </p:txBody>
      </p:sp>
      <p:sp>
        <p:nvSpPr>
          <p:cNvPr id="5124" name="Rectangle 3"/>
          <p:cNvSpPr>
            <a:spLocks noGrp="1" noChangeArrowheads="1"/>
          </p:cNvSpPr>
          <p:nvPr>
            <p:ph type="body" idx="1"/>
          </p:nvPr>
        </p:nvSpPr>
        <p:spPr>
          <a:xfrm>
            <a:off x="0" y="1340768"/>
            <a:ext cx="9145016" cy="4525963"/>
          </a:xfrm>
        </p:spPr>
        <p:txBody>
          <a:bodyPr/>
          <a:lstStyle/>
          <a:p>
            <a:pPr eaLnBrk="1" hangingPunct="1"/>
            <a:r>
              <a:rPr lang="fr-FR" sz="2900" b="1" i="1" dirty="0" smtClean="0"/>
              <a:t>Documenter</a:t>
            </a:r>
            <a:r>
              <a:rPr lang="fr-FR" sz="2900" dirty="0" smtClean="0"/>
              <a:t> vos mises à jour afin qu'elles puissent être communiquées et contrôlées</a:t>
            </a:r>
          </a:p>
          <a:p>
            <a:pPr eaLnBrk="1" hangingPunct="1"/>
            <a:r>
              <a:rPr lang="fr-FR" sz="2900" b="1" i="1" dirty="0" smtClean="0"/>
              <a:t>Communiquer </a:t>
            </a:r>
            <a:r>
              <a:rPr lang="fr-FR" sz="2900" dirty="0" smtClean="0"/>
              <a:t>clairement, précisément et régulièrement vos mises à jour à vos clients/fournisseurs, travailleurs et à leurs représentants</a:t>
            </a:r>
          </a:p>
          <a:p>
            <a:pPr eaLnBrk="1" hangingPunct="1"/>
            <a:r>
              <a:rPr lang="fr-FR" sz="2900" b="1" i="1" dirty="0" smtClean="0"/>
              <a:t>Surveiller </a:t>
            </a:r>
            <a:r>
              <a:rPr lang="fr-FR" sz="2900" dirty="0" smtClean="0"/>
              <a:t>régulièrement les politiques et les processus actualisés relatifs aux heures de travail pour s'assurer qu'ils fonctionnent correctement</a:t>
            </a:r>
          </a:p>
          <a:p>
            <a:pPr eaLnBrk="1" hangingPunct="1"/>
            <a:r>
              <a:rPr lang="fr-FR" sz="2900" b="1" i="1" dirty="0" smtClean="0"/>
              <a:t>Effectuer des ajustements </a:t>
            </a:r>
            <a:r>
              <a:rPr lang="fr-FR" sz="2900" dirty="0" smtClean="0"/>
              <a:t>s'ils ne fonctionnent pas efficacement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 dois-je faire à présent ?</a:t>
            </a:r>
          </a:p>
        </p:txBody>
      </p:sp>
      <p:sp>
        <p:nvSpPr>
          <p:cNvPr id="5124" name="Rectangle 3"/>
          <p:cNvSpPr>
            <a:spLocks noGrp="1" noChangeArrowheads="1"/>
          </p:cNvSpPr>
          <p:nvPr>
            <p:ph type="body" idx="1"/>
          </p:nvPr>
        </p:nvSpPr>
        <p:spPr>
          <a:xfrm>
            <a:off x="457200" y="2708920"/>
            <a:ext cx="8229600" cy="3417243"/>
          </a:xfrm>
        </p:spPr>
        <p:txBody>
          <a:bodyPr/>
          <a:lstStyle/>
          <a:p>
            <a:pPr eaLnBrk="1" hangingPunct="1">
              <a:buNone/>
            </a:pPr>
            <a:r>
              <a:rPr lang="en-US" dirty="0" smtClean="0"/>
              <a:t>	</a:t>
            </a:r>
            <a:r>
              <a:rPr lang="fr-FR" dirty="0" smtClean="0"/>
              <a:t>NB : Si vous avez recours à des </a:t>
            </a:r>
            <a:r>
              <a:rPr lang="fr-FR" b="1" i="1" dirty="0" smtClean="0"/>
              <a:t>travailleurs et travailleuses à domicile</a:t>
            </a:r>
            <a:r>
              <a:rPr lang="fr-FR" dirty="0" smtClean="0"/>
              <a:t>, assurez-vous que votre processus révisé s'applique également à eux afin de répondre aux nouvelles exigences.</a:t>
            </a:r>
          </a:p>
          <a:p>
            <a:pPr eaLnBrk="1" hangingPunct="1"/>
            <a:endParaRPr lang="fr-FR" dirty="0" smtClean="0"/>
          </a:p>
          <a:p>
            <a:pPr eaLnBrk="1" hangingPunct="1">
              <a:buNone/>
            </a:pPr>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a:xfrm>
            <a:off x="0" y="274638"/>
            <a:ext cx="9144000" cy="1143000"/>
          </a:xfrm>
        </p:spPr>
        <p:txBody>
          <a:bodyPr/>
          <a:lstStyle/>
          <a:p>
            <a:pPr eaLnBrk="1" hangingPunct="1"/>
            <a:r>
              <a:rPr lang="fr-FR" dirty="0" smtClean="0"/>
              <a:t>   Conseils pour réduire les heures de travail</a:t>
            </a:r>
          </a:p>
        </p:txBody>
      </p:sp>
      <p:sp>
        <p:nvSpPr>
          <p:cNvPr id="5124" name="Rectangle 3"/>
          <p:cNvSpPr>
            <a:spLocks noGrp="1" noChangeArrowheads="1"/>
          </p:cNvSpPr>
          <p:nvPr>
            <p:ph type="body" idx="1"/>
          </p:nvPr>
        </p:nvSpPr>
        <p:spPr>
          <a:xfrm>
            <a:off x="0" y="1412776"/>
            <a:ext cx="9144000" cy="4525963"/>
          </a:xfrm>
        </p:spPr>
        <p:txBody>
          <a:bodyPr/>
          <a:lstStyle/>
          <a:p>
            <a:pPr eaLnBrk="1" hangingPunct="1"/>
            <a:r>
              <a:rPr lang="fr-FR" sz="2400" dirty="0" smtClean="0"/>
              <a:t>Établir des programmes et des </a:t>
            </a:r>
            <a:r>
              <a:rPr lang="fr-FR" sz="2400" b="1" i="1" dirty="0" smtClean="0"/>
              <a:t>objectifs de production raisonnables </a:t>
            </a:r>
            <a:r>
              <a:rPr lang="fr-FR" sz="2400" dirty="0" smtClean="0"/>
              <a:t>avec des taux d'efficacité réalistes en fonction de la main d'œuvre</a:t>
            </a:r>
          </a:p>
          <a:p>
            <a:pPr eaLnBrk="1" hangingPunct="1"/>
            <a:r>
              <a:rPr lang="fr-FR" sz="2400" dirty="0" smtClean="0"/>
              <a:t>Coordonner étroitement</a:t>
            </a:r>
            <a:r>
              <a:rPr lang="fr-FR" sz="2400" b="1" i="1" dirty="0" smtClean="0"/>
              <a:t> les plans des RH</a:t>
            </a:r>
            <a:r>
              <a:rPr lang="fr-FR" sz="2400" dirty="0" smtClean="0"/>
              <a:t> et les objectifs de production</a:t>
            </a:r>
          </a:p>
          <a:p>
            <a:pPr eaLnBrk="1" hangingPunct="1"/>
            <a:r>
              <a:rPr lang="fr-FR" sz="2400" b="1" i="1" dirty="0" smtClean="0"/>
              <a:t>Améliorer continuellement les compétences des travailleurs</a:t>
            </a:r>
            <a:r>
              <a:rPr lang="fr-FR" sz="2400" dirty="0" smtClean="0"/>
              <a:t> grâce à la formation, le tutorat et une assistance professionnelle</a:t>
            </a:r>
          </a:p>
          <a:p>
            <a:pPr eaLnBrk="1" hangingPunct="1"/>
            <a:r>
              <a:rPr lang="fr-FR" sz="2400" dirty="0" smtClean="0"/>
              <a:t>Améliorer la </a:t>
            </a:r>
            <a:r>
              <a:rPr lang="fr-FR" sz="2400" b="1" i="1" dirty="0" smtClean="0"/>
              <a:t>communication avec les superviseurs</a:t>
            </a:r>
            <a:r>
              <a:rPr lang="fr-FR" sz="2400" dirty="0" smtClean="0"/>
              <a:t> et les supérieurs hiérarchiques et entre les supérieurs hiérarchiques et les travailleurs</a:t>
            </a:r>
          </a:p>
          <a:p>
            <a:pPr eaLnBrk="1" hangingPunct="1"/>
            <a:r>
              <a:rPr lang="fr-FR" sz="2400" dirty="0" smtClean="0"/>
              <a:t>Constituer une équipe composée de</a:t>
            </a:r>
            <a:r>
              <a:rPr lang="fr-FR" sz="2400" b="1" i="1" dirty="0" smtClean="0"/>
              <a:t> syndicalistes/représentants des travailleurs </a:t>
            </a:r>
            <a:r>
              <a:rPr lang="fr-FR" sz="2400" dirty="0" smtClean="0"/>
              <a:t>afin de contrôler les changements et de fournir une rétroaction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Où puis-je obtenir plus d'informations ?</a:t>
            </a:r>
          </a:p>
        </p:txBody>
      </p:sp>
      <p:sp>
        <p:nvSpPr>
          <p:cNvPr id="5124" name="Rectangle 3"/>
          <p:cNvSpPr>
            <a:spLocks noGrp="1" noChangeArrowheads="1"/>
          </p:cNvSpPr>
          <p:nvPr>
            <p:ph type="body" idx="1"/>
          </p:nvPr>
        </p:nvSpPr>
        <p:spPr>
          <a:xfrm>
            <a:off x="395536" y="1340768"/>
            <a:ext cx="8280920" cy="4525963"/>
          </a:xfrm>
        </p:spPr>
        <p:txBody>
          <a:bodyPr/>
          <a:lstStyle/>
          <a:p>
            <a:pPr eaLnBrk="1" hangingPunct="1"/>
            <a:r>
              <a:rPr lang="fr-FR" b="1" dirty="0" smtClean="0"/>
              <a:t>Ethical Trading Initiative</a:t>
            </a:r>
            <a:r>
              <a:rPr lang="fr-FR" dirty="0" smtClean="0"/>
              <a:t> : </a:t>
            </a:r>
            <a:r>
              <a:rPr dirty="0"/>
              <a:t/>
            </a:r>
            <a:br>
              <a:rPr dirty="0"/>
            </a:br>
            <a:r>
              <a:rPr lang="fr-FR" sz="2800" dirty="0" smtClean="0">
                <a:hlinkClick r:id="rId2"/>
              </a:rPr>
              <a:t>www.ethicaltrade.org/eti-base-code/working-hours</a:t>
            </a:r>
            <a:endParaRPr lang="fr-FR" sz="2800" dirty="0" smtClean="0"/>
          </a:p>
          <a:p>
            <a:pPr eaLnBrk="1" hangingPunct="1"/>
            <a:r>
              <a:rPr lang="fr-FR" dirty="0" smtClean="0"/>
              <a:t>Le </a:t>
            </a:r>
            <a:r>
              <a:rPr lang="fr-FR" b="1" dirty="0" smtClean="0"/>
              <a:t>service d'assistance de SEDEX </a:t>
            </a:r>
            <a:r>
              <a:rPr lang="fr-FR" dirty="0" smtClean="0"/>
              <a:t>(si vous êtes adhérant(e)) :</a:t>
            </a:r>
            <a:r>
              <a:rPr dirty="0"/>
              <a:t/>
            </a:r>
            <a:br>
              <a:rPr dirty="0"/>
            </a:br>
            <a:r>
              <a:rPr lang="fr-FR" dirty="0" smtClean="0">
                <a:hlinkClick r:id="rId3"/>
              </a:rPr>
              <a:t>www.sedexglobal.com/about-sedex/contact-us</a:t>
            </a:r>
            <a:endParaRPr lang="fr-FR" dirty="0" smtClean="0"/>
          </a:p>
          <a:p>
            <a:pPr eaLnBrk="1" hangingPunct="1"/>
            <a:r>
              <a:rPr lang="fr-FR" dirty="0" smtClean="0"/>
              <a:t>Les syndicats locaux</a:t>
            </a:r>
          </a:p>
          <a:p>
            <a:pPr eaLnBrk="1" hangingPunct="1"/>
            <a:r>
              <a:rPr lang="fr-FR" dirty="0" smtClean="0"/>
              <a:t>Le</a:t>
            </a:r>
            <a:r>
              <a:rPr lang="fr-FR" b="1" dirty="0" smtClean="0"/>
              <a:t> ministère du travail</a:t>
            </a:r>
            <a:r>
              <a:rPr lang="fr-FR" dirty="0" smtClean="0"/>
              <a:t> dans votre pays ou un organisme équivalent</a:t>
            </a:r>
          </a:p>
          <a:p>
            <a:pPr eaLnBrk="1" hangingPunct="1"/>
            <a:r>
              <a:rPr lang="fr-FR" b="1" dirty="0" smtClean="0"/>
              <a:t>Vos clients</a:t>
            </a:r>
            <a:r>
              <a:rPr lang="fr-FR" dirty="0" smtClean="0"/>
              <a:t> - surtout s'ils sont membres de l'ETI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fr-FR" dirty="0" smtClean="0"/>
              <a:t>ethicaltrade.org</a:t>
            </a:r>
          </a:p>
          <a:p>
            <a:pPr>
              <a:defRPr/>
            </a:pPr>
            <a:endParaRPr lang="fr-FR" dirty="0"/>
          </a:p>
        </p:txBody>
      </p:sp>
      <p:sp>
        <p:nvSpPr>
          <p:cNvPr id="8195" name="Rectangle 2"/>
          <p:cNvSpPr>
            <a:spLocks noGrp="1" noChangeArrowheads="1"/>
          </p:cNvSpPr>
          <p:nvPr>
            <p:ph type="title"/>
          </p:nvPr>
        </p:nvSpPr>
        <p:spPr/>
        <p:txBody>
          <a:bodyPr/>
          <a:lstStyle/>
          <a:p>
            <a:pPr eaLnBrk="1" hangingPunct="1"/>
            <a:r>
              <a:rPr lang="fr-FR" dirty="0" smtClean="0"/>
              <a:t>Merci</a:t>
            </a:r>
          </a:p>
        </p:txBody>
      </p:sp>
      <p:sp>
        <p:nvSpPr>
          <p:cNvPr id="8196" name="Rectangle 7"/>
          <p:cNvSpPr>
            <a:spLocks noGrp="1" noChangeArrowheads="1"/>
          </p:cNvSpPr>
          <p:nvPr>
            <p:ph type="body" idx="1"/>
          </p:nvPr>
        </p:nvSpPr>
        <p:spPr>
          <a:xfrm>
            <a:off x="466725" y="1628775"/>
            <a:ext cx="6553547" cy="4525963"/>
          </a:xfrm>
          <a:noFill/>
        </p:spPr>
        <p:txBody>
          <a:bodyPr/>
          <a:lstStyle/>
          <a:p>
            <a:pPr marL="0" indent="0">
              <a:buFontTx/>
              <a:buNone/>
            </a:pPr>
            <a:r>
              <a:rPr lang="fr-FR" sz="2200" dirty="0" smtClean="0">
                <a:solidFill>
                  <a:schemeClr val="bg1"/>
                </a:solidFill>
              </a:rPr>
              <a:t>L'Ethical Trading Initiative (ETI) est une organisation leader réunissant entreprises, syndicats et ONG. Sa mission est de promouvoir le respect des droits des travailleurs dans le monde entier. </a:t>
            </a:r>
          </a:p>
          <a:p>
            <a:pPr marL="0" indent="0">
              <a:buFontTx/>
              <a:buNone/>
            </a:pPr>
            <a:r>
              <a:rPr lang="fr-FR" sz="2200" dirty="0" smtClean="0">
                <a:solidFill>
                  <a:schemeClr val="bg1"/>
                </a:solidFill>
              </a:rPr>
              <a:t>Notre vision est celle d'un monde où tous les travailleurs seraient à l'abri de l'exploitation et la discrimination, et où ils bénéficieraient de liberté, de sécurité et d'équité. </a:t>
            </a:r>
          </a:p>
          <a:p>
            <a:pPr marL="0" indent="0" eaLnBrk="1" hangingPunct="1">
              <a:buFontTx/>
              <a:buNone/>
            </a:pPr>
            <a:endParaRPr lang="fr-FR" sz="2200" dirty="0" smtClean="0">
              <a:solidFill>
                <a:schemeClr val="bg1"/>
              </a:solidFill>
            </a:endParaRPr>
          </a:p>
        </p:txBody>
      </p:sp>
      <p:sp>
        <p:nvSpPr>
          <p:cNvPr id="8197" name="Text Box 8"/>
          <p:cNvSpPr txBox="1">
            <a:spLocks noChangeArrowheads="1"/>
          </p:cNvSpPr>
          <p:nvPr/>
        </p:nvSpPr>
        <p:spPr bwMode="auto">
          <a:xfrm>
            <a:off x="539750" y="4581525"/>
            <a:ext cx="3097213" cy="1615827"/>
          </a:xfrm>
          <a:prstGeom prst="rect">
            <a:avLst/>
          </a:prstGeom>
          <a:noFill/>
          <a:ln w="38100">
            <a:noFill/>
            <a:miter lim="800000"/>
            <a:headEnd/>
            <a:tailEnd/>
          </a:ln>
        </p:spPr>
        <p:txBody>
          <a:bodyPr lIns="0" tIns="0" rIns="0" bIns="0">
            <a:spAutoFit/>
          </a:bodyPr>
          <a:lstStyle/>
          <a:p>
            <a:pPr eaLnBrk="0" hangingPunct="0">
              <a:spcBef>
                <a:spcPct val="50000"/>
              </a:spcBef>
            </a:pPr>
            <a:r>
              <a:rPr lang="fr-FR" sz="1400" dirty="0">
                <a:solidFill>
                  <a:schemeClr val="bg1"/>
                </a:solidFill>
                <a:latin typeface="Calibri" pitchFamily="34" charset="0"/>
              </a:rPr>
              <a:t>Ethical Trading Initiative </a:t>
            </a:r>
            <a:r>
              <a:rPr dirty="0"/>
              <a:t/>
            </a:r>
            <a:br>
              <a:rPr dirty="0"/>
            </a:br>
            <a:r>
              <a:rPr lang="fr-FR" sz="1400" dirty="0">
                <a:solidFill>
                  <a:schemeClr val="bg1"/>
                </a:solidFill>
                <a:latin typeface="Calibri" pitchFamily="34" charset="0"/>
              </a:rPr>
              <a:t>8 Coldbath Square  </a:t>
            </a:r>
            <a:r>
              <a:rPr dirty="0"/>
              <a:t/>
            </a:r>
            <a:br>
              <a:rPr dirty="0"/>
            </a:br>
            <a:r>
              <a:rPr lang="fr-FR" sz="1400" dirty="0">
                <a:solidFill>
                  <a:schemeClr val="bg1"/>
                </a:solidFill>
                <a:latin typeface="Calibri" pitchFamily="34" charset="0"/>
              </a:rPr>
              <a:t>Londres EC1R 5HL  </a:t>
            </a:r>
            <a:r>
              <a:rPr dirty="0"/>
              <a:t/>
            </a:r>
            <a:br>
              <a:rPr dirty="0"/>
            </a:br>
            <a:r>
              <a:rPr lang="fr-FR" sz="1400" dirty="0">
                <a:solidFill>
                  <a:schemeClr val="bg1"/>
                </a:solidFill>
                <a:latin typeface="Calibri" pitchFamily="34" charset="0"/>
              </a:rPr>
              <a:t>Royaume-Uni</a:t>
            </a:r>
          </a:p>
          <a:p>
            <a:pPr eaLnBrk="0" hangingPunct="0">
              <a:spcBef>
                <a:spcPct val="50000"/>
              </a:spcBef>
            </a:pPr>
            <a:r>
              <a:rPr lang="fr-FR" sz="1400" dirty="0">
                <a:solidFill>
                  <a:schemeClr val="bg1"/>
                </a:solidFill>
                <a:latin typeface="Calibri" pitchFamily="34" charset="0"/>
              </a:rPr>
              <a:t>T +44 (0) 20 7841 4350 </a:t>
            </a:r>
            <a:r>
              <a:rPr dirty="0"/>
              <a:t/>
            </a:r>
            <a:br>
              <a:rPr dirty="0"/>
            </a:br>
            <a:r>
              <a:rPr lang="fr-FR" sz="1400" dirty="0">
                <a:solidFill>
                  <a:schemeClr val="bg1"/>
                </a:solidFill>
                <a:latin typeface="Calibri" pitchFamily="34" charset="0"/>
              </a:rPr>
              <a:t>F +44 (0) 20 7833 1569 </a:t>
            </a:r>
            <a:r>
              <a:rPr dirty="0"/>
              <a:t/>
            </a:r>
            <a:br>
              <a:rPr dirty="0"/>
            </a:br>
            <a:r>
              <a:rPr lang="fr-FR" sz="1400" dirty="0">
                <a:solidFill>
                  <a:schemeClr val="bg1"/>
                </a:solidFill>
                <a:latin typeface="Calibri" pitchFamily="34" charset="0"/>
              </a:rPr>
              <a:t>eti@eti.org.uk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Calendrier - 2014</a:t>
            </a:r>
          </a:p>
        </p:txBody>
      </p:sp>
      <p:sp>
        <p:nvSpPr>
          <p:cNvPr id="5124" name="Rectangle 3"/>
          <p:cNvSpPr>
            <a:spLocks noGrp="1" noChangeArrowheads="1"/>
          </p:cNvSpPr>
          <p:nvPr>
            <p:ph type="body" idx="1"/>
          </p:nvPr>
        </p:nvSpPr>
        <p:spPr>
          <a:xfrm>
            <a:off x="539552" y="2492896"/>
            <a:ext cx="1584176" cy="459432"/>
          </a:xfrm>
        </p:spPr>
        <p:txBody>
          <a:bodyPr/>
          <a:lstStyle/>
          <a:p>
            <a:pPr eaLnBrk="1" hangingPunct="1">
              <a:spcAft>
                <a:spcPts val="1200"/>
              </a:spcAft>
              <a:buNone/>
            </a:pPr>
            <a:r>
              <a:rPr lang="fr-FR" sz="1600" b="1" dirty="0" smtClean="0"/>
              <a:t>1</a:t>
            </a:r>
            <a:r>
              <a:rPr lang="fr-FR" sz="1600" b="1" baseline="30000" dirty="0" smtClean="0"/>
              <a:t>er</a:t>
            </a:r>
            <a:r>
              <a:rPr lang="fr-FR" sz="1600" b="1" dirty="0" smtClean="0"/>
              <a:t> avril</a:t>
            </a:r>
            <a:endParaRPr lang="fr-FR" dirty="0" smtClean="0"/>
          </a:p>
        </p:txBody>
      </p:sp>
      <p:sp>
        <p:nvSpPr>
          <p:cNvPr id="6" name="Pentagon 5"/>
          <p:cNvSpPr/>
          <p:nvPr/>
        </p:nvSpPr>
        <p:spPr>
          <a:xfrm>
            <a:off x="539552" y="2924944"/>
            <a:ext cx="1944216" cy="1512168"/>
          </a:xfrm>
          <a:prstGeom prst="homePlate">
            <a:avLst/>
          </a:prstGeom>
          <a:solidFill>
            <a:srgbClr val="FEC13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effectLst>
                  <a:outerShdw blurRad="38100" dist="38100" dir="2700000" algn="tl">
                    <a:srgbClr val="000000">
                      <a:alpha val="43137"/>
                    </a:srgbClr>
                  </a:outerShdw>
                </a:effectLst>
              </a:rPr>
              <a:t>Lancement du nouveau texte</a:t>
            </a:r>
            <a:endParaRPr lang="fr-FR" sz="1600" dirty="0">
              <a:effectLst>
                <a:outerShdw blurRad="38100" dist="38100" dir="2700000" algn="tl">
                  <a:srgbClr val="000000">
                    <a:alpha val="43137"/>
                  </a:srgbClr>
                </a:outerShdw>
              </a:effectLst>
            </a:endParaRPr>
          </a:p>
        </p:txBody>
      </p:sp>
      <p:sp>
        <p:nvSpPr>
          <p:cNvPr id="7" name="Pentagon 6"/>
          <p:cNvSpPr/>
          <p:nvPr/>
        </p:nvSpPr>
        <p:spPr>
          <a:xfrm>
            <a:off x="2483768" y="2924944"/>
            <a:ext cx="1944216" cy="1512168"/>
          </a:xfrm>
          <a:prstGeom prst="homePlate">
            <a:avLst/>
          </a:prstGeom>
          <a:solidFill>
            <a:srgbClr val="FEC1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effectLst>
                  <a:outerShdw blurRad="38100" dist="38100" dir="2700000" algn="tl">
                    <a:srgbClr val="000000">
                      <a:alpha val="43137"/>
                    </a:srgbClr>
                  </a:outerShdw>
                </a:effectLst>
              </a:rPr>
              <a:t>Les entreprises se préparent à la mise en œuvre</a:t>
            </a:r>
            <a:endParaRPr lang="fr-FR" sz="1600" dirty="0">
              <a:effectLst>
                <a:outerShdw blurRad="38100" dist="38100" dir="2700000" algn="tl">
                  <a:srgbClr val="000000">
                    <a:alpha val="43137"/>
                  </a:srgbClr>
                </a:outerShdw>
              </a:effectLst>
            </a:endParaRPr>
          </a:p>
        </p:txBody>
      </p:sp>
      <p:sp>
        <p:nvSpPr>
          <p:cNvPr id="8" name="Pentagon 7"/>
          <p:cNvSpPr/>
          <p:nvPr/>
        </p:nvSpPr>
        <p:spPr>
          <a:xfrm>
            <a:off x="4427984" y="2924944"/>
            <a:ext cx="1944216" cy="1512168"/>
          </a:xfrm>
          <a:prstGeom prst="homePlate">
            <a:avLst/>
          </a:prstGeom>
          <a:solidFill>
            <a:srgbClr val="F793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effectLst>
                  <a:outerShdw blurRad="38100" dist="38100" dir="2700000" algn="tl">
                    <a:srgbClr val="000000">
                      <a:alpha val="43137"/>
                    </a:srgbClr>
                  </a:outerShdw>
                </a:effectLst>
              </a:rPr>
              <a:t>Les entreprises commencent à mettre en œuvre le nouveau texte</a:t>
            </a:r>
            <a:endParaRPr lang="fr-FR" sz="1600" dirty="0">
              <a:effectLst>
                <a:outerShdw blurRad="38100" dist="38100" dir="2700000" algn="tl">
                  <a:srgbClr val="000000">
                    <a:alpha val="43137"/>
                  </a:srgbClr>
                </a:outerShdw>
              </a:effectLst>
            </a:endParaRPr>
          </a:p>
        </p:txBody>
      </p:sp>
      <p:sp>
        <p:nvSpPr>
          <p:cNvPr id="9" name="Pentagon 8"/>
          <p:cNvSpPr/>
          <p:nvPr/>
        </p:nvSpPr>
        <p:spPr>
          <a:xfrm>
            <a:off x="6372200" y="2924944"/>
            <a:ext cx="1944216" cy="1512168"/>
          </a:xfrm>
          <a:prstGeom prst="homePlate">
            <a:avLst/>
          </a:prstGeom>
          <a:solidFill>
            <a:srgbClr val="F793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effectLst>
                  <a:outerShdw blurRad="38100" dist="38100" dir="2700000" algn="tl">
                    <a:srgbClr val="000000">
                      <a:alpha val="43137"/>
                    </a:srgbClr>
                  </a:outerShdw>
                </a:effectLst>
              </a:rPr>
              <a:t>Tous les audits sociaux utilisent le nouveau texte</a:t>
            </a:r>
            <a:endParaRPr lang="fr-FR" sz="1600" dirty="0">
              <a:effectLst>
                <a:outerShdw blurRad="38100" dist="38100" dir="2700000" algn="tl">
                  <a:srgbClr val="000000">
                    <a:alpha val="43137"/>
                  </a:srgbClr>
                </a:outerShdw>
              </a:effectLst>
            </a:endParaRPr>
          </a:p>
        </p:txBody>
      </p:sp>
      <p:sp>
        <p:nvSpPr>
          <p:cNvPr id="10" name="Rectangle 3"/>
          <p:cNvSpPr txBox="1">
            <a:spLocks noChangeArrowheads="1"/>
          </p:cNvSpPr>
          <p:nvPr/>
        </p:nvSpPr>
        <p:spPr bwMode="auto">
          <a:xfrm>
            <a:off x="241176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fr-FR" sz="1600" b="1" dirty="0" smtClean="0">
                <a:solidFill>
                  <a:srgbClr val="4D4D4D"/>
                </a:solidFill>
                <a:latin typeface="+mn-lt"/>
              </a:rPr>
              <a:t>Avril-Sept.</a:t>
            </a:r>
          </a:p>
        </p:txBody>
      </p:sp>
      <p:sp>
        <p:nvSpPr>
          <p:cNvPr id="11" name="Rectangle 3"/>
          <p:cNvSpPr txBox="1">
            <a:spLocks noChangeArrowheads="1"/>
          </p:cNvSpPr>
          <p:nvPr/>
        </p:nvSpPr>
        <p:spPr bwMode="auto">
          <a:xfrm>
            <a:off x="4427984"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fr-FR" sz="1600" b="1" dirty="0" smtClean="0">
                <a:solidFill>
                  <a:srgbClr val="4D4D4D"/>
                </a:solidFill>
                <a:latin typeface="+mn-lt"/>
              </a:rPr>
              <a:t>1</a:t>
            </a:r>
            <a:r>
              <a:rPr lang="fr-FR" sz="1600" b="1" baseline="30000" dirty="0" smtClean="0">
                <a:solidFill>
                  <a:srgbClr val="4D4D4D"/>
                </a:solidFill>
                <a:latin typeface="+mn-lt"/>
              </a:rPr>
              <a:t>er</a:t>
            </a:r>
            <a:r>
              <a:rPr lang="fr-FR" sz="1600" b="1" dirty="0" smtClean="0">
                <a:solidFill>
                  <a:srgbClr val="4D4D4D"/>
                </a:solidFill>
                <a:latin typeface="+mn-lt"/>
              </a:rPr>
              <a:t> septembre</a:t>
            </a:r>
          </a:p>
        </p:txBody>
      </p:sp>
      <p:sp>
        <p:nvSpPr>
          <p:cNvPr id="12" name="Rectangle 3"/>
          <p:cNvSpPr txBox="1">
            <a:spLocks noChangeArrowheads="1"/>
          </p:cNvSpPr>
          <p:nvPr/>
        </p:nvSpPr>
        <p:spPr bwMode="auto">
          <a:xfrm>
            <a:off x="6372200" y="2492896"/>
            <a:ext cx="1944216" cy="4594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Aft>
                <a:spcPts val="1200"/>
              </a:spcAft>
              <a:buNone/>
            </a:pPr>
            <a:r>
              <a:rPr lang="fr-FR" sz="1600" b="1" dirty="0" smtClean="0">
                <a:solidFill>
                  <a:srgbClr val="4D4D4D"/>
                </a:solidFill>
                <a:latin typeface="+mn-lt"/>
              </a:rPr>
              <a:t>1</a:t>
            </a:r>
            <a:r>
              <a:rPr lang="fr-FR" sz="1600" b="1" baseline="30000" dirty="0" smtClean="0">
                <a:solidFill>
                  <a:srgbClr val="4D4D4D"/>
                </a:solidFill>
                <a:latin typeface="+mn-lt"/>
              </a:rPr>
              <a:t>er</a:t>
            </a:r>
            <a:r>
              <a:rPr lang="fr-FR" sz="1600" b="1" dirty="0" smtClean="0">
                <a:solidFill>
                  <a:srgbClr val="4D4D4D"/>
                </a:solidFill>
                <a:latin typeface="+mn-lt"/>
              </a:rPr>
              <a:t> décembre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a:xfrm>
            <a:off x="251520" y="188640"/>
            <a:ext cx="8686800" cy="1143000"/>
          </a:xfrm>
        </p:spPr>
        <p:txBody>
          <a:bodyPr/>
          <a:lstStyle/>
          <a:p>
            <a:pPr eaLnBrk="1" hangingPunct="1"/>
            <a:r>
              <a:rPr lang="fr-FR" sz="3500" dirty="0" smtClean="0"/>
              <a:t>Pourquoi est-il important de gérer les heures de travail ?</a:t>
            </a:r>
          </a:p>
        </p:txBody>
      </p:sp>
      <p:sp>
        <p:nvSpPr>
          <p:cNvPr id="5124" name="Rectangle 3"/>
          <p:cNvSpPr>
            <a:spLocks noGrp="1" noChangeArrowheads="1"/>
          </p:cNvSpPr>
          <p:nvPr>
            <p:ph type="body" idx="1"/>
          </p:nvPr>
        </p:nvSpPr>
        <p:spPr>
          <a:xfrm>
            <a:off x="457200" y="1600200"/>
            <a:ext cx="8291264" cy="4525963"/>
          </a:xfrm>
        </p:spPr>
        <p:txBody>
          <a:bodyPr/>
          <a:lstStyle/>
          <a:p>
            <a:pPr indent="0" eaLnBrk="1" hangingPunct="1">
              <a:buNone/>
            </a:pPr>
            <a:r>
              <a:rPr lang="fr-FR" dirty="0" smtClean="0"/>
              <a:t>Les études ont démontré que le fait de travailler plus de 48 heures par semaine :</a:t>
            </a:r>
          </a:p>
          <a:p>
            <a:pPr indent="0" eaLnBrk="1" hangingPunct="1">
              <a:buNone/>
            </a:pPr>
            <a:endParaRPr lang="fr-FR" sz="1800" dirty="0" smtClean="0"/>
          </a:p>
          <a:p>
            <a:pPr lvl="1" eaLnBrk="1" hangingPunct="1">
              <a:buBlip>
                <a:blip r:embed="rId2"/>
              </a:buBlip>
            </a:pPr>
            <a:r>
              <a:rPr lang="fr-FR" dirty="0" smtClean="0"/>
              <a:t> était mauvais pour la </a:t>
            </a:r>
            <a:r>
              <a:rPr lang="fr-FR" b="1" dirty="0" smtClean="0"/>
              <a:t>santé</a:t>
            </a:r>
            <a:r>
              <a:rPr lang="fr-FR" dirty="0" smtClean="0"/>
              <a:t> des travailleurs </a:t>
            </a:r>
          </a:p>
          <a:p>
            <a:pPr lvl="1" eaLnBrk="1" hangingPunct="1">
              <a:buBlip>
                <a:blip r:embed="rId2"/>
              </a:buBlip>
            </a:pPr>
            <a:r>
              <a:rPr lang="fr-FR" dirty="0" smtClean="0"/>
              <a:t> réduisait la </a:t>
            </a:r>
            <a:r>
              <a:rPr lang="fr-FR" b="1" dirty="0" smtClean="0"/>
              <a:t>productivité</a:t>
            </a:r>
            <a:r>
              <a:rPr lang="fr-FR" dirty="0" smtClean="0"/>
              <a:t> et la qualité du travail</a:t>
            </a:r>
          </a:p>
          <a:p>
            <a:pPr lvl="1" eaLnBrk="1" hangingPunct="1">
              <a:buBlip>
                <a:blip r:embed="rId2"/>
              </a:buBlip>
            </a:pPr>
            <a:r>
              <a:rPr lang="fr-FR" dirty="0" smtClean="0"/>
              <a:t> engendrait du </a:t>
            </a:r>
            <a:r>
              <a:rPr lang="fr-FR" b="1" dirty="0" smtClean="0"/>
              <a:t>stress</a:t>
            </a:r>
          </a:p>
          <a:p>
            <a:pPr lvl="1" eaLnBrk="1" hangingPunct="1">
              <a:buBlip>
                <a:blip r:embed="rId2"/>
              </a:buBlip>
            </a:pPr>
            <a:r>
              <a:rPr lang="fr-FR" dirty="0" smtClean="0"/>
              <a:t> permettait difficilement au travailleur de </a:t>
            </a:r>
            <a:r>
              <a:rPr lang="fr-FR" b="0" dirty="0" smtClean="0"/>
              <a:t>prendre </a:t>
            </a:r>
            <a:r>
              <a:rPr lang="fr-FR" b="1" dirty="0" smtClean="0"/>
              <a:t>soin</a:t>
            </a:r>
            <a:r>
              <a:rPr lang="fr-FR" b="0" dirty="0" smtClean="0"/>
              <a:t> de leurs enfants </a:t>
            </a:r>
            <a:r>
              <a:rPr lang="fr-FR" dirty="0" smtClean="0"/>
              <a:t>et des personnes dépendantes à leur charge</a:t>
            </a:r>
          </a:p>
          <a:p>
            <a:pPr lvl="1" eaLnBrk="1" hangingPunct="1"/>
            <a:endParaRPr lang="fr-F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a:xfrm>
            <a:off x="251520" y="188640"/>
            <a:ext cx="8496944" cy="1143000"/>
          </a:xfrm>
        </p:spPr>
        <p:txBody>
          <a:bodyPr/>
          <a:lstStyle/>
          <a:p>
            <a:pPr eaLnBrk="1" hangingPunct="1"/>
            <a:r>
              <a:rPr lang="fr-FR" sz="3600" dirty="0" smtClean="0"/>
              <a:t>Pourquoi avons-nous revu notre clause relative aux heures de travail</a:t>
            </a:r>
          </a:p>
        </p:txBody>
      </p:sp>
      <p:sp>
        <p:nvSpPr>
          <p:cNvPr id="5124" name="Rectangle 3"/>
          <p:cNvSpPr>
            <a:spLocks noGrp="1" noChangeArrowheads="1"/>
          </p:cNvSpPr>
          <p:nvPr>
            <p:ph type="body" idx="1"/>
          </p:nvPr>
        </p:nvSpPr>
        <p:spPr/>
        <p:txBody>
          <a:bodyPr/>
          <a:lstStyle/>
          <a:p>
            <a:pPr eaLnBrk="1" hangingPunct="1"/>
            <a:r>
              <a:rPr lang="fr-FR" dirty="0" smtClean="0"/>
              <a:t>Pour permettre aux employeurs de</a:t>
            </a:r>
            <a:r>
              <a:rPr lang="fr-FR" b="1" dirty="0" smtClean="0"/>
              <a:t> mieux comprendre et gérer</a:t>
            </a:r>
            <a:r>
              <a:rPr lang="fr-FR" dirty="0" smtClean="0"/>
              <a:t> les heures de travail</a:t>
            </a:r>
          </a:p>
          <a:p>
            <a:pPr eaLnBrk="1" hangingPunct="1"/>
            <a:r>
              <a:rPr lang="fr-FR" dirty="0" smtClean="0"/>
              <a:t>Pour</a:t>
            </a:r>
            <a:r>
              <a:rPr lang="fr-FR" b="1" dirty="0" smtClean="0"/>
              <a:t> plus de souplesse</a:t>
            </a:r>
            <a:r>
              <a:rPr lang="fr-FR" dirty="0" smtClean="0"/>
              <a:t> en ce qui concerne le nombre d'heures supplémentaires autorisées tout en garantissant que la durée globale du temps de travail ne soit excessive</a:t>
            </a:r>
          </a:p>
          <a:p>
            <a:pPr eaLnBrk="1" hangingPunct="1"/>
            <a:r>
              <a:rPr lang="fr-FR" dirty="0" smtClean="0"/>
              <a:t>Afin de </a:t>
            </a:r>
            <a:r>
              <a:rPr lang="fr-FR" b="1" dirty="0" smtClean="0"/>
              <a:t>clarifier </a:t>
            </a:r>
            <a:r>
              <a:rPr lang="fr-FR" dirty="0" smtClean="0"/>
              <a:t>l'usage de certains termes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Le nouveau texte</a:t>
            </a:r>
          </a:p>
        </p:txBody>
      </p:sp>
      <p:sp>
        <p:nvSpPr>
          <p:cNvPr id="5124" name="Rectangle 3"/>
          <p:cNvSpPr>
            <a:spLocks noGrp="1" noChangeArrowheads="1"/>
          </p:cNvSpPr>
          <p:nvPr>
            <p:ph type="body" idx="1"/>
          </p:nvPr>
        </p:nvSpPr>
        <p:spPr>
          <a:xfrm>
            <a:off x="467544" y="1340768"/>
            <a:ext cx="8229600" cy="4824536"/>
          </a:xfrm>
        </p:spPr>
        <p:txBody>
          <a:bodyPr/>
          <a:lstStyle/>
          <a:p>
            <a:r>
              <a:rPr lang="fr-FR" sz="1200" dirty="0" smtClean="0"/>
              <a:t>6.1 Les heures de travail doivent être conformes à la législation nationale, aux conventions collectives, et aux dispositions énoncées dans les paragraphes compris entre 6.2 et 6.6 ci-dessous. Le paragraphe qui offre le plus de protection pour les travailleurs sera retenu. Les paragraphes compris entre 6.2 et 6.6 sont basés sur les normes internationales du travail.</a:t>
            </a:r>
          </a:p>
          <a:p>
            <a:r>
              <a:rPr lang="fr-FR" sz="1200" dirty="0" smtClean="0"/>
              <a:t>6.2 Les heures de travail, à l'exclusion des heures supplémentaires, doivent être définies dans un contrat, et ne doivent pas dépasser 48 heures par semaine*</a:t>
            </a:r>
            <a:endParaRPr lang="fr-FR" sz="1200" i="1" dirty="0" smtClean="0"/>
          </a:p>
          <a:p>
            <a:r>
              <a:rPr lang="fr-FR" sz="1200" dirty="0" smtClean="0"/>
              <a:t>6.3 Aucune heure supplémentaire ne doit être imposée. Les heures supplémentaires doivent être utilisées de manière responsable, en tenant compte de tous les éléments suivants : l'importance, la fréquence de celles-ci ainsi que les heures effectuées par les travailleurs individuels et l'ensemble de l'effectif. Elles ne doivent pas être utilisées pour remplacer le travail régulier. Les heures supplémentaires doivent toujours être rémunérées à un taux majoré qui </a:t>
            </a:r>
            <a:r>
              <a:rPr lang="fr-FR" sz="1200" smtClean="0"/>
              <a:t>ne devrait </a:t>
            </a:r>
            <a:r>
              <a:rPr lang="fr-FR" sz="1200" dirty="0" smtClean="0"/>
              <a:t>pas être inférieur à 125% du taux normal de rémunération.</a:t>
            </a:r>
          </a:p>
          <a:p>
            <a:r>
              <a:rPr lang="fr-FR" sz="1200" dirty="0" smtClean="0"/>
              <a:t>6.4 Le total des heures effectuées pour toute période de 7 jours ne doit pas dépasser 60 heures, sauf lorsqu'elles sont couvertes par la clause 6.5 ci-dessous.</a:t>
            </a:r>
          </a:p>
          <a:p>
            <a:r>
              <a:rPr lang="fr-FR" sz="1200" dirty="0" smtClean="0"/>
              <a:t>6.5 Les heures de travail pourront dépasser 60 heures pour toute période de 7 jours uniquement en cas de circonstances exceptionnelles, lorsque toutes les conditions suivantes sont remplies :</a:t>
            </a:r>
          </a:p>
          <a:p>
            <a:pPr lvl="1"/>
            <a:r>
              <a:rPr lang="fr-FR" sz="1200" dirty="0" smtClean="0"/>
              <a:t>la législation nationale le permet ;</a:t>
            </a:r>
          </a:p>
          <a:p>
            <a:pPr lvl="1"/>
            <a:r>
              <a:rPr lang="fr-FR" sz="1200" dirty="0" smtClean="0"/>
              <a:t>une convention collective qui a été librement négociée par une organisation de travailleurs représentant une importante partie de l'effectif.</a:t>
            </a:r>
          </a:p>
          <a:p>
            <a:pPr lvl="1"/>
            <a:r>
              <a:rPr lang="fr-FR" sz="1200" dirty="0" smtClean="0"/>
              <a:t>des garanties appropriées sont prises pour protéger la santé et la sécurité des travailleurs ; et</a:t>
            </a:r>
          </a:p>
          <a:p>
            <a:pPr lvl="1"/>
            <a:r>
              <a:rPr lang="fr-FR" sz="1200" dirty="0" smtClean="0"/>
              <a:t>l'employeur peut démontrer que des circonstances exceptionnelles s'appliquent comme notamment des pics de production inattendus, des accidents ou des situations d'urgence.</a:t>
            </a:r>
          </a:p>
          <a:p>
            <a:r>
              <a:rPr lang="fr-FR" sz="1200" dirty="0" smtClean="0"/>
              <a:t>6.6 Les travailleurs doivent pouvoir bénéficier d'au moins un jour de congé par période de 7 jours ou, lorsque la législation nationale l'autorise, de 2 jours de congé pour chaque période de 14 jours.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Le nouveau texte</a:t>
            </a:r>
          </a:p>
        </p:txBody>
      </p:sp>
      <p:sp>
        <p:nvSpPr>
          <p:cNvPr id="5124" name="Rectangle 3"/>
          <p:cNvSpPr>
            <a:spLocks noGrp="1" noChangeArrowheads="1"/>
          </p:cNvSpPr>
          <p:nvPr>
            <p:ph type="body" idx="1"/>
          </p:nvPr>
        </p:nvSpPr>
        <p:spPr>
          <a:xfrm>
            <a:off x="467544" y="1340768"/>
            <a:ext cx="8229600" cy="4525963"/>
          </a:xfrm>
        </p:spPr>
        <p:txBody>
          <a:bodyPr/>
          <a:lstStyle/>
          <a:p>
            <a:pPr>
              <a:buNone/>
            </a:pPr>
            <a:r>
              <a:rPr lang="fr-FR" dirty="0" smtClean="0"/>
              <a:t>Annotation en bas de page :</a:t>
            </a:r>
          </a:p>
          <a:p>
            <a:pPr>
              <a:buNone/>
            </a:pPr>
            <a:endParaRPr lang="fr-FR" sz="2000" dirty="0" smtClean="0"/>
          </a:p>
          <a:p>
            <a:pPr>
              <a:buNone/>
            </a:pPr>
            <a:r>
              <a:rPr lang="en-US" sz="2000" dirty="0" smtClean="0"/>
              <a:t>	</a:t>
            </a:r>
            <a:r>
              <a:rPr lang="fr-FR" sz="2000" i="1" dirty="0" smtClean="0"/>
              <a:t>« Les normes internationales recommandent la réduction progressive des heures de travail normales, pour éventuellement atteindre 40 heures par semaine, sans que cette diminution de la durée du temps de travail n'entraîne une réduction de salaire pour les travailleurs. »</a:t>
            </a:r>
          </a:p>
          <a:p>
            <a:pPr>
              <a:buNone/>
            </a:pPr>
            <a:endParaRPr lang="fr-FR" dirty="0" smtClean="0"/>
          </a:p>
          <a:p>
            <a:pPr>
              <a:buNone/>
            </a:pPr>
            <a:r>
              <a:rPr lang="en-US" dirty="0" smtClean="0"/>
              <a:t>	</a:t>
            </a:r>
            <a:r>
              <a:rPr lang="fr-FR" dirty="0" smtClean="0"/>
              <a:t>Ceci ne fait pas partie des exigences du Code de Base, mais on encourage les employeurs à essayer d'appliquer ces normes.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Quels sont les principaux changements ?</a:t>
            </a:r>
          </a:p>
        </p:txBody>
      </p:sp>
      <p:sp>
        <p:nvSpPr>
          <p:cNvPr id="5124" name="Rectangle 3"/>
          <p:cNvSpPr>
            <a:spLocks noGrp="1" noChangeArrowheads="1"/>
          </p:cNvSpPr>
          <p:nvPr>
            <p:ph type="body" idx="1"/>
          </p:nvPr>
        </p:nvSpPr>
        <p:spPr>
          <a:xfrm>
            <a:off x="467544" y="1412776"/>
            <a:ext cx="8229600" cy="4525963"/>
          </a:xfrm>
        </p:spPr>
        <p:txBody>
          <a:bodyPr/>
          <a:lstStyle/>
          <a:p>
            <a:pPr eaLnBrk="1" hangingPunct="1">
              <a:buNone/>
            </a:pPr>
            <a:r>
              <a:rPr lang="fr-FR" sz="2400" dirty="0" smtClean="0"/>
              <a:t>Les heures supplémentaires :</a:t>
            </a:r>
          </a:p>
          <a:p>
            <a:pPr eaLnBrk="1" hangingPunct="1"/>
            <a:r>
              <a:rPr lang="fr-FR" sz="2400" dirty="0" smtClean="0"/>
              <a:t>doivent être « utilisées de manière responsable »</a:t>
            </a:r>
          </a:p>
          <a:p>
            <a:pPr eaLnBrk="1" hangingPunct="1"/>
            <a:r>
              <a:rPr lang="fr-FR" sz="2400" dirty="0" smtClean="0"/>
              <a:t>doivent être effectuées sur la base du volontariat </a:t>
            </a:r>
            <a:r>
              <a:rPr lang="fr-FR" sz="2400" u="sng" dirty="0" smtClean="0"/>
              <a:t>et</a:t>
            </a:r>
            <a:r>
              <a:rPr lang="fr-FR" sz="2400" dirty="0" smtClean="0"/>
              <a:t> « tenir compte de tous les éléments suivants : l'importance, la fréquence de celles-ci ainsi que les heures travaillées par les travailleurs individuels et l'ensemble de l'effectif »</a:t>
            </a:r>
          </a:p>
          <a:p>
            <a:pPr eaLnBrk="1" hangingPunct="1"/>
            <a:r>
              <a:rPr lang="fr-FR" sz="2400" dirty="0" smtClean="0"/>
              <a:t>« ne doivent pas être... utilisées pour remplacer le travail régulier »</a:t>
            </a:r>
          </a:p>
          <a:p>
            <a:pPr eaLnBrk="1" hangingPunct="1"/>
            <a:r>
              <a:rPr lang="fr-FR" sz="2400" dirty="0" smtClean="0"/>
              <a:t>doivent être « rémunérées à un taux recommandé qui ne devrait pas être inférieur à 125% du taux de base de rémunération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Quels sont les principaux changements ?</a:t>
            </a:r>
          </a:p>
        </p:txBody>
      </p:sp>
      <p:sp>
        <p:nvSpPr>
          <p:cNvPr id="5124" name="Rectangle 3"/>
          <p:cNvSpPr>
            <a:spLocks noGrp="1" noChangeArrowheads="1"/>
          </p:cNvSpPr>
          <p:nvPr>
            <p:ph type="body" idx="1"/>
          </p:nvPr>
        </p:nvSpPr>
        <p:spPr>
          <a:xfrm>
            <a:off x="467544" y="1268760"/>
            <a:ext cx="8229600" cy="4525963"/>
          </a:xfrm>
        </p:spPr>
        <p:txBody>
          <a:bodyPr/>
          <a:lstStyle/>
          <a:p>
            <a:pPr eaLnBrk="1" hangingPunct="1"/>
            <a:r>
              <a:rPr lang="fr-FR" sz="2900" dirty="0" smtClean="0"/>
              <a:t>« Le total des heures effectuées par semaine ne pourra pas dépasser les 60 heures »</a:t>
            </a:r>
          </a:p>
          <a:p>
            <a:pPr eaLnBrk="1" hangingPunct="1">
              <a:buNone/>
            </a:pPr>
            <a:endParaRPr lang="fr-FR" sz="2900" i="1" dirty="0" smtClean="0"/>
          </a:p>
          <a:p>
            <a:pPr eaLnBrk="1" hangingPunct="1">
              <a:spcBef>
                <a:spcPts val="6000"/>
              </a:spcBef>
              <a:buNone/>
            </a:pPr>
            <a:r>
              <a:rPr lang="en-US" dirty="0" smtClean="0"/>
              <a:t>	</a:t>
            </a:r>
            <a:endParaRPr lang="fr-FR" sz="2900" dirty="0" smtClean="0"/>
          </a:p>
        </p:txBody>
      </p:sp>
      <p:sp>
        <p:nvSpPr>
          <p:cNvPr id="5" name="Rectangle 4"/>
          <p:cNvSpPr/>
          <p:nvPr/>
        </p:nvSpPr>
        <p:spPr>
          <a:xfrm>
            <a:off x="899592" y="3006244"/>
            <a:ext cx="7344816" cy="864096"/>
          </a:xfrm>
          <a:prstGeom prst="rect">
            <a:avLst/>
          </a:prstGeom>
          <a:solidFill>
            <a:srgbClr val="D1E3C7"/>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Left Brace 5"/>
          <p:cNvSpPr/>
          <p:nvPr/>
        </p:nvSpPr>
        <p:spPr>
          <a:xfrm rot="5400000">
            <a:off x="3235206" y="364014"/>
            <a:ext cx="225316" cy="4896544"/>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Left Brace 6"/>
          <p:cNvSpPr/>
          <p:nvPr/>
        </p:nvSpPr>
        <p:spPr>
          <a:xfrm rot="5400000">
            <a:off x="6907614" y="1597442"/>
            <a:ext cx="225316" cy="2448272"/>
          </a:xfrm>
          <a:prstGeom prst="leftBrac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cxnSp>
        <p:nvCxnSpPr>
          <p:cNvPr id="9" name="Straight Connector 8"/>
          <p:cNvCxnSpPr/>
          <p:nvPr/>
        </p:nvCxnSpPr>
        <p:spPr>
          <a:xfrm>
            <a:off x="5796136" y="3006244"/>
            <a:ext cx="0" cy="864096"/>
          </a:xfrm>
          <a:prstGeom prst="line">
            <a:avLst/>
          </a:prstGeom>
          <a:ln w="19050">
            <a:solidFill>
              <a:schemeClr val="tx1">
                <a:lumMod val="65000"/>
                <a:lumOff val="3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99592" y="5013176"/>
            <a:ext cx="7344816" cy="864096"/>
          </a:xfrm>
          <a:prstGeom prst="rect">
            <a:avLst/>
          </a:prstGeom>
          <a:solidFill>
            <a:srgbClr val="A3C69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Left Brace 10"/>
          <p:cNvSpPr/>
          <p:nvPr/>
        </p:nvSpPr>
        <p:spPr>
          <a:xfrm rot="5400000">
            <a:off x="4427984" y="1124744"/>
            <a:ext cx="288032" cy="7344816"/>
          </a:xfrm>
          <a:prstGeom prst="leftBrace">
            <a:avLst>
              <a:gd name="adj1" fmla="val 8333"/>
              <a:gd name="adj2" fmla="val 5037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2" name="TextBox 11"/>
          <p:cNvSpPr txBox="1"/>
          <p:nvPr/>
        </p:nvSpPr>
        <p:spPr>
          <a:xfrm>
            <a:off x="3719086" y="4365104"/>
            <a:ext cx="1645002" cy="338554"/>
          </a:xfrm>
          <a:prstGeom prst="rect">
            <a:avLst/>
          </a:prstGeom>
          <a:noFill/>
        </p:spPr>
        <p:txBody>
          <a:bodyPr wrap="none" rtlCol="0">
            <a:spAutoFit/>
          </a:bodyPr>
          <a:lstStyle/>
          <a:p>
            <a:r>
              <a:rPr lang="fr-FR" sz="1600" dirty="0" smtClean="0">
                <a:solidFill>
                  <a:schemeClr val="tx1">
                    <a:lumMod val="65000"/>
                    <a:lumOff val="35000"/>
                  </a:schemeClr>
                </a:solidFill>
              </a:rPr>
              <a:t>60 heures au total</a:t>
            </a:r>
            <a:endParaRPr lang="fr-FR" sz="1600" dirty="0">
              <a:solidFill>
                <a:schemeClr val="tx1">
                  <a:lumMod val="65000"/>
                  <a:lumOff val="35000"/>
                </a:schemeClr>
              </a:solidFill>
            </a:endParaRPr>
          </a:p>
        </p:txBody>
      </p:sp>
      <p:sp>
        <p:nvSpPr>
          <p:cNvPr id="13" name="TextBox 12"/>
          <p:cNvSpPr txBox="1"/>
          <p:nvPr/>
        </p:nvSpPr>
        <p:spPr>
          <a:xfrm>
            <a:off x="2868959" y="2442374"/>
            <a:ext cx="982961" cy="338554"/>
          </a:xfrm>
          <a:prstGeom prst="rect">
            <a:avLst/>
          </a:prstGeom>
          <a:noFill/>
        </p:spPr>
        <p:txBody>
          <a:bodyPr wrap="none" rtlCol="0">
            <a:spAutoFit/>
          </a:bodyPr>
          <a:lstStyle/>
          <a:p>
            <a:r>
              <a:rPr lang="fr-FR" sz="1600" dirty="0" smtClean="0">
                <a:solidFill>
                  <a:schemeClr val="tx1">
                    <a:lumMod val="50000"/>
                    <a:lumOff val="50000"/>
                  </a:schemeClr>
                </a:solidFill>
              </a:rPr>
              <a:t>48 heures</a:t>
            </a:r>
          </a:p>
        </p:txBody>
      </p:sp>
      <p:sp>
        <p:nvSpPr>
          <p:cNvPr id="14" name="TextBox 13"/>
          <p:cNvSpPr txBox="1"/>
          <p:nvPr/>
        </p:nvSpPr>
        <p:spPr>
          <a:xfrm>
            <a:off x="6541367" y="2442374"/>
            <a:ext cx="982961" cy="338554"/>
          </a:xfrm>
          <a:prstGeom prst="rect">
            <a:avLst/>
          </a:prstGeom>
          <a:noFill/>
        </p:spPr>
        <p:txBody>
          <a:bodyPr wrap="none" rtlCol="0">
            <a:spAutoFit/>
          </a:bodyPr>
          <a:lstStyle/>
          <a:p>
            <a:r>
              <a:rPr lang="fr-FR" sz="1600" dirty="0" smtClean="0">
                <a:solidFill>
                  <a:schemeClr val="tx1">
                    <a:lumMod val="50000"/>
                    <a:lumOff val="50000"/>
                  </a:schemeClr>
                </a:solidFill>
              </a:rPr>
              <a:t>12 heures</a:t>
            </a:r>
          </a:p>
        </p:txBody>
      </p:sp>
      <p:sp>
        <p:nvSpPr>
          <p:cNvPr id="15" name="TextBox 14"/>
          <p:cNvSpPr txBox="1"/>
          <p:nvPr/>
        </p:nvSpPr>
        <p:spPr>
          <a:xfrm>
            <a:off x="6012160" y="3222268"/>
            <a:ext cx="2160240" cy="646331"/>
          </a:xfrm>
          <a:prstGeom prst="rect">
            <a:avLst/>
          </a:prstGeom>
          <a:noFill/>
        </p:spPr>
        <p:txBody>
          <a:bodyPr wrap="square" rtlCol="0">
            <a:spAutoFit/>
          </a:bodyPr>
          <a:lstStyle/>
          <a:p>
            <a:r>
              <a:rPr lang="fr-FR" dirty="0" smtClean="0">
                <a:solidFill>
                  <a:schemeClr val="tx1">
                    <a:lumMod val="50000"/>
                    <a:lumOff val="50000"/>
                  </a:schemeClr>
                </a:solidFill>
              </a:rPr>
              <a:t>Heures supplémentaires</a:t>
            </a:r>
          </a:p>
        </p:txBody>
      </p:sp>
      <p:sp>
        <p:nvSpPr>
          <p:cNvPr id="16" name="TextBox 15"/>
          <p:cNvSpPr txBox="1"/>
          <p:nvPr/>
        </p:nvSpPr>
        <p:spPr>
          <a:xfrm>
            <a:off x="2915816" y="3294276"/>
            <a:ext cx="1872208" cy="369332"/>
          </a:xfrm>
          <a:prstGeom prst="rect">
            <a:avLst/>
          </a:prstGeom>
          <a:noFill/>
        </p:spPr>
        <p:txBody>
          <a:bodyPr wrap="square" rtlCol="0">
            <a:spAutoFit/>
          </a:bodyPr>
          <a:lstStyle/>
          <a:p>
            <a:r>
              <a:rPr lang="fr-FR" dirty="0" smtClean="0">
                <a:solidFill>
                  <a:schemeClr val="tx1">
                    <a:lumMod val="50000"/>
                    <a:lumOff val="50000"/>
                  </a:schemeClr>
                </a:solidFill>
              </a:rPr>
              <a:t>Heures de base</a:t>
            </a:r>
            <a:r>
              <a:rPr lang="fr-FR" dirty="0" smtClean="0"/>
              <a:t> </a:t>
            </a:r>
            <a:endParaRPr lang="fr-FR" dirty="0">
              <a:solidFill>
                <a:schemeClr val="tx1">
                  <a:lumMod val="65000"/>
                  <a:lumOff val="35000"/>
                </a:schemeClr>
              </a:solidFill>
            </a:endParaRPr>
          </a:p>
        </p:txBody>
      </p:sp>
      <p:sp>
        <p:nvSpPr>
          <p:cNvPr id="17" name="TextBox 16"/>
          <p:cNvSpPr txBox="1"/>
          <p:nvPr/>
        </p:nvSpPr>
        <p:spPr>
          <a:xfrm>
            <a:off x="2123728" y="5373216"/>
            <a:ext cx="6480720" cy="369332"/>
          </a:xfrm>
          <a:prstGeom prst="rect">
            <a:avLst/>
          </a:prstGeom>
          <a:noFill/>
        </p:spPr>
        <p:txBody>
          <a:bodyPr wrap="square" rtlCol="0">
            <a:spAutoFit/>
          </a:bodyPr>
          <a:lstStyle/>
          <a:p>
            <a:r>
              <a:rPr lang="fr-FR" dirty="0" smtClean="0">
                <a:solidFill>
                  <a:schemeClr val="tx1">
                    <a:lumMod val="65000"/>
                    <a:lumOff val="35000"/>
                  </a:schemeClr>
                </a:solidFill>
              </a:rPr>
              <a:t>Heures de base + heures supplémentaires </a:t>
            </a:r>
            <a:endParaRPr lang="fr-FR" dirty="0">
              <a:solidFill>
                <a:schemeClr val="tx1">
                  <a:lumMod val="65000"/>
                  <a:lumOff val="35000"/>
                </a:schemeClr>
              </a:solidFill>
            </a:endParaRPr>
          </a:p>
        </p:txBody>
      </p:sp>
      <p:sp>
        <p:nvSpPr>
          <p:cNvPr id="18" name="TextBox 17"/>
          <p:cNvSpPr txBox="1"/>
          <p:nvPr/>
        </p:nvSpPr>
        <p:spPr>
          <a:xfrm>
            <a:off x="899593" y="5877272"/>
            <a:ext cx="7344816" cy="584775"/>
          </a:xfrm>
          <a:prstGeom prst="rect">
            <a:avLst/>
          </a:prstGeom>
          <a:noFill/>
        </p:spPr>
        <p:txBody>
          <a:bodyPr wrap="square" rtlCol="0">
            <a:spAutoFit/>
          </a:bodyPr>
          <a:lstStyle/>
          <a:p>
            <a:pPr algn="ctr"/>
            <a:r>
              <a:rPr lang="fr-FR" sz="1600" dirty="0" smtClean="0">
                <a:solidFill>
                  <a:schemeClr val="tx1">
                    <a:lumMod val="65000"/>
                    <a:lumOff val="35000"/>
                  </a:schemeClr>
                </a:solidFill>
              </a:rPr>
              <a:t>(par ex. les heures supplémentaires</a:t>
            </a:r>
            <a:r>
              <a:rPr lang="fr-FR" sz="1600" b="1" dirty="0" smtClean="0">
                <a:solidFill>
                  <a:schemeClr val="tx1">
                    <a:lumMod val="65000"/>
                    <a:lumOff val="35000"/>
                  </a:schemeClr>
                </a:solidFill>
              </a:rPr>
              <a:t> peuvent </a:t>
            </a:r>
            <a:r>
              <a:rPr lang="fr-FR" sz="1600" dirty="0" smtClean="0">
                <a:solidFill>
                  <a:schemeClr val="tx1">
                    <a:lumMod val="65000"/>
                    <a:lumOff val="35000"/>
                  </a:schemeClr>
                </a:solidFill>
              </a:rPr>
              <a:t>représentées plus de 12 heures si les heures de base effectuées sont inférieures à 48 heures)</a:t>
            </a:r>
          </a:p>
        </p:txBody>
      </p:sp>
      <p:sp>
        <p:nvSpPr>
          <p:cNvPr id="19" name="TextBox 18"/>
          <p:cNvSpPr txBox="1"/>
          <p:nvPr/>
        </p:nvSpPr>
        <p:spPr>
          <a:xfrm>
            <a:off x="899593" y="3861048"/>
            <a:ext cx="7344816" cy="323165"/>
          </a:xfrm>
          <a:prstGeom prst="rect">
            <a:avLst/>
          </a:prstGeom>
          <a:noFill/>
        </p:spPr>
        <p:txBody>
          <a:bodyPr wrap="square" rtlCol="0">
            <a:spAutoFit/>
          </a:bodyPr>
          <a:lstStyle/>
          <a:p>
            <a:pPr algn="ctr"/>
            <a:r>
              <a:rPr lang="fr-FR" sz="1500" dirty="0" smtClean="0">
                <a:solidFill>
                  <a:schemeClr val="tx1">
                    <a:lumMod val="50000"/>
                    <a:lumOff val="50000"/>
                  </a:schemeClr>
                </a:solidFill>
              </a:rPr>
              <a:t>(par ex. les heures supplémentaires ne </a:t>
            </a:r>
            <a:r>
              <a:rPr lang="fr-FR" sz="1500" b="1" dirty="0" smtClean="0">
                <a:solidFill>
                  <a:schemeClr val="tx1">
                    <a:lumMod val="50000"/>
                    <a:lumOff val="50000"/>
                  </a:schemeClr>
                </a:solidFill>
              </a:rPr>
              <a:t>peuvent pas</a:t>
            </a:r>
            <a:r>
              <a:rPr lang="fr-FR" sz="1500" dirty="0" smtClean="0">
                <a:solidFill>
                  <a:schemeClr val="tx1">
                    <a:lumMod val="50000"/>
                    <a:lumOff val="50000"/>
                  </a:schemeClr>
                </a:solidFill>
              </a:rPr>
              <a:t> dépasser plus de12 heures quelles que soient les heures de base travaillées)</a:t>
            </a:r>
          </a:p>
        </p:txBody>
      </p:sp>
      <p:sp>
        <p:nvSpPr>
          <p:cNvPr id="20" name="TextBox 19"/>
          <p:cNvSpPr txBox="1"/>
          <p:nvPr/>
        </p:nvSpPr>
        <p:spPr>
          <a:xfrm>
            <a:off x="827584" y="4355812"/>
            <a:ext cx="1454244" cy="369332"/>
          </a:xfrm>
          <a:prstGeom prst="rect">
            <a:avLst/>
          </a:prstGeom>
          <a:noFill/>
        </p:spPr>
        <p:txBody>
          <a:bodyPr wrap="none" rtlCol="0">
            <a:spAutoFit/>
          </a:bodyPr>
          <a:lstStyle/>
          <a:p>
            <a:r>
              <a:rPr lang="fr-FR" u="sng" dirty="0" smtClean="0">
                <a:solidFill>
                  <a:schemeClr val="tx1">
                    <a:lumMod val="65000"/>
                    <a:lumOff val="35000"/>
                  </a:schemeClr>
                </a:solidFill>
              </a:rPr>
              <a:t>Nouvelle version</a:t>
            </a:r>
            <a:endParaRPr lang="fr-FR" u="sng" dirty="0"/>
          </a:p>
        </p:txBody>
      </p:sp>
      <p:sp>
        <p:nvSpPr>
          <p:cNvPr id="21" name="TextBox 20"/>
          <p:cNvSpPr txBox="1"/>
          <p:nvPr/>
        </p:nvSpPr>
        <p:spPr>
          <a:xfrm>
            <a:off x="851972" y="2339588"/>
            <a:ext cx="1351652" cy="369332"/>
          </a:xfrm>
          <a:prstGeom prst="rect">
            <a:avLst/>
          </a:prstGeom>
          <a:noFill/>
        </p:spPr>
        <p:txBody>
          <a:bodyPr wrap="none" rtlCol="0">
            <a:spAutoFit/>
          </a:bodyPr>
          <a:lstStyle/>
          <a:p>
            <a:r>
              <a:rPr lang="fr-FR" u="sng" dirty="0" smtClean="0">
                <a:solidFill>
                  <a:schemeClr val="tx1">
                    <a:lumMod val="50000"/>
                    <a:lumOff val="50000"/>
                  </a:schemeClr>
                </a:solidFill>
              </a:rPr>
              <a:t>Ancienne version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FR" dirty="0" smtClean="0"/>
              <a:t>  </a:t>
            </a:r>
            <a:r>
              <a:rPr lang="fr-FR" sz="2200" b="1" dirty="0">
                <a:solidFill>
                  <a:srgbClr val="969696"/>
                </a:solidFill>
              </a:rPr>
              <a:t>ETI </a:t>
            </a:r>
            <a:r>
              <a:rPr lang="fr-FR" dirty="0" smtClean="0"/>
              <a:t>                                                                                                                      ethicaltrade.org</a:t>
            </a:r>
          </a:p>
          <a:p>
            <a:pPr>
              <a:defRPr/>
            </a:pPr>
            <a:endParaRPr lang="fr-FR" dirty="0"/>
          </a:p>
        </p:txBody>
      </p:sp>
      <p:sp>
        <p:nvSpPr>
          <p:cNvPr id="5123" name="Rectangle 2"/>
          <p:cNvSpPr>
            <a:spLocks noGrp="1" noChangeArrowheads="1"/>
          </p:cNvSpPr>
          <p:nvPr>
            <p:ph type="title"/>
          </p:nvPr>
        </p:nvSpPr>
        <p:spPr/>
        <p:txBody>
          <a:bodyPr/>
          <a:lstStyle/>
          <a:p>
            <a:pPr eaLnBrk="1" hangingPunct="1"/>
            <a:r>
              <a:rPr lang="fr-FR" dirty="0" smtClean="0"/>
              <a:t>Quels sont les principaux changements ?</a:t>
            </a:r>
          </a:p>
        </p:txBody>
      </p:sp>
      <p:sp>
        <p:nvSpPr>
          <p:cNvPr id="5124" name="Rectangle 3"/>
          <p:cNvSpPr>
            <a:spLocks noGrp="1" noChangeArrowheads="1"/>
          </p:cNvSpPr>
          <p:nvPr>
            <p:ph type="body" idx="1"/>
          </p:nvPr>
        </p:nvSpPr>
        <p:spPr>
          <a:xfrm>
            <a:off x="467544" y="1412776"/>
            <a:ext cx="8229600" cy="4525963"/>
          </a:xfrm>
        </p:spPr>
        <p:txBody>
          <a:bodyPr/>
          <a:lstStyle/>
          <a:p>
            <a:pPr eaLnBrk="1" hangingPunct="1"/>
            <a:r>
              <a:rPr lang="fr-FR" sz="3200" dirty="0" smtClean="0"/>
              <a:t>Dans certaines</a:t>
            </a:r>
            <a:r>
              <a:rPr lang="fr-FR" sz="3200" u="none" dirty="0" smtClean="0"/>
              <a:t> </a:t>
            </a:r>
            <a:r>
              <a:rPr lang="fr-FR" sz="3200" u="sng" dirty="0" smtClean="0"/>
              <a:t>circonstances exceptionnelles</a:t>
            </a:r>
            <a:r>
              <a:rPr lang="fr-FR" sz="3200" dirty="0" smtClean="0"/>
              <a:t>, il est possible de dépasser les 60 heures de travail - mais uniquement si </a:t>
            </a:r>
            <a:r>
              <a:rPr lang="fr-FR" sz="3200" u="sng" dirty="0" smtClean="0"/>
              <a:t>tous les quatre</a:t>
            </a:r>
            <a:r>
              <a:rPr lang="fr-FR" sz="3200" dirty="0" smtClean="0"/>
              <a:t> critères suivants sont remplis :</a:t>
            </a:r>
          </a:p>
          <a:p>
            <a:pPr lvl="1">
              <a:buSzPct val="120000"/>
              <a:buBlip>
                <a:blip r:embed="rId2"/>
              </a:buBlip>
            </a:pPr>
            <a:r>
              <a:rPr lang="fr-FR" sz="2000" dirty="0" smtClean="0"/>
              <a:t>la </a:t>
            </a:r>
            <a:r>
              <a:rPr lang="fr-FR" sz="2000" b="1" dirty="0" smtClean="0"/>
              <a:t>législation nationale</a:t>
            </a:r>
            <a:r>
              <a:rPr lang="fr-FR" sz="2000" dirty="0" smtClean="0"/>
              <a:t> le permet ;</a:t>
            </a:r>
          </a:p>
          <a:p>
            <a:pPr lvl="1">
              <a:buSzPct val="120000"/>
              <a:buBlip>
                <a:blip r:embed="rId2"/>
              </a:buBlip>
            </a:pPr>
            <a:r>
              <a:rPr lang="fr-FR" sz="2000" dirty="0" smtClean="0"/>
              <a:t>une </a:t>
            </a:r>
            <a:r>
              <a:rPr lang="fr-FR" sz="2000" b="1" dirty="0" smtClean="0"/>
              <a:t>convention collective</a:t>
            </a:r>
            <a:r>
              <a:rPr lang="fr-FR" sz="2000" dirty="0" smtClean="0"/>
              <a:t> qui a été librement négociée par une organisation de travailleurs représentant une importante partie de l'effectif le permet ;</a:t>
            </a:r>
          </a:p>
          <a:p>
            <a:pPr lvl="1">
              <a:buSzPct val="120000"/>
              <a:buBlip>
                <a:blip r:embed="rId2"/>
              </a:buBlip>
            </a:pPr>
            <a:r>
              <a:rPr lang="fr-FR" sz="2000" dirty="0" smtClean="0"/>
              <a:t>des garanties appropriées sont prises pour </a:t>
            </a:r>
            <a:r>
              <a:rPr lang="fr-FR" sz="2000" b="1" dirty="0" smtClean="0"/>
              <a:t>protéger la santé et la sécurité des travailleurs</a:t>
            </a:r>
            <a:r>
              <a:rPr lang="fr-FR" sz="2000" dirty="0" smtClean="0"/>
              <a:t> ; et</a:t>
            </a:r>
          </a:p>
          <a:p>
            <a:pPr lvl="1">
              <a:buSzPct val="120000"/>
              <a:buBlip>
                <a:blip r:embed="rId2"/>
              </a:buBlip>
            </a:pPr>
            <a:r>
              <a:rPr lang="fr-FR" sz="2000" dirty="0" smtClean="0"/>
              <a:t>l'employeur peut </a:t>
            </a:r>
            <a:r>
              <a:rPr lang="fr-FR" sz="2000" b="1" dirty="0" smtClean="0"/>
              <a:t>démontrer que des circonstances exceptionnelles s'appliquent</a:t>
            </a:r>
            <a:r>
              <a:rPr lang="fr-FR" sz="2000" dirty="0" smtClean="0"/>
              <a:t> comme notamment des pics de production inattendus, des accidents ou des situations d'urgence.</a:t>
            </a:r>
          </a:p>
          <a:p>
            <a:pPr eaLnBrk="1" hangingPunct="1"/>
            <a:endParaRPr lang="fr-FR"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627</TotalTime>
  <Words>1179</Words>
  <Application>Microsoft Office PowerPoint</Application>
  <PresentationFormat>On-screen Show (4:3)</PresentationFormat>
  <Paragraphs>109</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Default Design</vt:lpstr>
      <vt:lpstr>Custom Design</vt:lpstr>
      <vt:lpstr>Révision de la clause du Code de base relatif aux heures de travail proposé par l’ETI  </vt:lpstr>
      <vt:lpstr>Calendrier - 2014</vt:lpstr>
      <vt:lpstr>Pourquoi est-il important de gérer les heures de travail ?</vt:lpstr>
      <vt:lpstr>Pourquoi avons-nous revu notre clause relative aux heures de travail</vt:lpstr>
      <vt:lpstr>Le nouveau texte</vt:lpstr>
      <vt:lpstr>Le nouveau texte</vt:lpstr>
      <vt:lpstr>Quels sont les principaux changements ?</vt:lpstr>
      <vt:lpstr>Quels sont les principaux changements ?</vt:lpstr>
      <vt:lpstr>Quels sont les principaux changements ?</vt:lpstr>
      <vt:lpstr>Que dois-je faire à présent ?</vt:lpstr>
      <vt:lpstr>Que dois-je faire à présent ?</vt:lpstr>
      <vt:lpstr>Que dois-je faire à présent ?</vt:lpstr>
      <vt:lpstr>   Conseils pour réduire les heures de travail</vt:lpstr>
      <vt:lpstr>Où puis-je obtenir plus d'informations ?</vt:lpstr>
      <vt:lpstr>Merci</vt:lpstr>
    </vt:vector>
  </TitlesOfParts>
  <Company>ETI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alan.sadler</dc:creator>
  <cp:lastModifiedBy>Maria Pereira</cp:lastModifiedBy>
  <cp:revision>66</cp:revision>
  <dcterms:created xsi:type="dcterms:W3CDTF">2011-04-26T13:14:31Z</dcterms:created>
  <dcterms:modified xsi:type="dcterms:W3CDTF">2014-10-01T14:23:36Z</dcterms:modified>
</cp:coreProperties>
</file>