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Lst>
  <p:sldIdLst>
    <p:sldId id="256" r:id="rId3"/>
    <p:sldId id="280" r:id="rId4"/>
    <p:sldId id="257" r:id="rId5"/>
    <p:sldId id="279" r:id="rId6"/>
    <p:sldId id="268" r:id="rId7"/>
    <p:sldId id="272" r:id="rId8"/>
    <p:sldId id="269" r:id="rId9"/>
    <p:sldId id="273" r:id="rId10"/>
    <p:sldId id="274" r:id="rId11"/>
    <p:sldId id="270" r:id="rId12"/>
    <p:sldId id="275" r:id="rId13"/>
    <p:sldId id="276" r:id="rId14"/>
    <p:sldId id="278" r:id="rId15"/>
    <p:sldId id="271" r:id="rId16"/>
    <p:sldId id="267" r:id="rId17"/>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931E"/>
    <a:srgbClr val="FEC133"/>
    <a:srgbClr val="D9D9D9"/>
    <a:srgbClr val="D1E3C7"/>
    <a:srgbClr val="A3C690"/>
    <a:srgbClr val="969696"/>
    <a:srgbClr val="4D4D4D"/>
    <a:srgbClr val="8B032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685800" y="2130425"/>
            <a:ext cx="7772400" cy="1470025"/>
          </a:xfrm>
        </p:spPr>
        <p:txBody>
          <a:bodyPr/>
          <a:lstStyle>
            <a:lvl1pPr>
              <a:defRPr/>
            </a:lvl1pPr>
          </a:lstStyle>
          <a:p>
            <a:r>
              <a:rPr lang="en-GB"/>
              <a:t>Click to edit Master title style</a:t>
            </a:r>
          </a:p>
        </p:txBody>
      </p:sp>
      <p:sp>
        <p:nvSpPr>
          <p:cNvPr id="6147"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GB"/>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t>  </a:t>
            </a:r>
            <a:r>
              <a:rPr lang="en-GB" sz="2200" b="1">
                <a:solidFill>
                  <a:srgbClr val="969696"/>
                </a:solidFill>
              </a:rPr>
              <a:t>ETI </a:t>
            </a:r>
            <a:r>
              <a:rPr lang="en-GB">
                <a:solidFill>
                  <a:srgbClr val="969696"/>
                </a:solidFill>
              </a:rPr>
              <a:t>                                    </a:t>
            </a:r>
            <a:r>
              <a:rPr lang="en-GB"/>
              <a:t>                                                                                  ethicaltrade.org</a:t>
            </a:r>
          </a:p>
          <a:p>
            <a:pPr>
              <a:defRPr/>
            </a:pP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t>  </a:t>
            </a:r>
            <a:r>
              <a:rPr lang="en-GB" sz="2200" b="1">
                <a:solidFill>
                  <a:srgbClr val="969696"/>
                </a:solidFill>
              </a:rPr>
              <a:t>ETI </a:t>
            </a:r>
            <a:r>
              <a:rPr lang="en-GB">
                <a:solidFill>
                  <a:srgbClr val="969696"/>
                </a:solidFill>
              </a:rPr>
              <a:t>                                    </a:t>
            </a:r>
            <a:r>
              <a:rPr lang="en-GB"/>
              <a:t>                                                                                  ethicaltrade.org</a:t>
            </a:r>
          </a:p>
          <a:p>
            <a:pPr>
              <a:defRPr/>
            </a:pPr>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en-GB"/>
              <a:t>ethicaltrade.org</a:t>
            </a:r>
          </a:p>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458994A6-B67C-462B-A3A6-33BFE257091F}" type="slidenum">
              <a:rPr lang="en-GB"/>
              <a:pPr>
                <a:defRPr/>
              </a:pPr>
              <a:t>‹#›</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en-GB"/>
              <a:t>ethicaltrade.org</a:t>
            </a:r>
          </a:p>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D973F4EB-FF6C-4454-B889-217CBCF59E69}" type="slidenum">
              <a:rPr lang="en-GB"/>
              <a:pPr>
                <a:defRPr/>
              </a:pPr>
              <a:t>‹#›</a:t>
            </a:fld>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en-GB"/>
              <a:t>ethicaltrade.org</a:t>
            </a:r>
          </a:p>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E5591F85-19C7-4BAF-BEBB-001BE8B081C7}" type="slidenum">
              <a:rPr lang="en-GB"/>
              <a:pPr>
                <a:defRPr/>
              </a:pPr>
              <a:t>‹#›</a:t>
            </a:fld>
            <a:endParaRPr lang="en-GB"/>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r>
              <a:rPr lang="en-GB"/>
              <a:t>ethicaltrade.org</a:t>
            </a:r>
          </a:p>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89B5F355-AF2B-47BF-A066-00C95EF65591}" type="slidenum">
              <a:rPr lang="en-GB"/>
              <a:pPr>
                <a:defRPr/>
              </a:pPr>
              <a:t>‹#›</a:t>
            </a:fld>
            <a:endParaRPr lang="en-GB"/>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r>
              <a:rPr lang="en-GB"/>
              <a:t>ethicaltrade.org</a:t>
            </a:r>
          </a:p>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4C3CB4BB-40EA-4C3D-A099-C8E63C01F1B6}" type="slidenum">
              <a:rPr lang="en-GB"/>
              <a:pPr>
                <a:defRPr/>
              </a:pPr>
              <a:t>‹#›</a:t>
            </a:fld>
            <a:endParaRPr lang="en-GB"/>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r>
              <a:rPr lang="en-GB"/>
              <a:t>ethicaltrade.org</a:t>
            </a:r>
          </a:p>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99CE07C0-9424-4DDD-9EFE-B212FC98652B}" type="slidenum">
              <a:rPr lang="en-GB"/>
              <a:pPr>
                <a:defRPr/>
              </a:pPr>
              <a:t>‹#›</a:t>
            </a:fld>
            <a:endParaRPr lang="en-GB"/>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r>
              <a:rPr lang="en-GB"/>
              <a:t>ethicaltrade.org</a:t>
            </a:r>
          </a:p>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60582539-ACD7-4ED2-B5FF-54D544EAE2A3}" type="slidenum">
              <a:rPr lang="en-GB"/>
              <a:pPr>
                <a:defRPr/>
              </a:pPr>
              <a:t>‹#›</a:t>
            </a:fld>
            <a:endParaRPr lang="en-GB"/>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r>
              <a:rPr lang="en-GB"/>
              <a:t>ethicaltrade.org</a:t>
            </a:r>
          </a:p>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9D4AE95B-C919-4A41-8C71-FAA25A680B7F}"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t>  </a:t>
            </a:r>
            <a:r>
              <a:rPr lang="en-GB" sz="2200" b="1">
                <a:solidFill>
                  <a:srgbClr val="969696"/>
                </a:solidFill>
              </a:rPr>
              <a:t>ETI </a:t>
            </a:r>
            <a:r>
              <a:rPr lang="en-GB">
                <a:solidFill>
                  <a:srgbClr val="969696"/>
                </a:solidFill>
              </a:rPr>
              <a:t>                                    </a:t>
            </a:r>
            <a:r>
              <a:rPr lang="en-GB"/>
              <a:t>                                                                                  ethicaltrade.org</a:t>
            </a:r>
          </a:p>
          <a:p>
            <a:pPr>
              <a:defRPr/>
            </a:pPr>
            <a:endParaRPr lang="en-GB"/>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r>
              <a:rPr lang="en-GB"/>
              <a:t>ethicaltrade.org</a:t>
            </a:r>
          </a:p>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769145F8-163B-43ED-ACAC-3618BC1ECC9E}" type="slidenum">
              <a:rPr lang="en-GB"/>
              <a:pPr>
                <a:defRPr/>
              </a:pPr>
              <a:t>‹#›</a:t>
            </a:fld>
            <a:endParaRPr lang="en-GB"/>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en-GB"/>
              <a:t>ethicaltrade.org</a:t>
            </a:r>
          </a:p>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789B92CA-8275-4FBF-9769-DB4F2B28D4F2}" type="slidenum">
              <a:rPr lang="en-GB"/>
              <a:pPr>
                <a:defRPr/>
              </a:pPr>
              <a:t>‹#›</a:t>
            </a:fld>
            <a:endParaRPr lang="en-GB"/>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en-GB"/>
              <a:t>ethicaltrade.org</a:t>
            </a:r>
          </a:p>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C8DBAA6C-DC32-40A0-9F3A-ED7FCCA7628F}"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GB"/>
              <a:t>  </a:t>
            </a:r>
            <a:r>
              <a:rPr lang="en-GB" sz="2200" b="1">
                <a:solidFill>
                  <a:srgbClr val="969696"/>
                </a:solidFill>
              </a:rPr>
              <a:t>ETI </a:t>
            </a:r>
            <a:r>
              <a:rPr lang="en-GB">
                <a:solidFill>
                  <a:srgbClr val="969696"/>
                </a:solidFill>
              </a:rPr>
              <a:t>                                    </a:t>
            </a:r>
            <a:r>
              <a:rPr lang="en-GB"/>
              <a:t>                                                                                  ethicaltrade.org</a:t>
            </a:r>
          </a:p>
          <a:p>
            <a:pPr>
              <a:defRPr/>
            </a:pPr>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ftr" sz="quarter" idx="10"/>
          </p:nvPr>
        </p:nvSpPr>
        <p:spPr>
          <a:ln/>
        </p:spPr>
        <p:txBody>
          <a:bodyPr/>
          <a:lstStyle>
            <a:lvl1pPr>
              <a:defRPr/>
            </a:lvl1pPr>
          </a:lstStyle>
          <a:p>
            <a:pPr>
              <a:defRPr/>
            </a:pPr>
            <a:r>
              <a:rPr lang="en-GB"/>
              <a:t>  </a:t>
            </a:r>
            <a:r>
              <a:rPr lang="en-GB" sz="2200" b="1">
                <a:solidFill>
                  <a:srgbClr val="969696"/>
                </a:solidFill>
              </a:rPr>
              <a:t>ETI </a:t>
            </a:r>
            <a:r>
              <a:rPr lang="en-GB">
                <a:solidFill>
                  <a:srgbClr val="969696"/>
                </a:solidFill>
              </a:rPr>
              <a:t>                                    </a:t>
            </a:r>
            <a:r>
              <a:rPr lang="en-GB"/>
              <a:t>                                                                                  ethicaltrade.org</a:t>
            </a:r>
          </a:p>
          <a:p>
            <a:pPr>
              <a:defRPr/>
            </a:pP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ftr" sz="quarter" idx="10"/>
          </p:nvPr>
        </p:nvSpPr>
        <p:spPr>
          <a:ln/>
        </p:spPr>
        <p:txBody>
          <a:bodyPr/>
          <a:lstStyle>
            <a:lvl1pPr>
              <a:defRPr/>
            </a:lvl1pPr>
          </a:lstStyle>
          <a:p>
            <a:pPr>
              <a:defRPr/>
            </a:pPr>
            <a:r>
              <a:rPr lang="en-GB"/>
              <a:t>  </a:t>
            </a:r>
            <a:r>
              <a:rPr lang="en-GB" sz="2200" b="1">
                <a:solidFill>
                  <a:srgbClr val="969696"/>
                </a:solidFill>
              </a:rPr>
              <a:t>ETI </a:t>
            </a:r>
            <a:r>
              <a:rPr lang="en-GB">
                <a:solidFill>
                  <a:srgbClr val="969696"/>
                </a:solidFill>
              </a:rPr>
              <a:t>                                    </a:t>
            </a:r>
            <a:r>
              <a:rPr lang="en-GB"/>
              <a:t>                                                                                  ethicaltrade.org</a:t>
            </a:r>
          </a:p>
          <a:p>
            <a:pPr>
              <a:defRPr/>
            </a:pP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ftr" sz="quarter" idx="10"/>
          </p:nvPr>
        </p:nvSpPr>
        <p:spPr>
          <a:ln/>
        </p:spPr>
        <p:txBody>
          <a:bodyPr/>
          <a:lstStyle>
            <a:lvl1pPr>
              <a:defRPr/>
            </a:lvl1pPr>
          </a:lstStyle>
          <a:p>
            <a:pPr>
              <a:defRPr/>
            </a:pPr>
            <a:r>
              <a:rPr lang="en-GB"/>
              <a:t>  </a:t>
            </a:r>
            <a:r>
              <a:rPr lang="en-GB" sz="2200" b="1">
                <a:solidFill>
                  <a:srgbClr val="969696"/>
                </a:solidFill>
              </a:rPr>
              <a:t>ETI </a:t>
            </a:r>
            <a:r>
              <a:rPr lang="en-GB">
                <a:solidFill>
                  <a:srgbClr val="969696"/>
                </a:solidFill>
              </a:rPr>
              <a:t>                                    </a:t>
            </a:r>
            <a:r>
              <a:rPr lang="en-GB"/>
              <a:t>                                                                                  ethicaltrade.org</a:t>
            </a:r>
          </a:p>
          <a:p>
            <a:pPr>
              <a:defRPr/>
            </a:pP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GB"/>
              <a:t>  </a:t>
            </a:r>
            <a:r>
              <a:rPr lang="en-GB" sz="2200" b="1">
                <a:solidFill>
                  <a:srgbClr val="969696"/>
                </a:solidFill>
              </a:rPr>
              <a:t>ETI </a:t>
            </a:r>
            <a:r>
              <a:rPr lang="en-GB">
                <a:solidFill>
                  <a:srgbClr val="969696"/>
                </a:solidFill>
              </a:rPr>
              <a:t>                                    </a:t>
            </a:r>
            <a:r>
              <a:rPr lang="en-GB"/>
              <a:t>                                                                                  ethicaltrade.org</a:t>
            </a:r>
          </a:p>
          <a:p>
            <a:pPr>
              <a:defRPr/>
            </a:pPr>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GB"/>
              <a:t>  </a:t>
            </a:r>
            <a:r>
              <a:rPr lang="en-GB" sz="2200" b="1">
                <a:solidFill>
                  <a:srgbClr val="969696"/>
                </a:solidFill>
              </a:rPr>
              <a:t>ETI </a:t>
            </a:r>
            <a:r>
              <a:rPr lang="en-GB">
                <a:solidFill>
                  <a:srgbClr val="969696"/>
                </a:solidFill>
              </a:rPr>
              <a:t>                                    </a:t>
            </a:r>
            <a:r>
              <a:rPr lang="en-GB"/>
              <a:t>                                                                                  ethicaltrade.org</a:t>
            </a:r>
          </a:p>
          <a:p>
            <a:pPr>
              <a:defRPr/>
            </a:pPr>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GB"/>
              <a:t>  </a:t>
            </a:r>
            <a:r>
              <a:rPr lang="en-GB" sz="2200" b="1">
                <a:solidFill>
                  <a:srgbClr val="969696"/>
                </a:solidFill>
              </a:rPr>
              <a:t>ETI </a:t>
            </a:r>
            <a:r>
              <a:rPr lang="en-GB">
                <a:solidFill>
                  <a:srgbClr val="969696"/>
                </a:solidFill>
              </a:rPr>
              <a:t>                                    </a:t>
            </a:r>
            <a:r>
              <a:rPr lang="en-GB"/>
              <a:t>                                                                                  ethicaltrade.org</a:t>
            </a:r>
          </a:p>
          <a:p>
            <a:pPr>
              <a:defRPr/>
            </a:pPr>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9" name="Rectangle 5"/>
          <p:cNvSpPr>
            <a:spLocks noGrp="1" noChangeArrowheads="1"/>
          </p:cNvSpPr>
          <p:nvPr>
            <p:ph type="ftr" sz="quarter" idx="3"/>
          </p:nvPr>
        </p:nvSpPr>
        <p:spPr bwMode="auto">
          <a:xfrm>
            <a:off x="179388" y="6245225"/>
            <a:ext cx="84963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mtClean="0">
                <a:solidFill>
                  <a:srgbClr val="F7931E"/>
                </a:solidFill>
                <a:latin typeface="+mn-lt"/>
              </a:defRPr>
            </a:lvl1pPr>
          </a:lstStyle>
          <a:p>
            <a:pPr>
              <a:defRPr/>
            </a:pPr>
            <a:r>
              <a:rPr lang="en-GB"/>
              <a:t>  </a:t>
            </a:r>
            <a:r>
              <a:rPr lang="en-GB" sz="2200" b="1">
                <a:solidFill>
                  <a:srgbClr val="969696"/>
                </a:solidFill>
              </a:rPr>
              <a:t>ETI </a:t>
            </a:r>
            <a:r>
              <a:rPr lang="en-GB">
                <a:solidFill>
                  <a:srgbClr val="969696"/>
                </a:solidFill>
              </a:rPr>
              <a:t>                                    </a:t>
            </a:r>
            <a:r>
              <a:rPr lang="en-GB"/>
              <a:t>                                                                                  ethicaltrade.org</a:t>
            </a:r>
          </a:p>
          <a:p>
            <a:pPr>
              <a:defRPr/>
            </a:pPr>
            <a:endParaRPr lang="en-GB"/>
          </a:p>
        </p:txBody>
      </p:sp>
      <p:sp>
        <p:nvSpPr>
          <p:cNvPr id="1031" name="Line 7"/>
          <p:cNvSpPr>
            <a:spLocks noChangeShapeType="1"/>
          </p:cNvSpPr>
          <p:nvPr/>
        </p:nvSpPr>
        <p:spPr bwMode="auto">
          <a:xfrm>
            <a:off x="539750" y="1196975"/>
            <a:ext cx="8064500" cy="0"/>
          </a:xfrm>
          <a:prstGeom prst="line">
            <a:avLst/>
          </a:prstGeom>
          <a:noFill/>
          <a:ln w="12700">
            <a:solidFill>
              <a:srgbClr val="F7931E"/>
            </a:solidFill>
            <a:round/>
            <a:headEnd/>
            <a:tailEnd/>
          </a:ln>
          <a:effectLst/>
        </p:spPr>
        <p:txBody>
          <a:bodyPr/>
          <a:lstStyle/>
          <a:p>
            <a:pPr>
              <a:defRPr/>
            </a:pPr>
            <a:endParaRPr lang="en-GB"/>
          </a:p>
        </p:txBody>
      </p:sp>
    </p:spTree>
  </p:cSld>
  <p:clrMap bg1="lt1" tx1="dk1" bg2="lt2" tx2="dk2" accent1="accent1" accent2="accent2" accent3="accent3" accent4="accent4" accent5="accent5" accent6="accent6" hlink="hlink" folHlink="folHlink"/>
  <p:sldLayoutIdLst>
    <p:sldLayoutId id="2147483694"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sldNum="0" hdr="0" dt="0"/>
  <p:txStyles>
    <p:titleStyle>
      <a:lvl1pPr algn="l" rtl="0" eaLnBrk="0" fontAlgn="base" hangingPunct="0">
        <a:spcBef>
          <a:spcPct val="0"/>
        </a:spcBef>
        <a:spcAft>
          <a:spcPct val="0"/>
        </a:spcAft>
        <a:defRPr sz="3800">
          <a:solidFill>
            <a:srgbClr val="8B032C"/>
          </a:solidFill>
          <a:latin typeface="+mj-lt"/>
          <a:ea typeface="+mj-ea"/>
          <a:cs typeface="+mj-cs"/>
        </a:defRPr>
      </a:lvl1pPr>
      <a:lvl2pPr algn="l" rtl="0" eaLnBrk="0" fontAlgn="base" hangingPunct="0">
        <a:spcBef>
          <a:spcPct val="0"/>
        </a:spcBef>
        <a:spcAft>
          <a:spcPct val="0"/>
        </a:spcAft>
        <a:defRPr sz="3800">
          <a:solidFill>
            <a:srgbClr val="8B032C"/>
          </a:solidFill>
          <a:latin typeface="Calibri" pitchFamily="34" charset="0"/>
        </a:defRPr>
      </a:lvl2pPr>
      <a:lvl3pPr algn="l" rtl="0" eaLnBrk="0" fontAlgn="base" hangingPunct="0">
        <a:spcBef>
          <a:spcPct val="0"/>
        </a:spcBef>
        <a:spcAft>
          <a:spcPct val="0"/>
        </a:spcAft>
        <a:defRPr sz="3800">
          <a:solidFill>
            <a:srgbClr val="8B032C"/>
          </a:solidFill>
          <a:latin typeface="Calibri" pitchFamily="34" charset="0"/>
        </a:defRPr>
      </a:lvl3pPr>
      <a:lvl4pPr algn="l" rtl="0" eaLnBrk="0" fontAlgn="base" hangingPunct="0">
        <a:spcBef>
          <a:spcPct val="0"/>
        </a:spcBef>
        <a:spcAft>
          <a:spcPct val="0"/>
        </a:spcAft>
        <a:defRPr sz="3800">
          <a:solidFill>
            <a:srgbClr val="8B032C"/>
          </a:solidFill>
          <a:latin typeface="Calibri" pitchFamily="34" charset="0"/>
        </a:defRPr>
      </a:lvl4pPr>
      <a:lvl5pPr algn="l" rtl="0" eaLnBrk="0" fontAlgn="base" hangingPunct="0">
        <a:spcBef>
          <a:spcPct val="0"/>
        </a:spcBef>
        <a:spcAft>
          <a:spcPct val="0"/>
        </a:spcAft>
        <a:defRPr sz="3800">
          <a:solidFill>
            <a:srgbClr val="8B032C"/>
          </a:solidFill>
          <a:latin typeface="Calibri" pitchFamily="34" charset="0"/>
        </a:defRPr>
      </a:lvl5pPr>
      <a:lvl6pPr marL="457200" algn="l" rtl="0" fontAlgn="base">
        <a:spcBef>
          <a:spcPct val="0"/>
        </a:spcBef>
        <a:spcAft>
          <a:spcPct val="0"/>
        </a:spcAft>
        <a:defRPr sz="3800">
          <a:solidFill>
            <a:srgbClr val="8B032C"/>
          </a:solidFill>
          <a:latin typeface="Calibri" pitchFamily="34" charset="0"/>
        </a:defRPr>
      </a:lvl6pPr>
      <a:lvl7pPr marL="914400" algn="l" rtl="0" fontAlgn="base">
        <a:spcBef>
          <a:spcPct val="0"/>
        </a:spcBef>
        <a:spcAft>
          <a:spcPct val="0"/>
        </a:spcAft>
        <a:defRPr sz="3800">
          <a:solidFill>
            <a:srgbClr val="8B032C"/>
          </a:solidFill>
          <a:latin typeface="Calibri" pitchFamily="34" charset="0"/>
        </a:defRPr>
      </a:lvl7pPr>
      <a:lvl8pPr marL="1371600" algn="l" rtl="0" fontAlgn="base">
        <a:spcBef>
          <a:spcPct val="0"/>
        </a:spcBef>
        <a:spcAft>
          <a:spcPct val="0"/>
        </a:spcAft>
        <a:defRPr sz="3800">
          <a:solidFill>
            <a:srgbClr val="8B032C"/>
          </a:solidFill>
          <a:latin typeface="Calibri" pitchFamily="34" charset="0"/>
        </a:defRPr>
      </a:lvl8pPr>
      <a:lvl9pPr marL="1828800" algn="l" rtl="0" fontAlgn="base">
        <a:spcBef>
          <a:spcPct val="0"/>
        </a:spcBef>
        <a:spcAft>
          <a:spcPct val="0"/>
        </a:spcAft>
        <a:defRPr sz="3800">
          <a:solidFill>
            <a:srgbClr val="8B032C"/>
          </a:solidFill>
          <a:latin typeface="Calibri" pitchFamily="34" charset="0"/>
        </a:defRPr>
      </a:lvl9pPr>
    </p:titleStyle>
    <p:bodyStyle>
      <a:lvl1pPr marL="342900" indent="-342900" algn="l" rtl="0" eaLnBrk="0" fontAlgn="base" hangingPunct="0">
        <a:spcBef>
          <a:spcPct val="20000"/>
        </a:spcBef>
        <a:spcAft>
          <a:spcPct val="0"/>
        </a:spcAft>
        <a:buClr>
          <a:srgbClr val="F7931E"/>
        </a:buClr>
        <a:buChar char="•"/>
        <a:defRPr sz="3000">
          <a:solidFill>
            <a:srgbClr val="4D4D4D"/>
          </a:solidFill>
          <a:latin typeface="+mn-lt"/>
          <a:ea typeface="+mn-ea"/>
          <a:cs typeface="+mn-cs"/>
        </a:defRPr>
      </a:lvl1pPr>
      <a:lvl2pPr marL="742950" indent="-285750" algn="l" rtl="0" eaLnBrk="0" fontAlgn="base" hangingPunct="0">
        <a:spcBef>
          <a:spcPct val="20000"/>
        </a:spcBef>
        <a:spcAft>
          <a:spcPct val="0"/>
        </a:spcAft>
        <a:buClr>
          <a:srgbClr val="F7931E"/>
        </a:buClr>
        <a:buFont typeface="Arial" charset="0"/>
        <a:buChar char="–"/>
        <a:defRPr sz="2800">
          <a:solidFill>
            <a:srgbClr val="4D4D4D"/>
          </a:solidFill>
          <a:latin typeface="+mn-lt"/>
        </a:defRPr>
      </a:lvl2pPr>
      <a:lvl3pPr marL="1143000" indent="-228600" algn="l" rtl="0" eaLnBrk="0" fontAlgn="base" hangingPunct="0">
        <a:spcBef>
          <a:spcPct val="20000"/>
        </a:spcBef>
        <a:spcAft>
          <a:spcPct val="0"/>
        </a:spcAft>
        <a:buClr>
          <a:srgbClr val="F7931E"/>
        </a:buClr>
        <a:buChar char="•"/>
        <a:defRPr sz="2400">
          <a:solidFill>
            <a:srgbClr val="4D4D4D"/>
          </a:solidFill>
          <a:latin typeface="+mn-lt"/>
        </a:defRPr>
      </a:lvl3pPr>
      <a:lvl4pPr marL="1600200" indent="-228600" algn="l" rtl="0" eaLnBrk="0" fontAlgn="base" hangingPunct="0">
        <a:spcBef>
          <a:spcPct val="20000"/>
        </a:spcBef>
        <a:spcAft>
          <a:spcPct val="0"/>
        </a:spcAft>
        <a:buClr>
          <a:srgbClr val="F7931E"/>
        </a:buClr>
        <a:buFont typeface="Arial" charset="0"/>
        <a:buChar char="–"/>
        <a:defRPr sz="2000">
          <a:solidFill>
            <a:srgbClr val="4D4D4D"/>
          </a:solidFill>
          <a:latin typeface="+mn-lt"/>
        </a:defRPr>
      </a:lvl4pPr>
      <a:lvl5pPr marL="2057400" indent="-228600" algn="l" rtl="0" eaLnBrk="0" fontAlgn="base" hangingPunct="0">
        <a:spcBef>
          <a:spcPct val="20000"/>
        </a:spcBef>
        <a:spcAft>
          <a:spcPct val="0"/>
        </a:spcAft>
        <a:buClr>
          <a:srgbClr val="F7931E"/>
        </a:buClr>
        <a:buFont typeface="Arial" charset="0"/>
        <a:buChar char="»"/>
        <a:defRPr sz="2000">
          <a:solidFill>
            <a:srgbClr val="4D4D4D"/>
          </a:solidFill>
          <a:latin typeface="+mn-lt"/>
        </a:defRPr>
      </a:lvl5pPr>
      <a:lvl6pPr marL="2514600" indent="-228600" algn="l" rtl="0" fontAlgn="base">
        <a:spcBef>
          <a:spcPct val="20000"/>
        </a:spcBef>
        <a:spcAft>
          <a:spcPct val="0"/>
        </a:spcAft>
        <a:buClr>
          <a:srgbClr val="F7931E"/>
        </a:buClr>
        <a:buFont typeface="Arial" charset="0"/>
        <a:buChar char="»"/>
        <a:defRPr sz="2000">
          <a:solidFill>
            <a:srgbClr val="4D4D4D"/>
          </a:solidFill>
          <a:latin typeface="+mn-lt"/>
        </a:defRPr>
      </a:lvl6pPr>
      <a:lvl7pPr marL="2971800" indent="-228600" algn="l" rtl="0" fontAlgn="base">
        <a:spcBef>
          <a:spcPct val="20000"/>
        </a:spcBef>
        <a:spcAft>
          <a:spcPct val="0"/>
        </a:spcAft>
        <a:buClr>
          <a:srgbClr val="F7931E"/>
        </a:buClr>
        <a:buFont typeface="Arial" charset="0"/>
        <a:buChar char="»"/>
        <a:defRPr sz="2000">
          <a:solidFill>
            <a:srgbClr val="4D4D4D"/>
          </a:solidFill>
          <a:latin typeface="+mn-lt"/>
        </a:defRPr>
      </a:lvl7pPr>
      <a:lvl8pPr marL="3429000" indent="-228600" algn="l" rtl="0" fontAlgn="base">
        <a:spcBef>
          <a:spcPct val="20000"/>
        </a:spcBef>
        <a:spcAft>
          <a:spcPct val="0"/>
        </a:spcAft>
        <a:buClr>
          <a:srgbClr val="F7931E"/>
        </a:buClr>
        <a:buFont typeface="Arial" charset="0"/>
        <a:buChar char="»"/>
        <a:defRPr sz="2000">
          <a:solidFill>
            <a:srgbClr val="4D4D4D"/>
          </a:solidFill>
          <a:latin typeface="+mn-lt"/>
        </a:defRPr>
      </a:lvl8pPr>
      <a:lvl9pPr marL="3886200" indent="-228600" algn="l" rtl="0" fontAlgn="base">
        <a:spcBef>
          <a:spcPct val="20000"/>
        </a:spcBef>
        <a:spcAft>
          <a:spcPct val="0"/>
        </a:spcAft>
        <a:buClr>
          <a:srgbClr val="F7931E"/>
        </a:buClr>
        <a:buFont typeface="Arial" charset="0"/>
        <a:buChar char="»"/>
        <a:defRPr sz="2000">
          <a:solidFill>
            <a:srgbClr val="4D4D4D"/>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7931E"/>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843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GB"/>
          </a:p>
        </p:txBody>
      </p:sp>
      <p:sp>
        <p:nvSpPr>
          <p:cNvPr id="18437" name="Rectangle 5"/>
          <p:cNvSpPr>
            <a:spLocks noGrp="1" noChangeArrowheads="1"/>
          </p:cNvSpPr>
          <p:nvPr>
            <p:ph type="ftr" sz="quarter" idx="3"/>
          </p:nvPr>
        </p:nvSpPr>
        <p:spPr bwMode="auto">
          <a:xfrm>
            <a:off x="468313" y="6265863"/>
            <a:ext cx="820737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solidFill>
                  <a:schemeClr val="bg1"/>
                </a:solidFill>
                <a:latin typeface="+mn-lt"/>
              </a:defRPr>
            </a:lvl1pPr>
          </a:lstStyle>
          <a:p>
            <a:pPr>
              <a:defRPr/>
            </a:pPr>
            <a:r>
              <a:rPr lang="en-GB"/>
              <a:t>ethicaltrade.org</a:t>
            </a:r>
          </a:p>
          <a:p>
            <a:pPr>
              <a:defRPr/>
            </a:pPr>
            <a:endParaRPr lang="en-GB"/>
          </a:p>
        </p:txBody>
      </p:sp>
      <p:sp>
        <p:nvSpPr>
          <p:cNvPr id="1843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0F9BDBDC-0328-481E-AE97-93FAF151C00B}" type="slidenum">
              <a:rPr lang="en-GB"/>
              <a:pPr>
                <a:defRPr/>
              </a:pPr>
              <a:t>‹#›</a:t>
            </a:fld>
            <a:endParaRPr lang="en-GB"/>
          </a:p>
        </p:txBody>
      </p:sp>
      <p:sp>
        <p:nvSpPr>
          <p:cNvPr id="18439" name="Line 7"/>
          <p:cNvSpPr>
            <a:spLocks noChangeShapeType="1"/>
          </p:cNvSpPr>
          <p:nvPr/>
        </p:nvSpPr>
        <p:spPr bwMode="auto">
          <a:xfrm>
            <a:off x="539750" y="1196975"/>
            <a:ext cx="8064500" cy="0"/>
          </a:xfrm>
          <a:prstGeom prst="line">
            <a:avLst/>
          </a:prstGeom>
          <a:noFill/>
          <a:ln w="12700">
            <a:solidFill>
              <a:schemeClr val="bg1"/>
            </a:solidFill>
            <a:round/>
            <a:headEnd/>
            <a:tailEnd/>
          </a:ln>
          <a:effectLst/>
        </p:spPr>
        <p:txBody>
          <a:bodyPr/>
          <a:lstStyle/>
          <a:p>
            <a:pPr>
              <a:defRPr/>
            </a:pPr>
            <a:endParaRPr lang="en-GB"/>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hf sldNum="0" hdr="0" dt="0"/>
  <p:txStyles>
    <p:titleStyle>
      <a:lvl1pPr algn="l" rtl="0" eaLnBrk="0" fontAlgn="base" hangingPunct="0">
        <a:spcBef>
          <a:spcPct val="0"/>
        </a:spcBef>
        <a:spcAft>
          <a:spcPct val="0"/>
        </a:spcAft>
        <a:defRPr sz="4400">
          <a:solidFill>
            <a:srgbClr val="8B032C"/>
          </a:solidFill>
          <a:latin typeface="+mj-lt"/>
          <a:ea typeface="+mj-ea"/>
          <a:cs typeface="+mj-cs"/>
        </a:defRPr>
      </a:lvl1pPr>
      <a:lvl2pPr algn="l" rtl="0" eaLnBrk="0" fontAlgn="base" hangingPunct="0">
        <a:spcBef>
          <a:spcPct val="0"/>
        </a:spcBef>
        <a:spcAft>
          <a:spcPct val="0"/>
        </a:spcAft>
        <a:defRPr sz="4400">
          <a:solidFill>
            <a:srgbClr val="8B032C"/>
          </a:solidFill>
          <a:latin typeface="Calibri" pitchFamily="34" charset="0"/>
        </a:defRPr>
      </a:lvl2pPr>
      <a:lvl3pPr algn="l" rtl="0" eaLnBrk="0" fontAlgn="base" hangingPunct="0">
        <a:spcBef>
          <a:spcPct val="0"/>
        </a:spcBef>
        <a:spcAft>
          <a:spcPct val="0"/>
        </a:spcAft>
        <a:defRPr sz="4400">
          <a:solidFill>
            <a:srgbClr val="8B032C"/>
          </a:solidFill>
          <a:latin typeface="Calibri" pitchFamily="34" charset="0"/>
        </a:defRPr>
      </a:lvl3pPr>
      <a:lvl4pPr algn="l" rtl="0" eaLnBrk="0" fontAlgn="base" hangingPunct="0">
        <a:spcBef>
          <a:spcPct val="0"/>
        </a:spcBef>
        <a:spcAft>
          <a:spcPct val="0"/>
        </a:spcAft>
        <a:defRPr sz="4400">
          <a:solidFill>
            <a:srgbClr val="8B032C"/>
          </a:solidFill>
          <a:latin typeface="Calibri" pitchFamily="34" charset="0"/>
        </a:defRPr>
      </a:lvl4pPr>
      <a:lvl5pPr algn="l" rtl="0" eaLnBrk="0" fontAlgn="base" hangingPunct="0">
        <a:spcBef>
          <a:spcPct val="0"/>
        </a:spcBef>
        <a:spcAft>
          <a:spcPct val="0"/>
        </a:spcAft>
        <a:defRPr sz="4400">
          <a:solidFill>
            <a:srgbClr val="8B032C"/>
          </a:solidFill>
          <a:latin typeface="Calibri" pitchFamily="34" charset="0"/>
        </a:defRPr>
      </a:lvl5pPr>
      <a:lvl6pPr marL="457200" algn="l" rtl="0" fontAlgn="base">
        <a:spcBef>
          <a:spcPct val="0"/>
        </a:spcBef>
        <a:spcAft>
          <a:spcPct val="0"/>
        </a:spcAft>
        <a:defRPr sz="4400">
          <a:solidFill>
            <a:srgbClr val="8B032C"/>
          </a:solidFill>
          <a:latin typeface="Calibri" pitchFamily="34" charset="0"/>
        </a:defRPr>
      </a:lvl6pPr>
      <a:lvl7pPr marL="914400" algn="l" rtl="0" fontAlgn="base">
        <a:spcBef>
          <a:spcPct val="0"/>
        </a:spcBef>
        <a:spcAft>
          <a:spcPct val="0"/>
        </a:spcAft>
        <a:defRPr sz="4400">
          <a:solidFill>
            <a:srgbClr val="8B032C"/>
          </a:solidFill>
          <a:latin typeface="Calibri" pitchFamily="34" charset="0"/>
        </a:defRPr>
      </a:lvl7pPr>
      <a:lvl8pPr marL="1371600" algn="l" rtl="0" fontAlgn="base">
        <a:spcBef>
          <a:spcPct val="0"/>
        </a:spcBef>
        <a:spcAft>
          <a:spcPct val="0"/>
        </a:spcAft>
        <a:defRPr sz="4400">
          <a:solidFill>
            <a:srgbClr val="8B032C"/>
          </a:solidFill>
          <a:latin typeface="Calibri" pitchFamily="34" charset="0"/>
        </a:defRPr>
      </a:lvl8pPr>
      <a:lvl9pPr marL="1828800" algn="l" rtl="0" fontAlgn="base">
        <a:spcBef>
          <a:spcPct val="0"/>
        </a:spcBef>
        <a:spcAft>
          <a:spcPct val="0"/>
        </a:spcAft>
        <a:defRPr sz="4400">
          <a:solidFill>
            <a:srgbClr val="8B032C"/>
          </a:solidFill>
          <a:latin typeface="Calibri"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Arial" charset="0"/>
        </a:defRPr>
      </a:lvl2pPr>
      <a:lvl3pPr marL="1143000" indent="-228600" algn="l" rtl="0" eaLnBrk="0" fontAlgn="base" hangingPunct="0">
        <a:spcBef>
          <a:spcPct val="20000"/>
        </a:spcBef>
        <a:spcAft>
          <a:spcPct val="0"/>
        </a:spcAft>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sedexglobal.com/about-sedex/contact-us" TargetMode="External"/><Relationship Id="rId2" Type="http://schemas.openxmlformats.org/officeDocument/2006/relationships/hyperlink" Target="http://www.ethicaltrade.org/eti-base-code/working-hour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U:\Base Code issues\Working hours\fair food programme time clock.png"/>
          <p:cNvPicPr>
            <a:picLocks noChangeAspect="1" noChangeArrowheads="1"/>
          </p:cNvPicPr>
          <p:nvPr/>
        </p:nvPicPr>
        <p:blipFill>
          <a:blip r:embed="rId2" cstate="print"/>
          <a:srcRect/>
          <a:stretch>
            <a:fillRect/>
          </a:stretch>
        </p:blipFill>
        <p:spPr bwMode="auto">
          <a:xfrm>
            <a:off x="827584" y="1196752"/>
            <a:ext cx="7571429" cy="5390477"/>
          </a:xfrm>
          <a:prstGeom prst="rect">
            <a:avLst/>
          </a:prstGeom>
          <a:noFill/>
        </p:spPr>
      </p:pic>
      <p:sp>
        <p:nvSpPr>
          <p:cNvPr id="4098" name="Rectangle 2"/>
          <p:cNvSpPr>
            <a:spLocks noGrp="1" noChangeArrowheads="1"/>
          </p:cNvSpPr>
          <p:nvPr>
            <p:ph type="ctrTitle"/>
          </p:nvPr>
        </p:nvSpPr>
        <p:spPr>
          <a:xfrm>
            <a:off x="899592" y="1268760"/>
            <a:ext cx="7628384" cy="1470025"/>
          </a:xfrm>
          <a:solidFill>
            <a:srgbClr val="D9D9D9">
              <a:alpha val="50196"/>
            </a:srgbClr>
          </a:solidFill>
        </p:spPr>
        <p:txBody>
          <a:bodyPr/>
          <a:lstStyle/>
          <a:p>
            <a:pPr eaLnBrk="1" hangingPunct="1"/>
            <a:r>
              <a:rPr lang="en-GB" sz="3600" b="1" dirty="0" smtClean="0"/>
              <a:t>ETI </a:t>
            </a:r>
            <a:r>
              <a:rPr lang="hi-IN" sz="3600" b="1" dirty="0" smtClean="0"/>
              <a:t>बेस कोड धारा में </a:t>
            </a:r>
            <a:r>
              <a:rPr lang="hi-IN" sz="3600" b="1" dirty="0" smtClean="0"/>
              <a:t>कार्य समय पर संशोधन</a:t>
            </a:r>
            <a:r>
              <a:rPr lang="en-GB" sz="3600" b="1" dirty="0" smtClean="0"/>
              <a:t>   </a:t>
            </a:r>
            <a:endParaRPr lang="en-GB" sz="3200" b="1" dirty="0" smtClean="0">
              <a:solidFill>
                <a:srgbClr val="969696"/>
              </a:solidFill>
            </a:endParaRPr>
          </a:p>
        </p:txBody>
      </p:sp>
      <p:sp>
        <p:nvSpPr>
          <p:cNvPr id="4099" name="Rectangle 3"/>
          <p:cNvSpPr>
            <a:spLocks noGrp="1" noChangeArrowheads="1"/>
          </p:cNvSpPr>
          <p:nvPr>
            <p:ph type="subTitle" idx="1"/>
          </p:nvPr>
        </p:nvSpPr>
        <p:spPr>
          <a:xfrm>
            <a:off x="899666" y="3068638"/>
            <a:ext cx="3888358" cy="576262"/>
          </a:xfrm>
          <a:solidFill>
            <a:srgbClr val="D9D9D9">
              <a:alpha val="50196"/>
            </a:srgbClr>
          </a:solidFill>
        </p:spPr>
        <p:txBody>
          <a:bodyPr/>
          <a:lstStyle/>
          <a:p>
            <a:pPr algn="l" eaLnBrk="1" hangingPunct="1"/>
            <a:r>
              <a:rPr lang="hi-IN" dirty="0" smtClean="0">
                <a:solidFill>
                  <a:schemeClr val="bg1"/>
                </a:solidFill>
              </a:rPr>
              <a:t>सारांश मार्गदर्शन</a:t>
            </a:r>
            <a:endParaRPr lang="en-GB" dirty="0" smtClean="0">
              <a:solidFill>
                <a:schemeClr val="bg1"/>
              </a:solidFill>
            </a:endParaRPr>
          </a:p>
        </p:txBody>
      </p:sp>
      <p:sp>
        <p:nvSpPr>
          <p:cNvPr id="7" name="Rectangle 6"/>
          <p:cNvSpPr/>
          <p:nvPr/>
        </p:nvSpPr>
        <p:spPr>
          <a:xfrm>
            <a:off x="827584" y="1124744"/>
            <a:ext cx="7704856" cy="1440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rot="16200000">
            <a:off x="-1859025" y="3883360"/>
            <a:ext cx="5373216" cy="1440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p:cNvSpPr txBox="1"/>
          <p:nvPr/>
        </p:nvSpPr>
        <p:spPr>
          <a:xfrm>
            <a:off x="971600" y="6093296"/>
            <a:ext cx="1874231" cy="400110"/>
          </a:xfrm>
          <a:prstGeom prst="rect">
            <a:avLst/>
          </a:prstGeom>
          <a:noFill/>
        </p:spPr>
        <p:txBody>
          <a:bodyPr wrap="none" rtlCol="0">
            <a:spAutoFit/>
          </a:bodyPr>
          <a:lstStyle/>
          <a:p>
            <a:r>
              <a:rPr lang="hi-IN" sz="1000" dirty="0" smtClean="0">
                <a:solidFill>
                  <a:schemeClr val="tx1">
                    <a:lumMod val="75000"/>
                    <a:lumOff val="25000"/>
                  </a:schemeClr>
                </a:solidFill>
              </a:rPr>
              <a:t>फोटो सहयोग फेयर फूड प्रोग्राम</a:t>
            </a:r>
            <a:endParaRPr lang="en-GB" sz="1000" dirty="0" smtClean="0">
              <a:solidFill>
                <a:schemeClr val="tx1">
                  <a:lumMod val="75000"/>
                  <a:lumOff val="25000"/>
                </a:schemeClr>
              </a:solidFill>
            </a:endParaRPr>
          </a:p>
          <a:p>
            <a:r>
              <a:rPr lang="en-GB" sz="1000" dirty="0" smtClean="0">
                <a:solidFill>
                  <a:schemeClr val="tx1">
                    <a:lumMod val="75000"/>
                    <a:lumOff val="25000"/>
                  </a:schemeClr>
                </a:solidFill>
              </a:rPr>
              <a:t>www.fairfoodstandards.org</a:t>
            </a:r>
            <a:endParaRPr lang="en-GB" sz="1000" dirty="0">
              <a:solidFill>
                <a:schemeClr val="tx1">
                  <a:lumMod val="75000"/>
                  <a:lumOff val="25000"/>
                </a:schemeClr>
              </a:solidFill>
            </a:endParaRPr>
          </a:p>
        </p:txBody>
      </p:sp>
      <p:pic>
        <p:nvPicPr>
          <p:cNvPr id="4100" name="Picture 8" descr="ETI_NEW STRAP RGB"/>
          <p:cNvPicPr>
            <a:picLocks noChangeAspect="1" noChangeArrowheads="1"/>
          </p:cNvPicPr>
          <p:nvPr/>
        </p:nvPicPr>
        <p:blipFill>
          <a:blip r:embed="rId3" cstate="print"/>
          <a:srcRect/>
          <a:stretch>
            <a:fillRect/>
          </a:stretch>
        </p:blipFill>
        <p:spPr bwMode="auto">
          <a:xfrm>
            <a:off x="468313" y="404813"/>
            <a:ext cx="4175125" cy="8318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GB"/>
              <a:t>  </a:t>
            </a:r>
            <a:r>
              <a:rPr lang="en-GB" sz="2200" b="1">
                <a:solidFill>
                  <a:srgbClr val="969696"/>
                </a:solidFill>
              </a:rPr>
              <a:t>ETI </a:t>
            </a:r>
            <a:r>
              <a:rPr lang="en-GB">
                <a:solidFill>
                  <a:srgbClr val="969696"/>
                </a:solidFill>
              </a:rPr>
              <a:t>                                    </a:t>
            </a:r>
            <a:r>
              <a:rPr lang="en-GB"/>
              <a:t>                                                                                  ethicaltrade.org</a:t>
            </a:r>
          </a:p>
          <a:p>
            <a:pPr>
              <a:defRPr/>
            </a:pPr>
            <a:endParaRPr lang="en-GB"/>
          </a:p>
        </p:txBody>
      </p:sp>
      <p:sp>
        <p:nvSpPr>
          <p:cNvPr id="5123" name="Rectangle 2"/>
          <p:cNvSpPr>
            <a:spLocks noGrp="1" noChangeArrowheads="1"/>
          </p:cNvSpPr>
          <p:nvPr>
            <p:ph type="title"/>
          </p:nvPr>
        </p:nvSpPr>
        <p:spPr/>
        <p:txBody>
          <a:bodyPr/>
          <a:lstStyle/>
          <a:p>
            <a:pPr eaLnBrk="1" hangingPunct="1"/>
            <a:r>
              <a:rPr lang="hi-IN" dirty="0" smtClean="0"/>
              <a:t>मुझे अब क्या करना चाहिए</a:t>
            </a:r>
            <a:r>
              <a:rPr lang="en-GB" dirty="0" smtClean="0"/>
              <a:t>?</a:t>
            </a:r>
          </a:p>
        </p:txBody>
      </p:sp>
      <p:sp>
        <p:nvSpPr>
          <p:cNvPr id="5124" name="Rectangle 3"/>
          <p:cNvSpPr>
            <a:spLocks noGrp="1" noChangeArrowheads="1"/>
          </p:cNvSpPr>
          <p:nvPr>
            <p:ph type="body" idx="1"/>
          </p:nvPr>
        </p:nvSpPr>
        <p:spPr/>
        <p:txBody>
          <a:bodyPr/>
          <a:lstStyle/>
          <a:p>
            <a:pPr eaLnBrk="1" hangingPunct="1"/>
            <a:r>
              <a:rPr lang="hi-IN" sz="2900" dirty="0" smtClean="0"/>
              <a:t>आपके श्रमिकों के प्रतिनिधियों से बदलावों की चर्चा करें और जैसा आवश्यक है </a:t>
            </a:r>
            <a:r>
              <a:rPr lang="hi-IN" sz="2900" b="1" dirty="0" smtClean="0"/>
              <a:t>सामूहिक समझौतों</a:t>
            </a:r>
            <a:r>
              <a:rPr lang="hi-IN" sz="2900" dirty="0" smtClean="0"/>
              <a:t> पर दोबारा बातचीत करें</a:t>
            </a:r>
            <a:endParaRPr lang="en-GB" sz="2900" dirty="0" smtClean="0"/>
          </a:p>
          <a:p>
            <a:pPr eaLnBrk="1" hangingPunct="1"/>
            <a:r>
              <a:rPr lang="hi-IN" sz="2900" dirty="0" smtClean="0"/>
              <a:t>अद्यतन </a:t>
            </a:r>
            <a:r>
              <a:rPr lang="en-US" sz="2900" dirty="0" smtClean="0"/>
              <a:t>ETI</a:t>
            </a:r>
            <a:r>
              <a:rPr lang="hi-IN" sz="2900" dirty="0" smtClean="0"/>
              <a:t> पाठ की शर्तें पूरा करने के लिए अपनी मानव संसाधन नीतियों की समीक्षा और संशोधन करें</a:t>
            </a:r>
            <a:endParaRPr lang="en-GB" sz="2900" dirty="0" smtClean="0"/>
          </a:p>
          <a:p>
            <a:pPr eaLnBrk="1" hangingPunct="1"/>
            <a:r>
              <a:rPr lang="hi-IN" sz="2900" dirty="0" smtClean="0"/>
              <a:t>कार्य समय के प्रबंधन में आपकी उपयोग की जाने वाली </a:t>
            </a:r>
            <a:r>
              <a:rPr lang="hi-IN" sz="2900" b="1" dirty="0" smtClean="0"/>
              <a:t>प्रक्रियाओं</a:t>
            </a:r>
            <a:r>
              <a:rPr lang="hi-IN" sz="2900" dirty="0" smtClean="0"/>
              <a:t> की समीक्षा और संशोधन करें (जैसे लंबे कार्य समय से बचाव के लिए उत्पादन योजना)</a:t>
            </a:r>
            <a:endParaRPr lang="en-GB" sz="29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GB" dirty="0"/>
              <a:t>  </a:t>
            </a:r>
            <a:r>
              <a:rPr lang="en-GB" sz="2200" b="1" dirty="0">
                <a:solidFill>
                  <a:srgbClr val="969696"/>
                </a:solidFill>
              </a:rPr>
              <a:t>ETI </a:t>
            </a:r>
            <a:r>
              <a:rPr lang="en-GB" dirty="0">
                <a:solidFill>
                  <a:srgbClr val="969696"/>
                </a:solidFill>
              </a:rPr>
              <a:t>                                    </a:t>
            </a:r>
            <a:r>
              <a:rPr lang="en-GB" dirty="0"/>
              <a:t>                                                                                  ethicaltrade.org</a:t>
            </a:r>
          </a:p>
          <a:p>
            <a:pPr>
              <a:defRPr/>
            </a:pPr>
            <a:endParaRPr lang="en-GB" dirty="0"/>
          </a:p>
        </p:txBody>
      </p:sp>
      <p:sp>
        <p:nvSpPr>
          <p:cNvPr id="5123" name="Rectangle 2"/>
          <p:cNvSpPr>
            <a:spLocks noGrp="1" noChangeArrowheads="1"/>
          </p:cNvSpPr>
          <p:nvPr>
            <p:ph type="title"/>
          </p:nvPr>
        </p:nvSpPr>
        <p:spPr/>
        <p:txBody>
          <a:bodyPr/>
          <a:lstStyle/>
          <a:p>
            <a:pPr eaLnBrk="1" hangingPunct="1"/>
            <a:r>
              <a:rPr lang="hi-IN" dirty="0" smtClean="0"/>
              <a:t>मुझे अब क्या करना चाहिए</a:t>
            </a:r>
            <a:r>
              <a:rPr lang="en-GB" dirty="0" smtClean="0"/>
              <a:t>?</a:t>
            </a:r>
          </a:p>
        </p:txBody>
      </p:sp>
      <p:sp>
        <p:nvSpPr>
          <p:cNvPr id="5124" name="Rectangle 3"/>
          <p:cNvSpPr>
            <a:spLocks noGrp="1" noChangeArrowheads="1"/>
          </p:cNvSpPr>
          <p:nvPr>
            <p:ph type="body" idx="1"/>
          </p:nvPr>
        </p:nvSpPr>
        <p:spPr>
          <a:xfrm>
            <a:off x="457200" y="1484784"/>
            <a:ext cx="8229600" cy="4525963"/>
          </a:xfrm>
        </p:spPr>
        <p:txBody>
          <a:bodyPr/>
          <a:lstStyle/>
          <a:p>
            <a:pPr eaLnBrk="1" hangingPunct="1"/>
            <a:r>
              <a:rPr lang="hi-IN" sz="2800" dirty="0" smtClean="0"/>
              <a:t>आपके </a:t>
            </a:r>
            <a:r>
              <a:rPr lang="hi-IN" sz="2800" b="1" i="1" dirty="0" smtClean="0"/>
              <a:t>अपडेट</a:t>
            </a:r>
            <a:r>
              <a:rPr lang="hi-IN" sz="2800" dirty="0" smtClean="0"/>
              <a:t> का दस्तावेज बनाएं ताकि उन्हें संप्रेषण और मॉनीटर किया जा सके</a:t>
            </a:r>
            <a:endParaRPr lang="en-GB" sz="2800" dirty="0" smtClean="0"/>
          </a:p>
          <a:p>
            <a:pPr eaLnBrk="1" hangingPunct="1"/>
            <a:r>
              <a:rPr lang="hi-IN" sz="2800" dirty="0" smtClean="0"/>
              <a:t>आपके अपडेट को अपने ग्राहकों/सप्लायरों, कर्मचारियों और उनके प्रतिनिधियों को स्पष्ट, सही ढंग से और नियमित रूप में सूचित करें</a:t>
            </a:r>
            <a:endParaRPr lang="en-GB" sz="2800" dirty="0" smtClean="0"/>
          </a:p>
          <a:p>
            <a:pPr eaLnBrk="1" hangingPunct="1"/>
            <a:r>
              <a:rPr lang="hi-IN" sz="2800" b="1" dirty="0" smtClean="0"/>
              <a:t>अपडेट</a:t>
            </a:r>
            <a:r>
              <a:rPr lang="hi-IN" sz="2800" dirty="0" smtClean="0"/>
              <a:t> की गई कार्य-समय नीतियों और प्रक्रियाओं को यह सुनिश्चित करने के लिए नियमित रूप से मॉनीटर करें के सही कार्य कर रहीं हैं</a:t>
            </a:r>
            <a:endParaRPr lang="en-GB" sz="2800" dirty="0" smtClean="0"/>
          </a:p>
          <a:p>
            <a:pPr eaLnBrk="1" hangingPunct="1"/>
            <a:r>
              <a:rPr lang="hi-IN" sz="2800" dirty="0" smtClean="0"/>
              <a:t>यदि वे सही कार्य नहीं कर रही तो </a:t>
            </a:r>
            <a:r>
              <a:rPr lang="hi-IN" sz="2800" b="1" i="1" dirty="0" smtClean="0"/>
              <a:t>समायोजन करें</a:t>
            </a:r>
            <a:endParaRPr lang="en-GB" sz="28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GB"/>
              <a:t>  </a:t>
            </a:r>
            <a:r>
              <a:rPr lang="en-GB" sz="2200" b="1">
                <a:solidFill>
                  <a:srgbClr val="969696"/>
                </a:solidFill>
              </a:rPr>
              <a:t>ETI </a:t>
            </a:r>
            <a:r>
              <a:rPr lang="en-GB">
                <a:solidFill>
                  <a:srgbClr val="969696"/>
                </a:solidFill>
              </a:rPr>
              <a:t>                                    </a:t>
            </a:r>
            <a:r>
              <a:rPr lang="en-GB"/>
              <a:t>                                                                                  ethicaltrade.org</a:t>
            </a:r>
          </a:p>
          <a:p>
            <a:pPr>
              <a:defRPr/>
            </a:pPr>
            <a:endParaRPr lang="en-GB"/>
          </a:p>
        </p:txBody>
      </p:sp>
      <p:sp>
        <p:nvSpPr>
          <p:cNvPr id="5123" name="Rectangle 2"/>
          <p:cNvSpPr>
            <a:spLocks noGrp="1" noChangeArrowheads="1"/>
          </p:cNvSpPr>
          <p:nvPr>
            <p:ph type="title"/>
          </p:nvPr>
        </p:nvSpPr>
        <p:spPr/>
        <p:txBody>
          <a:bodyPr/>
          <a:lstStyle/>
          <a:p>
            <a:pPr eaLnBrk="1" hangingPunct="1"/>
            <a:r>
              <a:rPr lang="hi-IN" dirty="0" smtClean="0"/>
              <a:t>मुझे अब क्या करना चाहिए</a:t>
            </a:r>
            <a:r>
              <a:rPr lang="en-GB" dirty="0" smtClean="0"/>
              <a:t>?</a:t>
            </a:r>
          </a:p>
        </p:txBody>
      </p:sp>
      <p:sp>
        <p:nvSpPr>
          <p:cNvPr id="5124" name="Rectangle 3"/>
          <p:cNvSpPr>
            <a:spLocks noGrp="1" noChangeArrowheads="1"/>
          </p:cNvSpPr>
          <p:nvPr>
            <p:ph type="body" idx="1"/>
          </p:nvPr>
        </p:nvSpPr>
        <p:spPr>
          <a:xfrm>
            <a:off x="457200" y="2708920"/>
            <a:ext cx="8229600" cy="3417243"/>
          </a:xfrm>
        </p:spPr>
        <p:txBody>
          <a:bodyPr/>
          <a:lstStyle/>
          <a:p>
            <a:pPr eaLnBrk="1" hangingPunct="1">
              <a:buNone/>
            </a:pPr>
            <a:r>
              <a:rPr lang="en-GB" dirty="0" smtClean="0"/>
              <a:t>	</a:t>
            </a:r>
            <a:r>
              <a:rPr lang="hi-IN" dirty="0" smtClean="0"/>
              <a:t>ध्यान दें, यदि आप </a:t>
            </a:r>
            <a:r>
              <a:rPr lang="hi-IN" b="1" dirty="0" smtClean="0"/>
              <a:t>घरेलू कर्मचारी </a:t>
            </a:r>
            <a:r>
              <a:rPr lang="hi-IN" dirty="0" smtClean="0"/>
              <a:t>रखते हैं तो नयी शर्तें पूरा करने के लिए सुनिश्चित करें कि वे भी आपकी संशोधित प्रक्रिया में शामिल हैं.</a:t>
            </a:r>
            <a:endParaRPr lang="en-GB" dirty="0" smtClean="0"/>
          </a:p>
          <a:p>
            <a:pPr eaLnBrk="1" hangingPunct="1"/>
            <a:endParaRPr lang="en-GB" dirty="0" smtClean="0"/>
          </a:p>
          <a:p>
            <a:pPr eaLnBrk="1" hangingPunct="1">
              <a:buNone/>
            </a:pPr>
            <a:endParaRPr lang="en-GB"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GB" dirty="0"/>
              <a:t>  </a:t>
            </a:r>
            <a:r>
              <a:rPr lang="en-GB" sz="2200" b="1" dirty="0">
                <a:solidFill>
                  <a:srgbClr val="969696"/>
                </a:solidFill>
              </a:rPr>
              <a:t>ETI </a:t>
            </a:r>
            <a:r>
              <a:rPr lang="en-GB" dirty="0">
                <a:solidFill>
                  <a:srgbClr val="969696"/>
                </a:solidFill>
              </a:rPr>
              <a:t>                                    </a:t>
            </a:r>
            <a:r>
              <a:rPr lang="en-GB" dirty="0"/>
              <a:t>                                                                                  ethicaltrade.org</a:t>
            </a:r>
          </a:p>
          <a:p>
            <a:pPr>
              <a:defRPr/>
            </a:pPr>
            <a:endParaRPr lang="en-GB" dirty="0"/>
          </a:p>
        </p:txBody>
      </p:sp>
      <p:sp>
        <p:nvSpPr>
          <p:cNvPr id="5123" name="Rectangle 2"/>
          <p:cNvSpPr>
            <a:spLocks noGrp="1" noChangeArrowheads="1"/>
          </p:cNvSpPr>
          <p:nvPr>
            <p:ph type="title"/>
          </p:nvPr>
        </p:nvSpPr>
        <p:spPr/>
        <p:txBody>
          <a:bodyPr/>
          <a:lstStyle/>
          <a:p>
            <a:pPr eaLnBrk="1" hangingPunct="1"/>
            <a:r>
              <a:rPr lang="hi-IN" dirty="0" smtClean="0"/>
              <a:t>कार्य समय में कमी करने के संकेत</a:t>
            </a:r>
            <a:endParaRPr lang="en-GB" dirty="0" smtClean="0"/>
          </a:p>
        </p:txBody>
      </p:sp>
      <p:sp>
        <p:nvSpPr>
          <p:cNvPr id="5124" name="Rectangle 3"/>
          <p:cNvSpPr>
            <a:spLocks noGrp="1" noChangeArrowheads="1"/>
          </p:cNvSpPr>
          <p:nvPr>
            <p:ph type="body" idx="1"/>
          </p:nvPr>
        </p:nvSpPr>
        <p:spPr>
          <a:xfrm>
            <a:off x="395536" y="1412776"/>
            <a:ext cx="8363272" cy="4525963"/>
          </a:xfrm>
        </p:spPr>
        <p:txBody>
          <a:bodyPr/>
          <a:lstStyle/>
          <a:p>
            <a:pPr eaLnBrk="1" hangingPunct="1"/>
            <a:r>
              <a:rPr lang="hi-IN" sz="2400" b="1" dirty="0" smtClean="0"/>
              <a:t>तर्कसंगत उत्पादन लक्ष्य </a:t>
            </a:r>
            <a:r>
              <a:rPr lang="hi-IN" sz="2400" dirty="0" smtClean="0"/>
              <a:t>निर्धारित करें और वास्तविक श्रमिक क्षमता दरों पर आधारित कार्यक्रम बनाएं </a:t>
            </a:r>
            <a:endParaRPr lang="en-GB" sz="2400" dirty="0" smtClean="0"/>
          </a:p>
          <a:p>
            <a:pPr eaLnBrk="1" hangingPunct="1"/>
            <a:r>
              <a:rPr lang="hi-IN" sz="2400" dirty="0" smtClean="0"/>
              <a:t>उत्पादन लक्ष्यों और </a:t>
            </a:r>
            <a:r>
              <a:rPr lang="hi-IN" sz="2400" b="1" dirty="0" smtClean="0"/>
              <a:t>मानव संसाधन योजनाओं </a:t>
            </a:r>
            <a:r>
              <a:rPr lang="hi-IN" sz="2400" dirty="0" smtClean="0"/>
              <a:t>में नजदीकी समन्वय करें</a:t>
            </a:r>
            <a:endParaRPr lang="en-GB" sz="2400" dirty="0" smtClean="0"/>
          </a:p>
          <a:p>
            <a:pPr eaLnBrk="1" hangingPunct="1"/>
            <a:r>
              <a:rPr lang="hi-IN" sz="2400" dirty="0" smtClean="0"/>
              <a:t>प्रशिक्षण, सलाह और कोचिंग द्वारा श्रमिकों के कौशल को लगातार उन्नत करें</a:t>
            </a:r>
            <a:endParaRPr lang="en-GB" sz="2400" dirty="0" smtClean="0"/>
          </a:p>
          <a:p>
            <a:pPr eaLnBrk="1" hangingPunct="1"/>
            <a:r>
              <a:rPr lang="hi-IN" sz="2400" dirty="0" smtClean="0"/>
              <a:t>सुपरवाईजरों और लाईन मैनेजरों के साथ और लाईन मैनेजरों तथा कर्मचारियों के मध्य संप्रेषण में सुधार करें</a:t>
            </a:r>
            <a:endParaRPr lang="en-GB" sz="2400" dirty="0" smtClean="0"/>
          </a:p>
          <a:p>
            <a:pPr eaLnBrk="1" hangingPunct="1"/>
            <a:r>
              <a:rPr lang="hi-IN" sz="2400" dirty="0" smtClean="0"/>
              <a:t>बदलावों पर नजर रखने और निरंतर फीडबैक प्रदान करने के लिए </a:t>
            </a:r>
            <a:r>
              <a:rPr lang="hi-IN" sz="2400" b="1" dirty="0" smtClean="0"/>
              <a:t>ट्रेड यूनियन सदस्यों/ कर्मचारी प्रतिनिधियों </a:t>
            </a:r>
            <a:r>
              <a:rPr lang="hi-IN" sz="2400" dirty="0" smtClean="0"/>
              <a:t>की एक टीम बनाएं </a:t>
            </a:r>
            <a:endParaRPr lang="en-GB" sz="24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GB" dirty="0"/>
              <a:t>  </a:t>
            </a:r>
            <a:r>
              <a:rPr lang="en-GB" sz="2200" b="1" dirty="0">
                <a:solidFill>
                  <a:srgbClr val="969696"/>
                </a:solidFill>
              </a:rPr>
              <a:t>ETI </a:t>
            </a:r>
            <a:r>
              <a:rPr lang="en-GB" dirty="0">
                <a:solidFill>
                  <a:srgbClr val="969696"/>
                </a:solidFill>
              </a:rPr>
              <a:t>                                    </a:t>
            </a:r>
            <a:r>
              <a:rPr lang="en-GB" dirty="0"/>
              <a:t>                                                                                  ethicaltrade.org</a:t>
            </a:r>
          </a:p>
          <a:p>
            <a:pPr>
              <a:defRPr/>
            </a:pPr>
            <a:endParaRPr lang="en-GB" dirty="0"/>
          </a:p>
        </p:txBody>
      </p:sp>
      <p:sp>
        <p:nvSpPr>
          <p:cNvPr id="5123" name="Rectangle 2"/>
          <p:cNvSpPr>
            <a:spLocks noGrp="1" noChangeArrowheads="1"/>
          </p:cNvSpPr>
          <p:nvPr>
            <p:ph type="title"/>
          </p:nvPr>
        </p:nvSpPr>
        <p:spPr/>
        <p:txBody>
          <a:bodyPr/>
          <a:lstStyle/>
          <a:p>
            <a:pPr eaLnBrk="1" hangingPunct="1"/>
            <a:r>
              <a:rPr lang="hi-IN" sz="3200" dirty="0" smtClean="0"/>
              <a:t>मुझे अधिक जानकारी कहाँ से मिल सकती है</a:t>
            </a:r>
            <a:r>
              <a:rPr lang="en-GB" sz="3200" dirty="0" smtClean="0"/>
              <a:t>?</a:t>
            </a:r>
          </a:p>
        </p:txBody>
      </p:sp>
      <p:sp>
        <p:nvSpPr>
          <p:cNvPr id="5124" name="Rectangle 3"/>
          <p:cNvSpPr>
            <a:spLocks noGrp="1" noChangeArrowheads="1"/>
          </p:cNvSpPr>
          <p:nvPr>
            <p:ph type="body" idx="1"/>
          </p:nvPr>
        </p:nvSpPr>
        <p:spPr>
          <a:xfrm>
            <a:off x="395536" y="1340768"/>
            <a:ext cx="8280920" cy="4525963"/>
          </a:xfrm>
        </p:spPr>
        <p:txBody>
          <a:bodyPr/>
          <a:lstStyle/>
          <a:p>
            <a:pPr eaLnBrk="1" hangingPunct="1"/>
            <a:r>
              <a:rPr lang="hi-IN" sz="2800" b="1" dirty="0" smtClean="0"/>
              <a:t>एथिकल ट्रेडिंग इनिशिएटिव </a:t>
            </a:r>
            <a:r>
              <a:rPr lang="en-GB" sz="2800" dirty="0" smtClean="0"/>
              <a:t>: </a:t>
            </a:r>
            <a:r>
              <a:rPr lang="en-GB" dirty="0" smtClean="0"/>
              <a:t/>
            </a:r>
            <a:br>
              <a:rPr lang="en-GB" dirty="0" smtClean="0"/>
            </a:br>
            <a:r>
              <a:rPr lang="en-GB" sz="2800" dirty="0" smtClean="0">
                <a:hlinkClick r:id="rId2"/>
              </a:rPr>
              <a:t>www.ethicaltrade.org/eti-base-code/working-hours</a:t>
            </a:r>
            <a:endParaRPr lang="en-GB" sz="2800" dirty="0" smtClean="0"/>
          </a:p>
          <a:p>
            <a:pPr eaLnBrk="1" hangingPunct="1"/>
            <a:r>
              <a:rPr lang="en-GB" sz="2800" b="1" dirty="0" smtClean="0"/>
              <a:t>SEDEX </a:t>
            </a:r>
            <a:r>
              <a:rPr lang="hi-IN" sz="2800" b="1" dirty="0" smtClean="0"/>
              <a:t>हेल्पडेस्क </a:t>
            </a:r>
            <a:r>
              <a:rPr lang="hi-IN" sz="2800" dirty="0" smtClean="0"/>
              <a:t>(यदि आप एक सदस्य हैं) : </a:t>
            </a:r>
            <a:r>
              <a:rPr lang="en-GB" dirty="0" smtClean="0"/>
              <a:t/>
            </a:r>
            <a:br>
              <a:rPr lang="en-GB" dirty="0" smtClean="0"/>
            </a:br>
            <a:r>
              <a:rPr lang="en-GB" dirty="0" smtClean="0">
                <a:hlinkClick r:id="rId3"/>
              </a:rPr>
              <a:t>www.sedexglobal.com/about-sedex/contact-us</a:t>
            </a:r>
            <a:endParaRPr lang="en-GB" dirty="0" smtClean="0"/>
          </a:p>
          <a:p>
            <a:pPr eaLnBrk="1" hangingPunct="1"/>
            <a:r>
              <a:rPr lang="hi-IN" dirty="0" smtClean="0"/>
              <a:t>स्थानीय </a:t>
            </a:r>
            <a:r>
              <a:rPr lang="hi-IN" sz="2800" b="1" dirty="0" smtClean="0"/>
              <a:t>ट्रेड यूनियनें</a:t>
            </a:r>
            <a:endParaRPr lang="en-GB" sz="2800" b="1" dirty="0" smtClean="0"/>
          </a:p>
          <a:p>
            <a:pPr eaLnBrk="1" hangingPunct="1"/>
            <a:r>
              <a:rPr lang="hi-IN" sz="2800" dirty="0" smtClean="0"/>
              <a:t>आपके देश में </a:t>
            </a:r>
            <a:r>
              <a:rPr lang="hi-IN" sz="2800" b="1" dirty="0" smtClean="0"/>
              <a:t>मिनिस्टरी ऑफ लेबर </a:t>
            </a:r>
            <a:r>
              <a:rPr lang="hi-IN" sz="2800" dirty="0" smtClean="0"/>
              <a:t>या समकक्ष </a:t>
            </a:r>
            <a:endParaRPr lang="en-GB" sz="2800" dirty="0" smtClean="0"/>
          </a:p>
          <a:p>
            <a:pPr eaLnBrk="1" hangingPunct="1"/>
            <a:r>
              <a:rPr lang="hi-IN" sz="2800" b="1" dirty="0" smtClean="0"/>
              <a:t>आपके ग्राहक</a:t>
            </a:r>
            <a:r>
              <a:rPr lang="en-GB" sz="2800" b="1" dirty="0" smtClean="0"/>
              <a:t> </a:t>
            </a:r>
            <a:r>
              <a:rPr lang="en-GB" sz="2800" dirty="0" smtClean="0"/>
              <a:t>– </a:t>
            </a:r>
            <a:r>
              <a:rPr lang="hi-IN" sz="2800" dirty="0" smtClean="0"/>
              <a:t>विशेषकर यदि वे </a:t>
            </a:r>
            <a:r>
              <a:rPr lang="en-GB" sz="2800" dirty="0" smtClean="0"/>
              <a:t>ETI </a:t>
            </a:r>
            <a:r>
              <a:rPr lang="hi-IN" sz="2800" dirty="0" smtClean="0"/>
              <a:t>सदस्य हैं</a:t>
            </a:r>
            <a:endParaRPr lang="en-GB" sz="28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pPr>
              <a:defRPr/>
            </a:pPr>
            <a:r>
              <a:rPr lang="en-GB"/>
              <a:t>ethicaltrade.org</a:t>
            </a:r>
          </a:p>
          <a:p>
            <a:pPr>
              <a:defRPr/>
            </a:pPr>
            <a:endParaRPr lang="en-GB"/>
          </a:p>
        </p:txBody>
      </p:sp>
      <p:sp>
        <p:nvSpPr>
          <p:cNvPr id="8195" name="Rectangle 2"/>
          <p:cNvSpPr>
            <a:spLocks noGrp="1" noChangeArrowheads="1"/>
          </p:cNvSpPr>
          <p:nvPr>
            <p:ph type="title"/>
          </p:nvPr>
        </p:nvSpPr>
        <p:spPr/>
        <p:txBody>
          <a:bodyPr/>
          <a:lstStyle/>
          <a:p>
            <a:pPr eaLnBrk="1" hangingPunct="1"/>
            <a:r>
              <a:rPr lang="hi-IN" dirty="0" smtClean="0"/>
              <a:t>धन्यवाद</a:t>
            </a:r>
            <a:endParaRPr lang="en-GB" dirty="0" smtClean="0"/>
          </a:p>
        </p:txBody>
      </p:sp>
      <p:sp>
        <p:nvSpPr>
          <p:cNvPr id="8196" name="Rectangle 7"/>
          <p:cNvSpPr>
            <a:spLocks noGrp="1" noChangeArrowheads="1"/>
          </p:cNvSpPr>
          <p:nvPr>
            <p:ph type="body" idx="1"/>
          </p:nvPr>
        </p:nvSpPr>
        <p:spPr>
          <a:xfrm>
            <a:off x="466725" y="1628775"/>
            <a:ext cx="5617443" cy="4525963"/>
          </a:xfrm>
          <a:noFill/>
        </p:spPr>
        <p:txBody>
          <a:bodyPr/>
          <a:lstStyle/>
          <a:p>
            <a:pPr marL="0" indent="0">
              <a:buFontTx/>
              <a:buNone/>
            </a:pPr>
            <a:r>
              <a:rPr lang="hi-IN" sz="2200" dirty="0" smtClean="0">
                <a:solidFill>
                  <a:schemeClr val="bg1"/>
                </a:solidFill>
              </a:rPr>
              <a:t>एथिकल ट्रेडिंग इनिशिएटिव </a:t>
            </a:r>
            <a:r>
              <a:rPr lang="en-GB" sz="2200" dirty="0" smtClean="0">
                <a:solidFill>
                  <a:schemeClr val="bg1"/>
                </a:solidFill>
              </a:rPr>
              <a:t>(ETI) </a:t>
            </a:r>
            <a:r>
              <a:rPr lang="hi-IN" sz="2200" dirty="0" smtClean="0">
                <a:solidFill>
                  <a:schemeClr val="bg1"/>
                </a:solidFill>
              </a:rPr>
              <a:t>कंपनियों, ट्रेड यूनियनों और एनजीओ का प्रमुख गठबंधन है जो पूरी दुनिया में कर्मचारियों के अधिकारों का सम्मान करने को बढ़ावा देता है. </a:t>
            </a:r>
            <a:r>
              <a:rPr lang="en-GB" sz="2200" dirty="0" smtClean="0">
                <a:solidFill>
                  <a:schemeClr val="bg1"/>
                </a:solidFill>
              </a:rPr>
              <a:t> </a:t>
            </a:r>
          </a:p>
          <a:p>
            <a:pPr marL="0" indent="0">
              <a:buFontTx/>
              <a:buNone/>
            </a:pPr>
            <a:r>
              <a:rPr lang="hi-IN" sz="2200" dirty="0" smtClean="0">
                <a:solidFill>
                  <a:schemeClr val="bg1"/>
                </a:solidFill>
              </a:rPr>
              <a:t>हमारी दृष्टि एक ऐसी दुनिया जहाँ सभी कर्मचारी शोषण और भेदभाव से मुक्त हों और स्वतंत्रता, सुरक्षा और समानता की अवस्थाओं का आनंद ले सकें</a:t>
            </a:r>
            <a:r>
              <a:rPr lang="en-GB" sz="2200" dirty="0" smtClean="0">
                <a:solidFill>
                  <a:schemeClr val="bg1"/>
                </a:solidFill>
              </a:rPr>
              <a:t>. </a:t>
            </a:r>
          </a:p>
          <a:p>
            <a:pPr marL="0" indent="0" eaLnBrk="1" hangingPunct="1">
              <a:buFontTx/>
              <a:buNone/>
            </a:pPr>
            <a:endParaRPr lang="en-GB" sz="2200" dirty="0" smtClean="0">
              <a:solidFill>
                <a:schemeClr val="bg1"/>
              </a:solidFill>
            </a:endParaRPr>
          </a:p>
        </p:txBody>
      </p:sp>
      <p:sp>
        <p:nvSpPr>
          <p:cNvPr id="8197" name="Text Box 8"/>
          <p:cNvSpPr txBox="1">
            <a:spLocks noChangeArrowheads="1"/>
          </p:cNvSpPr>
          <p:nvPr/>
        </p:nvSpPr>
        <p:spPr bwMode="auto">
          <a:xfrm>
            <a:off x="539750" y="4581525"/>
            <a:ext cx="3097213" cy="1615827"/>
          </a:xfrm>
          <a:prstGeom prst="rect">
            <a:avLst/>
          </a:prstGeom>
          <a:noFill/>
          <a:ln w="38100">
            <a:noFill/>
            <a:miter lim="800000"/>
            <a:headEnd/>
            <a:tailEnd/>
          </a:ln>
        </p:spPr>
        <p:txBody>
          <a:bodyPr lIns="0" tIns="0" rIns="0" bIns="0">
            <a:spAutoFit/>
          </a:bodyPr>
          <a:lstStyle/>
          <a:p>
            <a:pPr eaLnBrk="0" hangingPunct="0">
              <a:spcBef>
                <a:spcPct val="50000"/>
              </a:spcBef>
            </a:pPr>
            <a:r>
              <a:rPr lang="en-US" sz="1400" dirty="0">
                <a:solidFill>
                  <a:schemeClr val="bg1"/>
                </a:solidFill>
                <a:latin typeface="Calibri" pitchFamily="34" charset="0"/>
              </a:rPr>
              <a:t>Ethical Trading Initiative </a:t>
            </a:r>
            <a:br>
              <a:rPr lang="en-US" sz="1400" dirty="0">
                <a:solidFill>
                  <a:schemeClr val="bg1"/>
                </a:solidFill>
                <a:latin typeface="Calibri" pitchFamily="34" charset="0"/>
              </a:rPr>
            </a:br>
            <a:r>
              <a:rPr lang="en-US" sz="1400" dirty="0">
                <a:solidFill>
                  <a:schemeClr val="bg1"/>
                </a:solidFill>
                <a:latin typeface="Calibri" pitchFamily="34" charset="0"/>
              </a:rPr>
              <a:t>8 </a:t>
            </a:r>
            <a:r>
              <a:rPr lang="en-US" sz="1400" dirty="0" err="1">
                <a:solidFill>
                  <a:schemeClr val="bg1"/>
                </a:solidFill>
                <a:latin typeface="Calibri" pitchFamily="34" charset="0"/>
              </a:rPr>
              <a:t>Coldbath</a:t>
            </a:r>
            <a:r>
              <a:rPr lang="en-US" sz="1400" dirty="0">
                <a:solidFill>
                  <a:schemeClr val="bg1"/>
                </a:solidFill>
                <a:latin typeface="Calibri" pitchFamily="34" charset="0"/>
              </a:rPr>
              <a:t> Square  </a:t>
            </a:r>
            <a:br>
              <a:rPr lang="en-US" sz="1400" dirty="0">
                <a:solidFill>
                  <a:schemeClr val="bg1"/>
                </a:solidFill>
                <a:latin typeface="Calibri" pitchFamily="34" charset="0"/>
              </a:rPr>
            </a:br>
            <a:r>
              <a:rPr lang="en-US" sz="1400" dirty="0">
                <a:solidFill>
                  <a:schemeClr val="bg1"/>
                </a:solidFill>
                <a:latin typeface="Calibri" pitchFamily="34" charset="0"/>
              </a:rPr>
              <a:t>London  EC1R 5HL   </a:t>
            </a:r>
            <a:br>
              <a:rPr lang="en-US" sz="1400" dirty="0">
                <a:solidFill>
                  <a:schemeClr val="bg1"/>
                </a:solidFill>
                <a:latin typeface="Calibri" pitchFamily="34" charset="0"/>
              </a:rPr>
            </a:br>
            <a:r>
              <a:rPr lang="en-US" sz="1400" dirty="0">
                <a:solidFill>
                  <a:schemeClr val="bg1"/>
                </a:solidFill>
                <a:latin typeface="Calibri" pitchFamily="34" charset="0"/>
              </a:rPr>
              <a:t>UK</a:t>
            </a:r>
          </a:p>
          <a:p>
            <a:pPr eaLnBrk="0" hangingPunct="0">
              <a:spcBef>
                <a:spcPct val="50000"/>
              </a:spcBef>
            </a:pPr>
            <a:r>
              <a:rPr lang="hi-IN" sz="1400" dirty="0" smtClean="0">
                <a:solidFill>
                  <a:schemeClr val="bg1"/>
                </a:solidFill>
                <a:latin typeface="Calibri" pitchFamily="34" charset="0"/>
              </a:rPr>
              <a:t>टेलीफोन</a:t>
            </a:r>
            <a:r>
              <a:rPr lang="en-US" sz="1400" smtClean="0">
                <a:solidFill>
                  <a:schemeClr val="bg1"/>
                </a:solidFill>
                <a:latin typeface="Calibri" pitchFamily="34" charset="0"/>
              </a:rPr>
              <a:t> </a:t>
            </a:r>
            <a:r>
              <a:rPr lang="en-US" sz="1400">
                <a:solidFill>
                  <a:schemeClr val="bg1"/>
                </a:solidFill>
                <a:latin typeface="Calibri" pitchFamily="34" charset="0"/>
              </a:rPr>
              <a:t>+44 (0) 20 7841 4350 </a:t>
            </a:r>
            <a:br>
              <a:rPr lang="en-US" sz="1400">
                <a:solidFill>
                  <a:schemeClr val="bg1"/>
                </a:solidFill>
                <a:latin typeface="Calibri" pitchFamily="34" charset="0"/>
              </a:rPr>
            </a:br>
            <a:r>
              <a:rPr lang="en-US" sz="1400" smtClean="0">
                <a:solidFill>
                  <a:schemeClr val="bg1"/>
                </a:solidFill>
                <a:latin typeface="Calibri" pitchFamily="34" charset="0"/>
              </a:rPr>
              <a:t> </a:t>
            </a:r>
            <a:r>
              <a:rPr lang="en-US" sz="1400">
                <a:solidFill>
                  <a:schemeClr val="bg1"/>
                </a:solidFill>
                <a:latin typeface="Calibri" pitchFamily="34" charset="0"/>
              </a:rPr>
              <a:t>+44 (0) 20 7833 1569 </a:t>
            </a:r>
            <a:br>
              <a:rPr lang="en-US" sz="1400">
                <a:solidFill>
                  <a:schemeClr val="bg1"/>
                </a:solidFill>
                <a:latin typeface="Calibri" pitchFamily="34" charset="0"/>
              </a:rPr>
            </a:br>
            <a:r>
              <a:rPr lang="en-US" sz="1400">
                <a:solidFill>
                  <a:schemeClr val="bg1"/>
                </a:solidFill>
                <a:latin typeface="Calibri" pitchFamily="34" charset="0"/>
              </a:rPr>
              <a:t>eti@eti.org.uk</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GB" dirty="0"/>
              <a:t>  </a:t>
            </a:r>
            <a:r>
              <a:rPr lang="en-GB" sz="2200" b="1" dirty="0">
                <a:solidFill>
                  <a:srgbClr val="969696"/>
                </a:solidFill>
              </a:rPr>
              <a:t>ETI </a:t>
            </a:r>
            <a:r>
              <a:rPr lang="en-GB" dirty="0">
                <a:solidFill>
                  <a:srgbClr val="969696"/>
                </a:solidFill>
              </a:rPr>
              <a:t>                                    </a:t>
            </a:r>
            <a:r>
              <a:rPr lang="en-GB" dirty="0"/>
              <a:t>                                                                                  ethicaltrade.org</a:t>
            </a:r>
          </a:p>
          <a:p>
            <a:pPr>
              <a:defRPr/>
            </a:pPr>
            <a:endParaRPr lang="en-GB" dirty="0"/>
          </a:p>
        </p:txBody>
      </p:sp>
      <p:sp>
        <p:nvSpPr>
          <p:cNvPr id="5123" name="Rectangle 2"/>
          <p:cNvSpPr>
            <a:spLocks noGrp="1" noChangeArrowheads="1"/>
          </p:cNvSpPr>
          <p:nvPr>
            <p:ph type="title"/>
          </p:nvPr>
        </p:nvSpPr>
        <p:spPr/>
        <p:txBody>
          <a:bodyPr/>
          <a:lstStyle/>
          <a:p>
            <a:pPr eaLnBrk="1" hangingPunct="1"/>
            <a:r>
              <a:rPr lang="hi-IN" dirty="0" smtClean="0"/>
              <a:t>कालक्रम – 2014 </a:t>
            </a:r>
            <a:endParaRPr lang="en-GB" dirty="0" smtClean="0"/>
          </a:p>
        </p:txBody>
      </p:sp>
      <p:sp>
        <p:nvSpPr>
          <p:cNvPr id="5124" name="Rectangle 3"/>
          <p:cNvSpPr>
            <a:spLocks noGrp="1" noChangeArrowheads="1"/>
          </p:cNvSpPr>
          <p:nvPr>
            <p:ph type="body" idx="1"/>
          </p:nvPr>
        </p:nvSpPr>
        <p:spPr>
          <a:xfrm>
            <a:off x="539552" y="2492896"/>
            <a:ext cx="1584176" cy="459432"/>
          </a:xfrm>
        </p:spPr>
        <p:txBody>
          <a:bodyPr/>
          <a:lstStyle/>
          <a:p>
            <a:pPr eaLnBrk="1" hangingPunct="1">
              <a:spcAft>
                <a:spcPts val="1200"/>
              </a:spcAft>
              <a:buNone/>
            </a:pPr>
            <a:r>
              <a:rPr lang="en-GB" sz="1600" b="1" dirty="0" smtClean="0">
                <a:solidFill>
                  <a:schemeClr val="tx1"/>
                </a:solidFill>
              </a:rPr>
              <a:t>1</a:t>
            </a:r>
            <a:r>
              <a:rPr lang="hi-IN" sz="1600" b="1" baseline="30000" dirty="0" smtClean="0">
                <a:solidFill>
                  <a:schemeClr val="tx1"/>
                </a:solidFill>
              </a:rPr>
              <a:t>ली </a:t>
            </a:r>
            <a:r>
              <a:rPr lang="en-GB" sz="1600" b="1" dirty="0" smtClean="0">
                <a:solidFill>
                  <a:schemeClr val="tx1"/>
                </a:solidFill>
              </a:rPr>
              <a:t> </a:t>
            </a:r>
            <a:r>
              <a:rPr lang="hi-IN" sz="1600" b="1" dirty="0" smtClean="0"/>
              <a:t>अप्रैल</a:t>
            </a:r>
            <a:endParaRPr lang="en-GB" dirty="0" smtClean="0"/>
          </a:p>
        </p:txBody>
      </p:sp>
      <p:sp>
        <p:nvSpPr>
          <p:cNvPr id="6" name="Pentagon 5"/>
          <p:cNvSpPr/>
          <p:nvPr/>
        </p:nvSpPr>
        <p:spPr>
          <a:xfrm>
            <a:off x="539552" y="2924944"/>
            <a:ext cx="1944216" cy="1512168"/>
          </a:xfrm>
          <a:prstGeom prst="homePlate">
            <a:avLst/>
          </a:prstGeom>
          <a:solidFill>
            <a:srgbClr val="FEC133">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i-IN" sz="1600" dirty="0" smtClean="0">
                <a:effectLst>
                  <a:outerShdw blurRad="38100" dist="38100" dir="2700000" algn="tl">
                    <a:srgbClr val="000000">
                      <a:alpha val="43137"/>
                    </a:srgbClr>
                  </a:outerShdw>
                </a:effectLst>
              </a:rPr>
              <a:t>संशोधित पाठ को जारी किया गया</a:t>
            </a:r>
            <a:endParaRPr lang="en-GB" sz="1600" dirty="0">
              <a:effectLst>
                <a:outerShdw blurRad="38100" dist="38100" dir="2700000" algn="tl">
                  <a:srgbClr val="000000">
                    <a:alpha val="43137"/>
                  </a:srgbClr>
                </a:outerShdw>
              </a:effectLst>
            </a:endParaRPr>
          </a:p>
        </p:txBody>
      </p:sp>
      <p:sp>
        <p:nvSpPr>
          <p:cNvPr id="7" name="Pentagon 6"/>
          <p:cNvSpPr/>
          <p:nvPr/>
        </p:nvSpPr>
        <p:spPr>
          <a:xfrm>
            <a:off x="2483768" y="2924944"/>
            <a:ext cx="1944216" cy="1512168"/>
          </a:xfrm>
          <a:prstGeom prst="homePlate">
            <a:avLst/>
          </a:prstGeom>
          <a:solidFill>
            <a:srgbClr val="FEC1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i-IN" sz="1600" dirty="0" smtClean="0">
                <a:effectLst>
                  <a:outerShdw blurRad="38100" dist="38100" dir="2700000" algn="tl">
                    <a:srgbClr val="000000">
                      <a:alpha val="43137"/>
                    </a:srgbClr>
                  </a:outerShdw>
                </a:effectLst>
              </a:rPr>
              <a:t>कंपनियां लागू करने के लिए तैयारी करें</a:t>
            </a:r>
            <a:endParaRPr lang="en-GB" sz="1600" dirty="0">
              <a:effectLst>
                <a:outerShdw blurRad="38100" dist="38100" dir="2700000" algn="tl">
                  <a:srgbClr val="000000">
                    <a:alpha val="43137"/>
                  </a:srgbClr>
                </a:outerShdw>
              </a:effectLst>
            </a:endParaRPr>
          </a:p>
        </p:txBody>
      </p:sp>
      <p:sp>
        <p:nvSpPr>
          <p:cNvPr id="8" name="Pentagon 7"/>
          <p:cNvSpPr/>
          <p:nvPr/>
        </p:nvSpPr>
        <p:spPr>
          <a:xfrm>
            <a:off x="4427984" y="2924944"/>
            <a:ext cx="1944216" cy="1512168"/>
          </a:xfrm>
          <a:prstGeom prst="homePlate">
            <a:avLst/>
          </a:prstGeom>
          <a:solidFill>
            <a:srgbClr val="F7931E">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i-IN" sz="1600" dirty="0" smtClean="0">
                <a:effectLst>
                  <a:outerShdw blurRad="38100" dist="38100" dir="2700000" algn="tl">
                    <a:srgbClr val="000000">
                      <a:alpha val="43137"/>
                    </a:srgbClr>
                  </a:outerShdw>
                </a:effectLst>
              </a:rPr>
              <a:t>कंपनियां संशोधित पाठ को लागू करना शुरू करती हैं</a:t>
            </a:r>
            <a:endParaRPr lang="en-GB" sz="1600" dirty="0">
              <a:effectLst>
                <a:outerShdw blurRad="38100" dist="38100" dir="2700000" algn="tl">
                  <a:srgbClr val="000000">
                    <a:alpha val="43137"/>
                  </a:srgbClr>
                </a:outerShdw>
              </a:effectLst>
            </a:endParaRPr>
          </a:p>
        </p:txBody>
      </p:sp>
      <p:sp>
        <p:nvSpPr>
          <p:cNvPr id="9" name="Pentagon 8"/>
          <p:cNvSpPr/>
          <p:nvPr/>
        </p:nvSpPr>
        <p:spPr>
          <a:xfrm>
            <a:off x="6372200" y="2924944"/>
            <a:ext cx="1944216" cy="1512168"/>
          </a:xfrm>
          <a:prstGeom prst="homePlate">
            <a:avLst/>
          </a:prstGeom>
          <a:solidFill>
            <a:srgbClr val="F793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i-IN" sz="1600" dirty="0" smtClean="0">
                <a:effectLst>
                  <a:outerShdw blurRad="38100" dist="38100" dir="2700000" algn="tl">
                    <a:srgbClr val="000000">
                      <a:alpha val="43137"/>
                    </a:srgbClr>
                  </a:outerShdw>
                </a:effectLst>
              </a:rPr>
              <a:t>सभी सोशल ऑडिट संशोधित पाठ का उपयेग करते हैं. </a:t>
            </a:r>
            <a:endParaRPr lang="en-GB" sz="1600" dirty="0">
              <a:effectLst>
                <a:outerShdw blurRad="38100" dist="38100" dir="2700000" algn="tl">
                  <a:srgbClr val="000000">
                    <a:alpha val="43137"/>
                  </a:srgbClr>
                </a:outerShdw>
              </a:effectLst>
            </a:endParaRPr>
          </a:p>
        </p:txBody>
      </p:sp>
      <p:sp>
        <p:nvSpPr>
          <p:cNvPr id="10" name="Rectangle 3"/>
          <p:cNvSpPr txBox="1">
            <a:spLocks noChangeArrowheads="1"/>
          </p:cNvSpPr>
          <p:nvPr/>
        </p:nvSpPr>
        <p:spPr bwMode="auto">
          <a:xfrm>
            <a:off x="2411760" y="2492896"/>
            <a:ext cx="1944216" cy="45943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spcAft>
                <a:spcPts val="1200"/>
              </a:spcAft>
              <a:buNone/>
            </a:pPr>
            <a:r>
              <a:rPr lang="hi-IN" sz="1600" b="1" dirty="0" smtClean="0"/>
              <a:t>अप्रैल - सितंबर</a:t>
            </a:r>
            <a:endParaRPr lang="en-GB" sz="1600" b="1" dirty="0" smtClean="0">
              <a:solidFill>
                <a:srgbClr val="4D4D4D"/>
              </a:solidFill>
              <a:latin typeface="+mn-lt"/>
            </a:endParaRPr>
          </a:p>
        </p:txBody>
      </p:sp>
      <p:sp>
        <p:nvSpPr>
          <p:cNvPr id="11" name="Rectangle 3"/>
          <p:cNvSpPr txBox="1">
            <a:spLocks noChangeArrowheads="1"/>
          </p:cNvSpPr>
          <p:nvPr/>
        </p:nvSpPr>
        <p:spPr bwMode="auto">
          <a:xfrm>
            <a:off x="4427984" y="2492896"/>
            <a:ext cx="1944216" cy="45943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spcAft>
                <a:spcPts val="1200"/>
              </a:spcAft>
              <a:buNone/>
            </a:pPr>
            <a:r>
              <a:rPr lang="en-GB" sz="1600" b="1" dirty="0" smtClean="0"/>
              <a:t>1</a:t>
            </a:r>
            <a:r>
              <a:rPr lang="hi-IN" sz="1600" b="1" baseline="30000" dirty="0" smtClean="0"/>
              <a:t>ली</a:t>
            </a:r>
            <a:r>
              <a:rPr lang="en-GB" sz="1600" b="1" dirty="0" smtClean="0">
                <a:solidFill>
                  <a:srgbClr val="4D4D4D"/>
                </a:solidFill>
                <a:latin typeface="+mn-lt"/>
              </a:rPr>
              <a:t> </a:t>
            </a:r>
            <a:r>
              <a:rPr lang="hi-IN" sz="1600" b="1" dirty="0" smtClean="0"/>
              <a:t>सितंबर</a:t>
            </a:r>
            <a:endParaRPr lang="en-GB" sz="1600" b="1" dirty="0" smtClean="0">
              <a:solidFill>
                <a:srgbClr val="4D4D4D"/>
              </a:solidFill>
              <a:latin typeface="+mn-lt"/>
            </a:endParaRPr>
          </a:p>
        </p:txBody>
      </p:sp>
      <p:sp>
        <p:nvSpPr>
          <p:cNvPr id="12" name="Rectangle 3"/>
          <p:cNvSpPr txBox="1">
            <a:spLocks noChangeArrowheads="1"/>
          </p:cNvSpPr>
          <p:nvPr/>
        </p:nvSpPr>
        <p:spPr bwMode="auto">
          <a:xfrm>
            <a:off x="6372200" y="2492896"/>
            <a:ext cx="1944216" cy="45943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spcAft>
                <a:spcPts val="1200"/>
              </a:spcAft>
              <a:buNone/>
            </a:pPr>
            <a:r>
              <a:rPr lang="en-GB" sz="1600" b="1" dirty="0" smtClean="0"/>
              <a:t>1</a:t>
            </a:r>
            <a:r>
              <a:rPr lang="hi-IN" sz="1600" b="1" baseline="30000" dirty="0" smtClean="0"/>
              <a:t>ली</a:t>
            </a:r>
            <a:r>
              <a:rPr lang="en-GB" sz="1600" b="1" dirty="0" smtClean="0">
                <a:solidFill>
                  <a:srgbClr val="4D4D4D"/>
                </a:solidFill>
              </a:rPr>
              <a:t> </a:t>
            </a:r>
            <a:r>
              <a:rPr lang="hi-IN" sz="1600" b="1" dirty="0" smtClean="0"/>
              <a:t>दिसंबर</a:t>
            </a:r>
            <a:endParaRPr lang="en-GB" sz="1600" b="1" dirty="0" smtClean="0">
              <a:solidFill>
                <a:srgbClr val="4D4D4D"/>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GB"/>
              <a:t>  </a:t>
            </a:r>
            <a:r>
              <a:rPr lang="en-GB" sz="2200" b="1">
                <a:solidFill>
                  <a:srgbClr val="969696"/>
                </a:solidFill>
              </a:rPr>
              <a:t>ETI </a:t>
            </a:r>
            <a:r>
              <a:rPr lang="en-GB">
                <a:solidFill>
                  <a:srgbClr val="969696"/>
                </a:solidFill>
              </a:rPr>
              <a:t>                                    </a:t>
            </a:r>
            <a:r>
              <a:rPr lang="en-GB"/>
              <a:t>                                                                                  ethicaltrade.org</a:t>
            </a:r>
          </a:p>
          <a:p>
            <a:pPr>
              <a:defRPr/>
            </a:pPr>
            <a:endParaRPr lang="en-GB"/>
          </a:p>
        </p:txBody>
      </p:sp>
      <p:sp>
        <p:nvSpPr>
          <p:cNvPr id="5123" name="Rectangle 2"/>
          <p:cNvSpPr>
            <a:spLocks noGrp="1" noChangeArrowheads="1"/>
          </p:cNvSpPr>
          <p:nvPr>
            <p:ph type="title"/>
          </p:nvPr>
        </p:nvSpPr>
        <p:spPr>
          <a:xfrm>
            <a:off x="457200" y="274638"/>
            <a:ext cx="8363272" cy="1143000"/>
          </a:xfrm>
        </p:spPr>
        <p:txBody>
          <a:bodyPr/>
          <a:lstStyle/>
          <a:p>
            <a:pPr eaLnBrk="1" hangingPunct="1"/>
            <a:r>
              <a:rPr lang="hi-IN" sz="3600" dirty="0" smtClean="0"/>
              <a:t>कार्य समय का प्रबंधन महत्वपूर्ण क्यों है</a:t>
            </a:r>
            <a:r>
              <a:rPr lang="en-GB" sz="3600" dirty="0" smtClean="0"/>
              <a:t>?</a:t>
            </a:r>
          </a:p>
        </p:txBody>
      </p:sp>
      <p:sp>
        <p:nvSpPr>
          <p:cNvPr id="5124" name="Rectangle 3"/>
          <p:cNvSpPr>
            <a:spLocks noGrp="1" noChangeArrowheads="1"/>
          </p:cNvSpPr>
          <p:nvPr>
            <p:ph type="body" idx="1"/>
          </p:nvPr>
        </p:nvSpPr>
        <p:spPr>
          <a:xfrm>
            <a:off x="457200" y="1600200"/>
            <a:ext cx="8291264" cy="4525963"/>
          </a:xfrm>
        </p:spPr>
        <p:txBody>
          <a:bodyPr/>
          <a:lstStyle/>
          <a:p>
            <a:pPr indent="0" eaLnBrk="1" hangingPunct="1">
              <a:buNone/>
            </a:pPr>
            <a:r>
              <a:rPr lang="hi-IN" dirty="0" smtClean="0"/>
              <a:t>अनुसंधान ने दर्शाया है कि प्रति सप्ताह 48 घंटे से अधिक कार्य करना : </a:t>
            </a:r>
            <a:endParaRPr lang="en-GB" dirty="0" smtClean="0"/>
          </a:p>
          <a:p>
            <a:pPr indent="0" eaLnBrk="1" hangingPunct="1">
              <a:buNone/>
            </a:pPr>
            <a:endParaRPr lang="en-GB" sz="1800" dirty="0" smtClean="0"/>
          </a:p>
          <a:p>
            <a:pPr lvl="1" eaLnBrk="1" hangingPunct="1">
              <a:buBlip>
                <a:blip r:embed="rId2"/>
              </a:buBlip>
            </a:pPr>
            <a:r>
              <a:rPr lang="en-GB" dirty="0" smtClean="0"/>
              <a:t> </a:t>
            </a:r>
            <a:r>
              <a:rPr lang="hi-IN" dirty="0" smtClean="0"/>
              <a:t>कर्मचारियों के </a:t>
            </a:r>
            <a:r>
              <a:rPr lang="hi-IN" b="1" dirty="0" smtClean="0"/>
              <a:t>स्वास्थ्य</a:t>
            </a:r>
            <a:r>
              <a:rPr lang="hi-IN" dirty="0" smtClean="0"/>
              <a:t> के लिए खराब है</a:t>
            </a:r>
            <a:endParaRPr lang="en-GB" b="1" dirty="0" smtClean="0"/>
          </a:p>
          <a:p>
            <a:pPr lvl="1" eaLnBrk="1" hangingPunct="1">
              <a:buBlip>
                <a:blip r:embed="rId2"/>
              </a:buBlip>
            </a:pPr>
            <a:r>
              <a:rPr lang="en-GB" dirty="0" smtClean="0"/>
              <a:t> </a:t>
            </a:r>
            <a:r>
              <a:rPr lang="hi-IN" sz="2700" dirty="0" smtClean="0"/>
              <a:t>कार्य की </a:t>
            </a:r>
            <a:r>
              <a:rPr lang="hi-IN" sz="2700" b="1" dirty="0" smtClean="0"/>
              <a:t>उत्पादकता </a:t>
            </a:r>
            <a:r>
              <a:rPr lang="hi-IN" sz="2700" dirty="0" smtClean="0"/>
              <a:t>और गुणवत्ता में कमी करता है</a:t>
            </a:r>
            <a:endParaRPr lang="en-GB" sz="2700" dirty="0" smtClean="0"/>
          </a:p>
          <a:p>
            <a:pPr lvl="1" eaLnBrk="1" hangingPunct="1">
              <a:buBlip>
                <a:blip r:embed="rId2"/>
              </a:buBlip>
            </a:pPr>
            <a:r>
              <a:rPr lang="en-GB" dirty="0" smtClean="0"/>
              <a:t> </a:t>
            </a:r>
            <a:r>
              <a:rPr lang="hi-IN" b="1" dirty="0" smtClean="0"/>
              <a:t>तनाव</a:t>
            </a:r>
            <a:r>
              <a:rPr lang="hi-IN" dirty="0" smtClean="0"/>
              <a:t> का कारण होता है</a:t>
            </a:r>
            <a:endParaRPr lang="en-GB" b="1" dirty="0" smtClean="0"/>
          </a:p>
          <a:p>
            <a:pPr lvl="1" eaLnBrk="1" hangingPunct="1">
              <a:buBlip>
                <a:blip r:embed="rId2"/>
              </a:buBlip>
            </a:pPr>
            <a:r>
              <a:rPr lang="en-GB" dirty="0" smtClean="0"/>
              <a:t> </a:t>
            </a:r>
            <a:r>
              <a:rPr lang="hi-IN" dirty="0" smtClean="0"/>
              <a:t>बच्चों और आश्रितों कर देखभाल करना कठिन बनाता है</a:t>
            </a:r>
            <a:endParaRPr lang="en-GB" dirty="0" smtClean="0"/>
          </a:p>
          <a:p>
            <a:pPr lvl="1" eaLnBrk="1" hangingPunct="1"/>
            <a:endParaRPr lang="en-GB"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GB"/>
              <a:t>  </a:t>
            </a:r>
            <a:r>
              <a:rPr lang="en-GB" sz="2200" b="1">
                <a:solidFill>
                  <a:srgbClr val="969696"/>
                </a:solidFill>
              </a:rPr>
              <a:t>ETI </a:t>
            </a:r>
            <a:r>
              <a:rPr lang="en-GB">
                <a:solidFill>
                  <a:srgbClr val="969696"/>
                </a:solidFill>
              </a:rPr>
              <a:t>                                    </a:t>
            </a:r>
            <a:r>
              <a:rPr lang="en-GB"/>
              <a:t>                                                                                  ethicaltrade.org</a:t>
            </a:r>
          </a:p>
          <a:p>
            <a:pPr>
              <a:defRPr/>
            </a:pPr>
            <a:endParaRPr lang="en-GB"/>
          </a:p>
        </p:txBody>
      </p:sp>
      <p:sp>
        <p:nvSpPr>
          <p:cNvPr id="5123" name="Rectangle 2"/>
          <p:cNvSpPr>
            <a:spLocks noGrp="1" noChangeArrowheads="1"/>
          </p:cNvSpPr>
          <p:nvPr>
            <p:ph type="title"/>
          </p:nvPr>
        </p:nvSpPr>
        <p:spPr>
          <a:xfrm>
            <a:off x="539552" y="274638"/>
            <a:ext cx="8496944" cy="1143000"/>
          </a:xfrm>
        </p:spPr>
        <p:txBody>
          <a:bodyPr/>
          <a:lstStyle/>
          <a:p>
            <a:pPr eaLnBrk="1" hangingPunct="1"/>
            <a:r>
              <a:rPr lang="hi-IN" sz="3400" dirty="0" smtClean="0"/>
              <a:t>हमने अपनी कार्य-समय धारा में संशोधन क्यों किया </a:t>
            </a:r>
            <a:endParaRPr lang="en-GB" sz="3400" dirty="0" smtClean="0"/>
          </a:p>
        </p:txBody>
      </p:sp>
      <p:sp>
        <p:nvSpPr>
          <p:cNvPr id="5124" name="Rectangle 3"/>
          <p:cNvSpPr>
            <a:spLocks noGrp="1" noChangeArrowheads="1"/>
          </p:cNvSpPr>
          <p:nvPr>
            <p:ph type="body" idx="1"/>
          </p:nvPr>
        </p:nvSpPr>
        <p:spPr/>
        <p:txBody>
          <a:bodyPr/>
          <a:lstStyle/>
          <a:p>
            <a:pPr eaLnBrk="1" hangingPunct="1"/>
            <a:r>
              <a:rPr lang="hi-IN" dirty="0" smtClean="0"/>
              <a:t>नियोक्ताओं को कार्य समय के बेहतर </a:t>
            </a:r>
            <a:r>
              <a:rPr lang="hi-IN" b="1" dirty="0" smtClean="0"/>
              <a:t>समझने और प्रबंधन</a:t>
            </a:r>
            <a:r>
              <a:rPr lang="hi-IN" dirty="0" smtClean="0"/>
              <a:t> करने में समर्थ बनाने के लिए</a:t>
            </a:r>
            <a:endParaRPr lang="en-GB" dirty="0" smtClean="0"/>
          </a:p>
          <a:p>
            <a:pPr eaLnBrk="1" hangingPunct="1"/>
            <a:r>
              <a:rPr lang="hi-IN" dirty="0" smtClean="0"/>
              <a:t>स्वीकृत ओवरटाइम समय में अधिक लचीलापन प्रदान करने के लिए, समग्र रूप से अत्यधिक कार्य समय की अनुमति दिए बगैर </a:t>
            </a:r>
            <a:endParaRPr lang="en-GB" dirty="0" smtClean="0"/>
          </a:p>
          <a:p>
            <a:pPr eaLnBrk="1" hangingPunct="1"/>
            <a:r>
              <a:rPr lang="hi-IN" dirty="0" smtClean="0"/>
              <a:t>विभिन्न शर्तों का उपयोग करने में भ्रम की स्थिति को कम करना </a:t>
            </a:r>
            <a:endParaRPr lang="en-GB"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GB" dirty="0"/>
              <a:t>  </a:t>
            </a:r>
            <a:r>
              <a:rPr lang="en-GB" sz="2200" b="1" dirty="0">
                <a:solidFill>
                  <a:srgbClr val="969696"/>
                </a:solidFill>
              </a:rPr>
              <a:t>ETI </a:t>
            </a:r>
            <a:r>
              <a:rPr lang="en-GB" dirty="0">
                <a:solidFill>
                  <a:srgbClr val="969696"/>
                </a:solidFill>
              </a:rPr>
              <a:t>                                    </a:t>
            </a:r>
            <a:r>
              <a:rPr lang="en-GB" dirty="0"/>
              <a:t>                                                                                  ethicaltrade.org</a:t>
            </a:r>
          </a:p>
          <a:p>
            <a:pPr>
              <a:defRPr/>
            </a:pPr>
            <a:endParaRPr lang="en-GB" dirty="0"/>
          </a:p>
        </p:txBody>
      </p:sp>
      <p:sp>
        <p:nvSpPr>
          <p:cNvPr id="5123" name="Rectangle 2"/>
          <p:cNvSpPr>
            <a:spLocks noGrp="1" noChangeArrowheads="1"/>
          </p:cNvSpPr>
          <p:nvPr>
            <p:ph type="title"/>
          </p:nvPr>
        </p:nvSpPr>
        <p:spPr/>
        <p:txBody>
          <a:bodyPr/>
          <a:lstStyle/>
          <a:p>
            <a:pPr eaLnBrk="1" hangingPunct="1"/>
            <a:r>
              <a:rPr lang="hi-IN" dirty="0" smtClean="0"/>
              <a:t>नया पाठ</a:t>
            </a:r>
            <a:endParaRPr lang="en-GB" dirty="0" smtClean="0"/>
          </a:p>
        </p:txBody>
      </p:sp>
      <p:sp>
        <p:nvSpPr>
          <p:cNvPr id="5124" name="Rectangle 3"/>
          <p:cNvSpPr>
            <a:spLocks noGrp="1" noChangeArrowheads="1"/>
          </p:cNvSpPr>
          <p:nvPr>
            <p:ph type="body" idx="1"/>
          </p:nvPr>
        </p:nvSpPr>
        <p:spPr>
          <a:xfrm>
            <a:off x="467544" y="1340768"/>
            <a:ext cx="8229600" cy="4525963"/>
          </a:xfrm>
        </p:spPr>
        <p:txBody>
          <a:bodyPr/>
          <a:lstStyle/>
          <a:p>
            <a:r>
              <a:rPr lang="en-GB" sz="1300" dirty="0" smtClean="0"/>
              <a:t>6.1 </a:t>
            </a:r>
            <a:r>
              <a:rPr lang="hi-IN" sz="1300" dirty="0" smtClean="0"/>
              <a:t>कार्य समय को राष्ट्रीय कानूनों, सामूहिक अनुबंधों और निम्नलिखित 6.2 से 6.6 तक प्रावधानों, जो भी श्रमिकों को बेहतर सुरक्षा प्रदान करे, के अनुपालन में होना अनिवार्य है। 6.2 से 6.6 तक अंतर्राष्ट्रीय श्रम मानकों पर आधारित हैं।</a:t>
            </a:r>
            <a:endParaRPr lang="en-GB" sz="1300" dirty="0" smtClean="0"/>
          </a:p>
          <a:p>
            <a:r>
              <a:rPr lang="en-GB" sz="1300" dirty="0" smtClean="0"/>
              <a:t>6.2 </a:t>
            </a:r>
            <a:r>
              <a:rPr lang="hi-IN" sz="1300" dirty="0" smtClean="0"/>
              <a:t>कार्य समय, ओवरटाइम को छोड़कर, अनुबंध द्वारा परिभाषित होने चाहिएं और प्रत्येक सप्ताह में 48 घंटे से अधिक नहीं होने चाहिएं।</a:t>
            </a:r>
            <a:r>
              <a:rPr lang="en-US" sz="1300" dirty="0" smtClean="0"/>
              <a:t>*</a:t>
            </a:r>
            <a:r>
              <a:rPr lang="hi-IN" sz="1300" dirty="0" smtClean="0"/>
              <a:t> </a:t>
            </a:r>
            <a:endParaRPr lang="en-GB" sz="1300" i="1" dirty="0" smtClean="0"/>
          </a:p>
          <a:p>
            <a:r>
              <a:rPr lang="en-GB" sz="1300" dirty="0" smtClean="0"/>
              <a:t>6.3 </a:t>
            </a:r>
            <a:r>
              <a:rPr lang="hi-IN" sz="1300" dirty="0" smtClean="0"/>
              <a:t>सभी ओवरटाइम स्वैच्छिक होने चाहिएं। ओवरटाइम का उपयोग निम्नलिखित को ध्यान में रखते हुए जिम्मेदारीपूर्ण होना चाहिए : कर्मचारियों द्वारा व्यक्तिगत रूप से किए गए कार्य का विस्तार, आवृति और घंटे और कुल कार्यबल। इसे नियमित नौकरी के प्रतिस्थापन के रूप में उपयोग नहीं करना चाहिए। ओवरटाइम मुआवजा हमेशा एक प्रीमियम दर पर करना चाहिए, जिसकी नियमित वेतन दर के 125 </a:t>
            </a:r>
            <a:r>
              <a:rPr lang="en-US" sz="1300" dirty="0" smtClean="0"/>
              <a:t>%</a:t>
            </a:r>
            <a:r>
              <a:rPr lang="hi-IN" sz="1300" dirty="0" smtClean="0"/>
              <a:t> से कम नहीं होने की सिफारिश की गई है।</a:t>
            </a:r>
            <a:endParaRPr lang="en-GB" sz="1300" dirty="0" smtClean="0"/>
          </a:p>
          <a:p>
            <a:r>
              <a:rPr lang="en-GB" sz="1300" dirty="0" smtClean="0"/>
              <a:t>6.4 </a:t>
            </a:r>
            <a:r>
              <a:rPr lang="hi-IN" sz="1300" dirty="0" smtClean="0"/>
              <a:t> किसी भी सात दिन की अवधि में किया गया कार्य समय 60 घंटों से अधिक नहीं होना चाहिए, उसके अतिरिक्त जो नीचे धारा 6.5 में शामिल किया गया है।</a:t>
            </a:r>
            <a:endParaRPr lang="en-GB" sz="1300" dirty="0" smtClean="0"/>
          </a:p>
          <a:p>
            <a:r>
              <a:rPr lang="en-GB" sz="1300" dirty="0" smtClean="0"/>
              <a:t>6.5 </a:t>
            </a:r>
            <a:r>
              <a:rPr lang="hi-IN" sz="1300" dirty="0" smtClean="0"/>
              <a:t>असाधारण परिस्थितियों में किसी भी सात दिन की अवधि में कार्य समय 60 घंटों से अधिक हो सकता है जब निम्नलिखित सभी शर्तें पूरी की जाएं : </a:t>
            </a:r>
            <a:endParaRPr lang="en-GB" sz="1300" dirty="0" smtClean="0"/>
          </a:p>
          <a:p>
            <a:pPr lvl="1"/>
            <a:r>
              <a:rPr lang="hi-IN" sz="1300" dirty="0" smtClean="0"/>
              <a:t>राष्ट्रीय कानून द्वारा इसकी अनुमति हो;  </a:t>
            </a:r>
            <a:endParaRPr lang="en-GB" sz="1300" dirty="0" smtClean="0"/>
          </a:p>
          <a:p>
            <a:pPr lvl="1"/>
            <a:r>
              <a:rPr lang="hi-IN" sz="1300" dirty="0" smtClean="0"/>
              <a:t>कार्यबल के पर्याप्त संख्या का प्रतिनिधित्व करने वाले श्रमिक संगठन के साथ स्वतंत्र बातचीत पर आधारित एक सामूहिक समझौते द्वारा इसकी अनुमति हो;   </a:t>
            </a:r>
            <a:endParaRPr lang="en-US" sz="1300" dirty="0" smtClean="0"/>
          </a:p>
          <a:p>
            <a:pPr lvl="1"/>
            <a:r>
              <a:rPr lang="hi-IN" sz="1300" dirty="0" smtClean="0"/>
              <a:t>कर्मचारियों के स्वास्थ्य और सुरक्षा संरक्षित रखने के लिए समुचित उपाय किए गए हों; और </a:t>
            </a:r>
            <a:endParaRPr lang="en-GB" sz="1300" dirty="0" smtClean="0"/>
          </a:p>
          <a:p>
            <a:pPr lvl="1"/>
            <a:r>
              <a:rPr lang="hi-IN" sz="1300" dirty="0" smtClean="0"/>
              <a:t>नियोक्ता स्पष्ट कर सकें कि असाधारण परिस्थितियां लागू होती हैं जैसे अनपेक्षित उत्पादन माँग, दुघर्टनाएं या आपात स्थितियां।</a:t>
            </a:r>
            <a:endParaRPr lang="en-GB" sz="1300" dirty="0" smtClean="0"/>
          </a:p>
          <a:p>
            <a:r>
              <a:rPr lang="en-GB" sz="1300" dirty="0" smtClean="0"/>
              <a:t>6.6 </a:t>
            </a:r>
            <a:r>
              <a:rPr lang="hi-IN" sz="1300" dirty="0" smtClean="0"/>
              <a:t> कर्मचारियों को प्रत्येक 7 दिन की अवधि में कम से कम एक दिन का अवकाश, या जहाँ राष्ट्रीय कानून द्वारा अनुमति हो प्रत्येक 14 दिन की अवधि में 2 दिन का अवकाश प्रदान करना चाहिए।</a:t>
            </a:r>
            <a:endParaRPr lang="en-GB" sz="13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GB"/>
              <a:t>  </a:t>
            </a:r>
            <a:r>
              <a:rPr lang="en-GB" sz="2200" b="1">
                <a:solidFill>
                  <a:srgbClr val="969696"/>
                </a:solidFill>
              </a:rPr>
              <a:t>ETI </a:t>
            </a:r>
            <a:r>
              <a:rPr lang="en-GB">
                <a:solidFill>
                  <a:srgbClr val="969696"/>
                </a:solidFill>
              </a:rPr>
              <a:t>                                    </a:t>
            </a:r>
            <a:r>
              <a:rPr lang="en-GB"/>
              <a:t>                                                                                  ethicaltrade.org</a:t>
            </a:r>
          </a:p>
          <a:p>
            <a:pPr>
              <a:defRPr/>
            </a:pPr>
            <a:endParaRPr lang="en-GB"/>
          </a:p>
        </p:txBody>
      </p:sp>
      <p:sp>
        <p:nvSpPr>
          <p:cNvPr id="5123" name="Rectangle 2"/>
          <p:cNvSpPr>
            <a:spLocks noGrp="1" noChangeArrowheads="1"/>
          </p:cNvSpPr>
          <p:nvPr>
            <p:ph type="title"/>
          </p:nvPr>
        </p:nvSpPr>
        <p:spPr/>
        <p:txBody>
          <a:bodyPr/>
          <a:lstStyle/>
          <a:p>
            <a:pPr eaLnBrk="1" hangingPunct="1"/>
            <a:r>
              <a:rPr lang="hi-IN" dirty="0" smtClean="0"/>
              <a:t>नया पाठ</a:t>
            </a:r>
            <a:endParaRPr lang="en-GB" dirty="0" smtClean="0"/>
          </a:p>
        </p:txBody>
      </p:sp>
      <p:sp>
        <p:nvSpPr>
          <p:cNvPr id="5124" name="Rectangle 3"/>
          <p:cNvSpPr>
            <a:spLocks noGrp="1" noChangeArrowheads="1"/>
          </p:cNvSpPr>
          <p:nvPr>
            <p:ph type="body" idx="1"/>
          </p:nvPr>
        </p:nvSpPr>
        <p:spPr>
          <a:xfrm>
            <a:off x="467544" y="1340768"/>
            <a:ext cx="8229600" cy="4525963"/>
          </a:xfrm>
        </p:spPr>
        <p:txBody>
          <a:bodyPr/>
          <a:lstStyle/>
          <a:p>
            <a:pPr>
              <a:buNone/>
            </a:pPr>
            <a:r>
              <a:rPr lang="hi-IN" dirty="0" smtClean="0"/>
              <a:t>फुटनोट : </a:t>
            </a:r>
            <a:endParaRPr lang="en-GB" dirty="0" smtClean="0"/>
          </a:p>
          <a:p>
            <a:pPr>
              <a:buNone/>
            </a:pPr>
            <a:endParaRPr lang="en-GB" sz="2000" dirty="0" smtClean="0"/>
          </a:p>
          <a:p>
            <a:pPr>
              <a:buNone/>
            </a:pPr>
            <a:r>
              <a:rPr lang="en-GB" sz="2000" dirty="0" smtClean="0"/>
              <a:t>	</a:t>
            </a:r>
            <a:r>
              <a:rPr lang="en-GB" sz="2000" i="1" dirty="0" smtClean="0"/>
              <a:t>“</a:t>
            </a:r>
            <a:r>
              <a:rPr lang="hi-IN" sz="2000" i="1" dirty="0" smtClean="0"/>
              <a:t>अंतरराष्ट्रीय मानक, जब उचित हो, प्रति सप्ताह सामान्य कार्य समय में 40 घंटे तक प्रगामी कमी, कार्यसमय में कमी के कारण वेतन में बगैर कोई कटौती करते हुए, करने की अनुशंसा करते हैं।</a:t>
            </a:r>
            <a:r>
              <a:rPr lang="en-US" sz="2000" i="1" dirty="0" smtClean="0"/>
              <a:t>”</a:t>
            </a:r>
            <a:endParaRPr lang="en-GB" sz="2000" i="1" dirty="0" smtClean="0"/>
          </a:p>
          <a:p>
            <a:pPr>
              <a:buNone/>
            </a:pPr>
            <a:endParaRPr lang="en-GB" dirty="0" smtClean="0"/>
          </a:p>
          <a:p>
            <a:pPr>
              <a:buNone/>
            </a:pPr>
            <a:r>
              <a:rPr lang="en-GB" dirty="0" smtClean="0"/>
              <a:t>	</a:t>
            </a:r>
            <a:r>
              <a:rPr lang="hi-IN" dirty="0" smtClean="0"/>
              <a:t>यह बेस कोड की शर्त नहीं है, बल्कि नियोक्ताओं को इसके लिए कार्य करने को प्रोत्साहित किया जाता है </a:t>
            </a:r>
            <a:endParaRPr lang="en-GB"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GB" dirty="0"/>
              <a:t>  </a:t>
            </a:r>
            <a:r>
              <a:rPr lang="en-GB" sz="2200" b="1" dirty="0">
                <a:solidFill>
                  <a:srgbClr val="969696"/>
                </a:solidFill>
              </a:rPr>
              <a:t>ETI </a:t>
            </a:r>
            <a:r>
              <a:rPr lang="en-GB" dirty="0">
                <a:solidFill>
                  <a:srgbClr val="969696"/>
                </a:solidFill>
              </a:rPr>
              <a:t>                                    </a:t>
            </a:r>
            <a:r>
              <a:rPr lang="en-GB" dirty="0"/>
              <a:t>                                                                                  ethicaltrade.org</a:t>
            </a:r>
          </a:p>
          <a:p>
            <a:pPr>
              <a:defRPr/>
            </a:pPr>
            <a:endParaRPr lang="en-GB" dirty="0"/>
          </a:p>
        </p:txBody>
      </p:sp>
      <p:sp>
        <p:nvSpPr>
          <p:cNvPr id="5123" name="Rectangle 2"/>
          <p:cNvSpPr>
            <a:spLocks noGrp="1" noChangeArrowheads="1"/>
          </p:cNvSpPr>
          <p:nvPr>
            <p:ph type="title"/>
          </p:nvPr>
        </p:nvSpPr>
        <p:spPr/>
        <p:txBody>
          <a:bodyPr/>
          <a:lstStyle/>
          <a:p>
            <a:pPr eaLnBrk="1" hangingPunct="1"/>
            <a:r>
              <a:rPr lang="hi-IN" dirty="0" smtClean="0"/>
              <a:t>प्रमुख बदलाव क्या हैं</a:t>
            </a:r>
            <a:r>
              <a:rPr lang="en-GB" dirty="0" smtClean="0"/>
              <a:t>?</a:t>
            </a:r>
          </a:p>
        </p:txBody>
      </p:sp>
      <p:sp>
        <p:nvSpPr>
          <p:cNvPr id="5124" name="Rectangle 3"/>
          <p:cNvSpPr>
            <a:spLocks noGrp="1" noChangeArrowheads="1"/>
          </p:cNvSpPr>
          <p:nvPr>
            <p:ph type="body" idx="1"/>
          </p:nvPr>
        </p:nvSpPr>
        <p:spPr>
          <a:xfrm>
            <a:off x="467544" y="1412776"/>
            <a:ext cx="8229600" cy="4525963"/>
          </a:xfrm>
        </p:spPr>
        <p:txBody>
          <a:bodyPr/>
          <a:lstStyle/>
          <a:p>
            <a:pPr eaLnBrk="1" hangingPunct="1">
              <a:spcBef>
                <a:spcPts val="600"/>
              </a:spcBef>
              <a:buNone/>
            </a:pPr>
            <a:r>
              <a:rPr lang="hi-IN" sz="2800" dirty="0" smtClean="0"/>
              <a:t>ओवरटाइम को होना चाहिए </a:t>
            </a:r>
            <a:r>
              <a:rPr lang="en-GB" sz="2800" dirty="0" smtClean="0"/>
              <a:t>:</a:t>
            </a:r>
          </a:p>
          <a:p>
            <a:pPr eaLnBrk="1" hangingPunct="1">
              <a:spcBef>
                <a:spcPts val="600"/>
              </a:spcBef>
            </a:pPr>
            <a:r>
              <a:rPr lang="en-GB" sz="2800" dirty="0" smtClean="0"/>
              <a:t>“</a:t>
            </a:r>
            <a:r>
              <a:rPr lang="hi-IN" sz="2800" dirty="0" smtClean="0"/>
              <a:t>जिम्मेदारीपूर्ण उपयोग</a:t>
            </a:r>
            <a:r>
              <a:rPr lang="en-GB" sz="2800" dirty="0" smtClean="0"/>
              <a:t>”</a:t>
            </a:r>
          </a:p>
          <a:p>
            <a:pPr eaLnBrk="1" hangingPunct="1">
              <a:spcBef>
                <a:spcPts val="600"/>
              </a:spcBef>
            </a:pPr>
            <a:r>
              <a:rPr lang="hi-IN" sz="2800" dirty="0" smtClean="0"/>
              <a:t>स्वैच्छिक हो </a:t>
            </a:r>
            <a:r>
              <a:rPr lang="hi-IN" sz="2800" u="sng" dirty="0" smtClean="0"/>
              <a:t>और</a:t>
            </a:r>
            <a:r>
              <a:rPr lang="hi-IN" sz="2800" dirty="0" smtClean="0"/>
              <a:t> </a:t>
            </a:r>
            <a:r>
              <a:rPr lang="en-GB" sz="2800" dirty="0" smtClean="0"/>
              <a:t>“</a:t>
            </a:r>
            <a:r>
              <a:rPr lang="hi-IN" sz="2800" dirty="0" smtClean="0"/>
              <a:t>निम्नलिखित सभी को ध्यान में रखना : कर्मचारियों द्वारा व्यक्तिगत रूप से और कुल कार्यबल द्वारा किए गए कार्य के विस्तार, आवृति और समय</a:t>
            </a:r>
            <a:r>
              <a:rPr lang="en-GB" sz="2800" dirty="0" smtClean="0"/>
              <a:t>”</a:t>
            </a:r>
          </a:p>
          <a:p>
            <a:pPr eaLnBrk="1" hangingPunct="1">
              <a:spcBef>
                <a:spcPts val="600"/>
              </a:spcBef>
            </a:pPr>
            <a:r>
              <a:rPr lang="en-GB" sz="2900" dirty="0" smtClean="0"/>
              <a:t>“</a:t>
            </a:r>
            <a:r>
              <a:rPr lang="hi-IN" sz="2800" dirty="0" smtClean="0"/>
              <a:t>नियमित रोजगार के प्रतिस्थापन के रूप में उपयोग नहीं...किया जाए</a:t>
            </a:r>
            <a:r>
              <a:rPr lang="en-GB" sz="2900" dirty="0" smtClean="0"/>
              <a:t>”</a:t>
            </a:r>
          </a:p>
          <a:p>
            <a:pPr eaLnBrk="1" hangingPunct="1">
              <a:spcBef>
                <a:spcPts val="600"/>
              </a:spcBef>
            </a:pPr>
            <a:r>
              <a:rPr lang="en-GB" sz="2900" dirty="0" smtClean="0"/>
              <a:t>“</a:t>
            </a:r>
            <a:r>
              <a:rPr lang="hi-IN" sz="2900" dirty="0" smtClean="0"/>
              <a:t>मुआवजा </a:t>
            </a:r>
            <a:r>
              <a:rPr lang="hi-IN" sz="2800" dirty="0" smtClean="0"/>
              <a:t>सिफारिश किए गए नियमित वेतन दर के 125</a:t>
            </a:r>
            <a:r>
              <a:rPr lang="en-US" sz="2800" dirty="0" smtClean="0"/>
              <a:t>%</a:t>
            </a:r>
            <a:r>
              <a:rPr lang="hi-IN" sz="2800" dirty="0" smtClean="0"/>
              <a:t> से कम नहीं दिया जाए</a:t>
            </a:r>
            <a:r>
              <a:rPr lang="en-GB" sz="2900" dirty="0" smtClean="0"/>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GB" dirty="0"/>
              <a:t>  </a:t>
            </a:r>
            <a:r>
              <a:rPr lang="en-GB" sz="2200" b="1" dirty="0">
                <a:solidFill>
                  <a:srgbClr val="969696"/>
                </a:solidFill>
              </a:rPr>
              <a:t>ETI </a:t>
            </a:r>
            <a:r>
              <a:rPr lang="en-GB" dirty="0">
                <a:solidFill>
                  <a:srgbClr val="969696"/>
                </a:solidFill>
              </a:rPr>
              <a:t>                                    </a:t>
            </a:r>
            <a:r>
              <a:rPr lang="en-GB" dirty="0"/>
              <a:t>                                                                                  ethicaltrade.org</a:t>
            </a:r>
          </a:p>
          <a:p>
            <a:pPr>
              <a:defRPr/>
            </a:pPr>
            <a:endParaRPr lang="en-GB" dirty="0"/>
          </a:p>
        </p:txBody>
      </p:sp>
      <p:sp>
        <p:nvSpPr>
          <p:cNvPr id="5123" name="Rectangle 2"/>
          <p:cNvSpPr>
            <a:spLocks noGrp="1" noChangeArrowheads="1"/>
          </p:cNvSpPr>
          <p:nvPr>
            <p:ph type="title"/>
          </p:nvPr>
        </p:nvSpPr>
        <p:spPr/>
        <p:txBody>
          <a:bodyPr/>
          <a:lstStyle/>
          <a:p>
            <a:pPr eaLnBrk="1" hangingPunct="1"/>
            <a:r>
              <a:rPr lang="hi-IN" dirty="0" smtClean="0"/>
              <a:t>प्रमुख बदलाव क्या हैं</a:t>
            </a:r>
            <a:r>
              <a:rPr lang="en-GB" dirty="0" smtClean="0"/>
              <a:t>?</a:t>
            </a:r>
          </a:p>
        </p:txBody>
      </p:sp>
      <p:sp>
        <p:nvSpPr>
          <p:cNvPr id="5124" name="Rectangle 3"/>
          <p:cNvSpPr>
            <a:spLocks noGrp="1" noChangeArrowheads="1"/>
          </p:cNvSpPr>
          <p:nvPr>
            <p:ph type="body" idx="1"/>
          </p:nvPr>
        </p:nvSpPr>
        <p:spPr>
          <a:xfrm>
            <a:off x="467544" y="1268760"/>
            <a:ext cx="8229600" cy="4525963"/>
          </a:xfrm>
        </p:spPr>
        <p:txBody>
          <a:bodyPr/>
          <a:lstStyle/>
          <a:p>
            <a:pPr eaLnBrk="1" hangingPunct="1"/>
            <a:r>
              <a:rPr lang="en-US" sz="2900" dirty="0" smtClean="0"/>
              <a:t>“</a:t>
            </a:r>
            <a:r>
              <a:rPr lang="hi-IN" sz="2800" dirty="0" smtClean="0"/>
              <a:t>किसी सात दिन की अवधि में कुल किया गया कार्य समय 60 घंटे से अधिक नहीं होना चाहिए</a:t>
            </a:r>
            <a:r>
              <a:rPr lang="en-US" sz="2800" dirty="0" smtClean="0"/>
              <a:t>”</a:t>
            </a:r>
            <a:endParaRPr lang="en-GB" sz="2900" dirty="0" smtClean="0"/>
          </a:p>
          <a:p>
            <a:pPr eaLnBrk="1" hangingPunct="1">
              <a:buNone/>
            </a:pPr>
            <a:endParaRPr lang="en-GB" sz="2900" i="1" dirty="0" smtClean="0"/>
          </a:p>
          <a:p>
            <a:pPr eaLnBrk="1" hangingPunct="1">
              <a:spcBef>
                <a:spcPts val="6000"/>
              </a:spcBef>
              <a:buNone/>
            </a:pPr>
            <a:r>
              <a:rPr lang="en-GB" sz="2900" i="1" dirty="0" smtClean="0"/>
              <a:t>	</a:t>
            </a:r>
            <a:endParaRPr lang="en-GB" sz="2900" dirty="0" smtClean="0"/>
          </a:p>
        </p:txBody>
      </p:sp>
      <p:sp>
        <p:nvSpPr>
          <p:cNvPr id="5" name="Rectangle 4"/>
          <p:cNvSpPr/>
          <p:nvPr/>
        </p:nvSpPr>
        <p:spPr>
          <a:xfrm>
            <a:off x="899592" y="3006244"/>
            <a:ext cx="7344816" cy="864096"/>
          </a:xfrm>
          <a:prstGeom prst="rect">
            <a:avLst/>
          </a:prstGeom>
          <a:solidFill>
            <a:srgbClr val="D1E3C7"/>
          </a:solid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Left Brace 5"/>
          <p:cNvSpPr/>
          <p:nvPr/>
        </p:nvSpPr>
        <p:spPr>
          <a:xfrm rot="5400000">
            <a:off x="3235206" y="364014"/>
            <a:ext cx="225316" cy="4896544"/>
          </a:xfrm>
          <a:prstGeom prst="leftBrac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7" name="Left Brace 6"/>
          <p:cNvSpPr/>
          <p:nvPr/>
        </p:nvSpPr>
        <p:spPr>
          <a:xfrm rot="5400000">
            <a:off x="6907614" y="1597442"/>
            <a:ext cx="225316" cy="2448272"/>
          </a:xfrm>
          <a:prstGeom prst="leftBrac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cxnSp>
        <p:nvCxnSpPr>
          <p:cNvPr id="9" name="Straight Connector 8"/>
          <p:cNvCxnSpPr/>
          <p:nvPr/>
        </p:nvCxnSpPr>
        <p:spPr>
          <a:xfrm>
            <a:off x="5796136" y="3006244"/>
            <a:ext cx="0" cy="864096"/>
          </a:xfrm>
          <a:prstGeom prst="line">
            <a:avLst/>
          </a:prstGeom>
          <a:ln w="19050">
            <a:solidFill>
              <a:schemeClr val="tx1">
                <a:lumMod val="65000"/>
                <a:lumOff val="35000"/>
              </a:schemeClr>
            </a:solidFill>
            <a:prstDash val="lgDash"/>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899592" y="5013176"/>
            <a:ext cx="7344816" cy="864096"/>
          </a:xfrm>
          <a:prstGeom prst="rect">
            <a:avLst/>
          </a:prstGeom>
          <a:solidFill>
            <a:srgbClr val="A3C690"/>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Left Brace 10"/>
          <p:cNvSpPr/>
          <p:nvPr/>
        </p:nvSpPr>
        <p:spPr>
          <a:xfrm rot="5400000">
            <a:off x="4427984" y="1124744"/>
            <a:ext cx="288032" cy="7344816"/>
          </a:xfrm>
          <a:prstGeom prst="leftBrace">
            <a:avLst>
              <a:gd name="adj1" fmla="val 8333"/>
              <a:gd name="adj2" fmla="val 50377"/>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2" name="TextBox 11"/>
          <p:cNvSpPr txBox="1"/>
          <p:nvPr/>
        </p:nvSpPr>
        <p:spPr>
          <a:xfrm>
            <a:off x="3719086" y="4365104"/>
            <a:ext cx="1186543" cy="338554"/>
          </a:xfrm>
          <a:prstGeom prst="rect">
            <a:avLst/>
          </a:prstGeom>
          <a:noFill/>
        </p:spPr>
        <p:txBody>
          <a:bodyPr wrap="none" rtlCol="0">
            <a:spAutoFit/>
          </a:bodyPr>
          <a:lstStyle/>
          <a:p>
            <a:r>
              <a:rPr lang="hi-IN" sz="1600" dirty="0" smtClean="0">
                <a:solidFill>
                  <a:schemeClr val="tx1">
                    <a:lumMod val="65000"/>
                    <a:lumOff val="35000"/>
                  </a:schemeClr>
                </a:solidFill>
              </a:rPr>
              <a:t>कुल </a:t>
            </a:r>
            <a:r>
              <a:rPr lang="en-GB" sz="1600" dirty="0" smtClean="0">
                <a:solidFill>
                  <a:schemeClr val="tx1">
                    <a:lumMod val="65000"/>
                    <a:lumOff val="35000"/>
                  </a:schemeClr>
                </a:solidFill>
              </a:rPr>
              <a:t>60 </a:t>
            </a:r>
            <a:r>
              <a:rPr lang="hi-IN" sz="1600" dirty="0" smtClean="0">
                <a:solidFill>
                  <a:schemeClr val="tx1">
                    <a:lumMod val="65000"/>
                    <a:lumOff val="35000"/>
                  </a:schemeClr>
                </a:solidFill>
              </a:rPr>
              <a:t>घंटे</a:t>
            </a:r>
            <a:endParaRPr lang="en-GB" sz="1600" dirty="0">
              <a:solidFill>
                <a:schemeClr val="tx1">
                  <a:lumMod val="65000"/>
                  <a:lumOff val="35000"/>
                </a:schemeClr>
              </a:solidFill>
            </a:endParaRPr>
          </a:p>
        </p:txBody>
      </p:sp>
      <p:sp>
        <p:nvSpPr>
          <p:cNvPr id="13" name="TextBox 12"/>
          <p:cNvSpPr txBox="1"/>
          <p:nvPr/>
        </p:nvSpPr>
        <p:spPr>
          <a:xfrm>
            <a:off x="2868959" y="2442374"/>
            <a:ext cx="728084" cy="338554"/>
          </a:xfrm>
          <a:prstGeom prst="rect">
            <a:avLst/>
          </a:prstGeom>
          <a:noFill/>
        </p:spPr>
        <p:txBody>
          <a:bodyPr wrap="none" rtlCol="0">
            <a:spAutoFit/>
          </a:bodyPr>
          <a:lstStyle/>
          <a:p>
            <a:r>
              <a:rPr lang="en-GB" sz="1600" dirty="0" smtClean="0">
                <a:solidFill>
                  <a:schemeClr val="tx1">
                    <a:lumMod val="50000"/>
                    <a:lumOff val="50000"/>
                  </a:schemeClr>
                </a:solidFill>
              </a:rPr>
              <a:t>48 </a:t>
            </a:r>
            <a:r>
              <a:rPr lang="hi-IN" sz="1600" dirty="0" smtClean="0">
                <a:solidFill>
                  <a:schemeClr val="tx1">
                    <a:lumMod val="50000"/>
                    <a:lumOff val="50000"/>
                  </a:schemeClr>
                </a:solidFill>
              </a:rPr>
              <a:t>घंटे</a:t>
            </a:r>
            <a:endParaRPr lang="en-GB" sz="1600" dirty="0" smtClean="0">
              <a:solidFill>
                <a:schemeClr val="tx1">
                  <a:lumMod val="50000"/>
                  <a:lumOff val="50000"/>
                </a:schemeClr>
              </a:solidFill>
            </a:endParaRPr>
          </a:p>
        </p:txBody>
      </p:sp>
      <p:sp>
        <p:nvSpPr>
          <p:cNvPr id="14" name="TextBox 13"/>
          <p:cNvSpPr txBox="1"/>
          <p:nvPr/>
        </p:nvSpPr>
        <p:spPr>
          <a:xfrm>
            <a:off x="6541367" y="2442374"/>
            <a:ext cx="728084" cy="338554"/>
          </a:xfrm>
          <a:prstGeom prst="rect">
            <a:avLst/>
          </a:prstGeom>
          <a:noFill/>
        </p:spPr>
        <p:txBody>
          <a:bodyPr wrap="none" rtlCol="0">
            <a:spAutoFit/>
          </a:bodyPr>
          <a:lstStyle/>
          <a:p>
            <a:r>
              <a:rPr lang="en-GB" sz="1600" dirty="0" smtClean="0">
                <a:solidFill>
                  <a:schemeClr val="tx1">
                    <a:lumMod val="50000"/>
                    <a:lumOff val="50000"/>
                  </a:schemeClr>
                </a:solidFill>
              </a:rPr>
              <a:t>12 </a:t>
            </a:r>
            <a:r>
              <a:rPr lang="hi-IN" sz="1600" dirty="0" smtClean="0">
                <a:solidFill>
                  <a:schemeClr val="tx1">
                    <a:lumMod val="50000"/>
                    <a:lumOff val="50000"/>
                  </a:schemeClr>
                </a:solidFill>
              </a:rPr>
              <a:t>घंटे</a:t>
            </a:r>
            <a:endParaRPr lang="en-GB" sz="1600" dirty="0" smtClean="0">
              <a:solidFill>
                <a:schemeClr val="tx1">
                  <a:lumMod val="50000"/>
                  <a:lumOff val="50000"/>
                </a:schemeClr>
              </a:solidFill>
            </a:endParaRPr>
          </a:p>
        </p:txBody>
      </p:sp>
      <p:sp>
        <p:nvSpPr>
          <p:cNvPr id="15" name="TextBox 14"/>
          <p:cNvSpPr txBox="1"/>
          <p:nvPr/>
        </p:nvSpPr>
        <p:spPr>
          <a:xfrm>
            <a:off x="6372200" y="3222268"/>
            <a:ext cx="1120820" cy="353943"/>
          </a:xfrm>
          <a:prstGeom prst="rect">
            <a:avLst/>
          </a:prstGeom>
          <a:noFill/>
        </p:spPr>
        <p:txBody>
          <a:bodyPr wrap="square" rtlCol="0">
            <a:spAutoFit/>
          </a:bodyPr>
          <a:lstStyle/>
          <a:p>
            <a:r>
              <a:rPr lang="hi-IN" sz="1700" dirty="0" smtClean="0">
                <a:solidFill>
                  <a:schemeClr val="tx1">
                    <a:lumMod val="50000"/>
                    <a:lumOff val="50000"/>
                  </a:schemeClr>
                </a:solidFill>
              </a:rPr>
              <a:t>ओवरटाइम</a:t>
            </a:r>
            <a:endParaRPr lang="en-GB" sz="1700" dirty="0" smtClean="0">
              <a:solidFill>
                <a:schemeClr val="tx1">
                  <a:lumMod val="50000"/>
                  <a:lumOff val="50000"/>
                </a:schemeClr>
              </a:solidFill>
            </a:endParaRPr>
          </a:p>
        </p:txBody>
      </p:sp>
      <p:sp>
        <p:nvSpPr>
          <p:cNvPr id="16" name="TextBox 15"/>
          <p:cNvSpPr txBox="1"/>
          <p:nvPr/>
        </p:nvSpPr>
        <p:spPr>
          <a:xfrm>
            <a:off x="2915816" y="3294276"/>
            <a:ext cx="1120820" cy="369332"/>
          </a:xfrm>
          <a:prstGeom prst="rect">
            <a:avLst/>
          </a:prstGeom>
          <a:noFill/>
        </p:spPr>
        <p:txBody>
          <a:bodyPr wrap="square" rtlCol="0">
            <a:spAutoFit/>
          </a:bodyPr>
          <a:lstStyle/>
          <a:p>
            <a:r>
              <a:rPr lang="hi-IN" dirty="0" smtClean="0">
                <a:solidFill>
                  <a:schemeClr val="tx1">
                    <a:lumMod val="65000"/>
                    <a:lumOff val="35000"/>
                  </a:schemeClr>
                </a:solidFill>
              </a:rPr>
              <a:t>मानक</a:t>
            </a:r>
            <a:r>
              <a:rPr lang="en-GB" dirty="0" smtClean="0">
                <a:solidFill>
                  <a:schemeClr val="tx1">
                    <a:lumMod val="65000"/>
                    <a:lumOff val="35000"/>
                  </a:schemeClr>
                </a:solidFill>
              </a:rPr>
              <a:t> </a:t>
            </a:r>
            <a:endParaRPr lang="en-GB" dirty="0">
              <a:solidFill>
                <a:schemeClr val="tx1">
                  <a:lumMod val="65000"/>
                  <a:lumOff val="35000"/>
                </a:schemeClr>
              </a:solidFill>
            </a:endParaRPr>
          </a:p>
        </p:txBody>
      </p:sp>
      <p:sp>
        <p:nvSpPr>
          <p:cNvPr id="17" name="TextBox 16"/>
          <p:cNvSpPr txBox="1"/>
          <p:nvPr/>
        </p:nvSpPr>
        <p:spPr>
          <a:xfrm>
            <a:off x="3419872" y="5229200"/>
            <a:ext cx="2304256" cy="369332"/>
          </a:xfrm>
          <a:prstGeom prst="rect">
            <a:avLst/>
          </a:prstGeom>
          <a:noFill/>
        </p:spPr>
        <p:txBody>
          <a:bodyPr wrap="square" rtlCol="0">
            <a:spAutoFit/>
          </a:bodyPr>
          <a:lstStyle/>
          <a:p>
            <a:r>
              <a:rPr lang="hi-IN" dirty="0" smtClean="0">
                <a:solidFill>
                  <a:schemeClr val="tx1">
                    <a:lumMod val="65000"/>
                    <a:lumOff val="35000"/>
                  </a:schemeClr>
                </a:solidFill>
              </a:rPr>
              <a:t>मानक</a:t>
            </a:r>
            <a:r>
              <a:rPr lang="en-GB" dirty="0" smtClean="0">
                <a:solidFill>
                  <a:schemeClr val="tx1">
                    <a:lumMod val="65000"/>
                    <a:lumOff val="35000"/>
                  </a:schemeClr>
                </a:solidFill>
              </a:rPr>
              <a:t> + </a:t>
            </a:r>
            <a:r>
              <a:rPr lang="hi-IN" dirty="0" smtClean="0">
                <a:solidFill>
                  <a:schemeClr val="tx1">
                    <a:lumMod val="65000"/>
                    <a:lumOff val="35000"/>
                  </a:schemeClr>
                </a:solidFill>
              </a:rPr>
              <a:t>ओवरटाइम</a:t>
            </a:r>
            <a:r>
              <a:rPr lang="en-GB" dirty="0" smtClean="0">
                <a:solidFill>
                  <a:schemeClr val="tx1">
                    <a:lumMod val="65000"/>
                    <a:lumOff val="35000"/>
                  </a:schemeClr>
                </a:solidFill>
              </a:rPr>
              <a:t> </a:t>
            </a:r>
            <a:endParaRPr lang="en-GB" dirty="0">
              <a:solidFill>
                <a:schemeClr val="tx1">
                  <a:lumMod val="65000"/>
                  <a:lumOff val="35000"/>
                </a:schemeClr>
              </a:solidFill>
            </a:endParaRPr>
          </a:p>
        </p:txBody>
      </p:sp>
      <p:sp>
        <p:nvSpPr>
          <p:cNvPr id="18" name="TextBox 17"/>
          <p:cNvSpPr txBox="1"/>
          <p:nvPr/>
        </p:nvSpPr>
        <p:spPr>
          <a:xfrm>
            <a:off x="899593" y="5877272"/>
            <a:ext cx="7344816" cy="584775"/>
          </a:xfrm>
          <a:prstGeom prst="rect">
            <a:avLst/>
          </a:prstGeom>
          <a:noFill/>
        </p:spPr>
        <p:txBody>
          <a:bodyPr wrap="square" rtlCol="0">
            <a:spAutoFit/>
          </a:bodyPr>
          <a:lstStyle/>
          <a:p>
            <a:pPr algn="ctr"/>
            <a:r>
              <a:rPr lang="hi-IN" sz="1600" dirty="0" smtClean="0">
                <a:solidFill>
                  <a:schemeClr val="tx1">
                    <a:lumMod val="65000"/>
                    <a:lumOff val="35000"/>
                  </a:schemeClr>
                </a:solidFill>
              </a:rPr>
              <a:t>(अर्थात ओवर टाइम 12 घंटे से अधिक </a:t>
            </a:r>
            <a:r>
              <a:rPr lang="hi-IN" sz="1600" b="1" dirty="0" smtClean="0">
                <a:solidFill>
                  <a:schemeClr val="tx1">
                    <a:lumMod val="65000"/>
                    <a:lumOff val="35000"/>
                  </a:schemeClr>
                </a:solidFill>
              </a:rPr>
              <a:t>हो सकता </a:t>
            </a:r>
            <a:r>
              <a:rPr lang="hi-IN" sz="1600" dirty="0" smtClean="0">
                <a:solidFill>
                  <a:schemeClr val="tx1">
                    <a:lumMod val="65000"/>
                    <a:lumOff val="35000"/>
                  </a:schemeClr>
                </a:solidFill>
              </a:rPr>
              <a:t>है, यदि मानक कार्य समय 48 से कम है)</a:t>
            </a:r>
            <a:endParaRPr lang="en-GB" sz="1600" dirty="0" smtClean="0">
              <a:solidFill>
                <a:schemeClr val="tx1">
                  <a:lumMod val="65000"/>
                  <a:lumOff val="35000"/>
                </a:schemeClr>
              </a:solidFill>
            </a:endParaRPr>
          </a:p>
        </p:txBody>
      </p:sp>
      <p:sp>
        <p:nvSpPr>
          <p:cNvPr id="19" name="TextBox 18"/>
          <p:cNvSpPr txBox="1"/>
          <p:nvPr/>
        </p:nvSpPr>
        <p:spPr>
          <a:xfrm>
            <a:off x="899593" y="3861048"/>
            <a:ext cx="7344816" cy="323165"/>
          </a:xfrm>
          <a:prstGeom prst="rect">
            <a:avLst/>
          </a:prstGeom>
          <a:noFill/>
        </p:spPr>
        <p:txBody>
          <a:bodyPr wrap="square" rtlCol="0">
            <a:spAutoFit/>
          </a:bodyPr>
          <a:lstStyle/>
          <a:p>
            <a:pPr algn="ctr"/>
            <a:r>
              <a:rPr lang="hi-IN" sz="1400" dirty="0" smtClean="0">
                <a:solidFill>
                  <a:schemeClr val="tx1">
                    <a:lumMod val="65000"/>
                    <a:lumOff val="35000"/>
                  </a:schemeClr>
                </a:solidFill>
              </a:rPr>
              <a:t>(अर्थात</a:t>
            </a:r>
            <a:r>
              <a:rPr lang="en-GB" sz="1500" dirty="0" smtClean="0">
                <a:solidFill>
                  <a:schemeClr val="tx1">
                    <a:lumMod val="50000"/>
                    <a:lumOff val="50000"/>
                  </a:schemeClr>
                </a:solidFill>
              </a:rPr>
              <a:t> </a:t>
            </a:r>
            <a:r>
              <a:rPr lang="hi-IN" sz="1500" dirty="0" smtClean="0">
                <a:solidFill>
                  <a:schemeClr val="tx1">
                    <a:lumMod val="50000"/>
                    <a:lumOff val="50000"/>
                  </a:schemeClr>
                </a:solidFill>
              </a:rPr>
              <a:t>किया गया कार्य मानक समय होते हुए ओवरटाइम 12 घंटे से </a:t>
            </a:r>
            <a:r>
              <a:rPr lang="hi-IN" sz="1500" b="1" dirty="0" smtClean="0">
                <a:solidFill>
                  <a:schemeClr val="tx1">
                    <a:lumMod val="50000"/>
                    <a:lumOff val="50000"/>
                  </a:schemeClr>
                </a:solidFill>
              </a:rPr>
              <a:t>अधिक नहीं हो सकता</a:t>
            </a:r>
            <a:r>
              <a:rPr lang="hi-IN" sz="1500" dirty="0" smtClean="0">
                <a:solidFill>
                  <a:schemeClr val="tx1">
                    <a:lumMod val="50000"/>
                    <a:lumOff val="50000"/>
                  </a:schemeClr>
                </a:solidFill>
              </a:rPr>
              <a:t>) </a:t>
            </a:r>
            <a:endParaRPr lang="en-GB" sz="1500" dirty="0" smtClean="0">
              <a:solidFill>
                <a:schemeClr val="tx1">
                  <a:lumMod val="50000"/>
                  <a:lumOff val="50000"/>
                </a:schemeClr>
              </a:solidFill>
            </a:endParaRPr>
          </a:p>
        </p:txBody>
      </p:sp>
      <p:sp>
        <p:nvSpPr>
          <p:cNvPr id="20" name="TextBox 19"/>
          <p:cNvSpPr txBox="1"/>
          <p:nvPr/>
        </p:nvSpPr>
        <p:spPr>
          <a:xfrm>
            <a:off x="827584" y="4355812"/>
            <a:ext cx="1451038" cy="369332"/>
          </a:xfrm>
          <a:prstGeom prst="rect">
            <a:avLst/>
          </a:prstGeom>
          <a:noFill/>
        </p:spPr>
        <p:txBody>
          <a:bodyPr wrap="none" rtlCol="0">
            <a:spAutoFit/>
          </a:bodyPr>
          <a:lstStyle/>
          <a:p>
            <a:r>
              <a:rPr lang="hi-IN" u="sng" dirty="0" smtClean="0">
                <a:solidFill>
                  <a:schemeClr val="tx1">
                    <a:lumMod val="50000"/>
                    <a:lumOff val="50000"/>
                  </a:schemeClr>
                </a:solidFill>
              </a:rPr>
              <a:t>नया संस्करण</a:t>
            </a:r>
            <a:endParaRPr lang="en-GB" u="sng" dirty="0" smtClean="0">
              <a:solidFill>
                <a:schemeClr val="tx1">
                  <a:lumMod val="50000"/>
                  <a:lumOff val="50000"/>
                </a:schemeClr>
              </a:solidFill>
            </a:endParaRPr>
          </a:p>
        </p:txBody>
      </p:sp>
      <p:sp>
        <p:nvSpPr>
          <p:cNvPr id="21" name="TextBox 20"/>
          <p:cNvSpPr txBox="1"/>
          <p:nvPr/>
        </p:nvSpPr>
        <p:spPr>
          <a:xfrm>
            <a:off x="851972" y="2339588"/>
            <a:ext cx="1601721" cy="369332"/>
          </a:xfrm>
          <a:prstGeom prst="rect">
            <a:avLst/>
          </a:prstGeom>
          <a:noFill/>
        </p:spPr>
        <p:txBody>
          <a:bodyPr wrap="none" rtlCol="0">
            <a:spAutoFit/>
          </a:bodyPr>
          <a:lstStyle/>
          <a:p>
            <a:r>
              <a:rPr lang="hi-IN" u="sng" dirty="0" smtClean="0">
                <a:solidFill>
                  <a:schemeClr val="tx1">
                    <a:lumMod val="50000"/>
                    <a:lumOff val="50000"/>
                  </a:schemeClr>
                </a:solidFill>
              </a:rPr>
              <a:t>पुराना संस्करण</a:t>
            </a:r>
            <a:endParaRPr lang="en-GB" u="sng" dirty="0" smtClean="0">
              <a:solidFill>
                <a:schemeClr val="tx1">
                  <a:lumMod val="50000"/>
                  <a:lumOff val="50000"/>
                </a:schemeClr>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GB"/>
              <a:t>  </a:t>
            </a:r>
            <a:r>
              <a:rPr lang="en-GB" sz="2200" b="1">
                <a:solidFill>
                  <a:srgbClr val="969696"/>
                </a:solidFill>
              </a:rPr>
              <a:t>ETI </a:t>
            </a:r>
            <a:r>
              <a:rPr lang="en-GB">
                <a:solidFill>
                  <a:srgbClr val="969696"/>
                </a:solidFill>
              </a:rPr>
              <a:t>                                    </a:t>
            </a:r>
            <a:r>
              <a:rPr lang="en-GB"/>
              <a:t>                                                                                  ethicaltrade.org</a:t>
            </a:r>
          </a:p>
          <a:p>
            <a:pPr>
              <a:defRPr/>
            </a:pPr>
            <a:endParaRPr lang="en-GB"/>
          </a:p>
        </p:txBody>
      </p:sp>
      <p:sp>
        <p:nvSpPr>
          <p:cNvPr id="5123" name="Rectangle 2"/>
          <p:cNvSpPr>
            <a:spLocks noGrp="1" noChangeArrowheads="1"/>
          </p:cNvSpPr>
          <p:nvPr>
            <p:ph type="title"/>
          </p:nvPr>
        </p:nvSpPr>
        <p:spPr/>
        <p:txBody>
          <a:bodyPr/>
          <a:lstStyle/>
          <a:p>
            <a:pPr eaLnBrk="1" hangingPunct="1"/>
            <a:r>
              <a:rPr lang="hi-IN" dirty="0" smtClean="0"/>
              <a:t>प्रमुख बदलाव क्या हैं</a:t>
            </a:r>
            <a:r>
              <a:rPr lang="en-GB" dirty="0" smtClean="0"/>
              <a:t>?</a:t>
            </a:r>
          </a:p>
        </p:txBody>
      </p:sp>
      <p:sp>
        <p:nvSpPr>
          <p:cNvPr id="5124" name="Rectangle 3"/>
          <p:cNvSpPr>
            <a:spLocks noGrp="1" noChangeArrowheads="1"/>
          </p:cNvSpPr>
          <p:nvPr>
            <p:ph type="body" idx="1"/>
          </p:nvPr>
        </p:nvSpPr>
        <p:spPr>
          <a:xfrm>
            <a:off x="467544" y="1412776"/>
            <a:ext cx="8229600" cy="4525963"/>
          </a:xfrm>
        </p:spPr>
        <p:txBody>
          <a:bodyPr/>
          <a:lstStyle/>
          <a:p>
            <a:pPr eaLnBrk="1" hangingPunct="1"/>
            <a:r>
              <a:rPr lang="hi-IN" dirty="0" smtClean="0"/>
              <a:t>कुछ </a:t>
            </a:r>
            <a:r>
              <a:rPr lang="hi-IN" u="sng" dirty="0" smtClean="0"/>
              <a:t>असाधारण परिस्थितियों</a:t>
            </a:r>
            <a:r>
              <a:rPr lang="hi-IN" dirty="0" smtClean="0"/>
              <a:t> में कार्य-समय 60 से अधिक हो सकते हैं – लेकिन यदि केवल तभी जब निम्नलिखित </a:t>
            </a:r>
            <a:r>
              <a:rPr lang="hi-IN" u="sng" dirty="0" smtClean="0"/>
              <a:t>सभी चार </a:t>
            </a:r>
            <a:r>
              <a:rPr lang="hi-IN" dirty="0" smtClean="0"/>
              <a:t>मानक पूरे हों </a:t>
            </a:r>
            <a:r>
              <a:rPr lang="en-GB" dirty="0" smtClean="0"/>
              <a:t>:</a:t>
            </a:r>
            <a:endParaRPr lang="hi-IN" dirty="0" smtClean="0"/>
          </a:p>
          <a:p>
            <a:pPr eaLnBrk="1" hangingPunct="1">
              <a:buNone/>
            </a:pPr>
            <a:endParaRPr lang="en-GB" sz="2000" dirty="0" smtClean="0"/>
          </a:p>
          <a:p>
            <a:pPr lvl="1">
              <a:buSzPct val="120000"/>
              <a:buBlip>
                <a:blip r:embed="rId2"/>
              </a:buBlip>
            </a:pPr>
            <a:r>
              <a:rPr lang="hi-IN" sz="1800" b="1" dirty="0" smtClean="0"/>
              <a:t>राष्ट्रीय कानून </a:t>
            </a:r>
            <a:r>
              <a:rPr lang="hi-IN" sz="1800" dirty="0" smtClean="0"/>
              <a:t>द्वारा इसकी अनुमति हो</a:t>
            </a:r>
            <a:r>
              <a:rPr lang="en-GB" sz="1800" dirty="0" smtClean="0"/>
              <a:t>;</a:t>
            </a:r>
          </a:p>
          <a:p>
            <a:pPr lvl="1">
              <a:buSzPct val="120000"/>
              <a:buBlip>
                <a:blip r:embed="rId2"/>
              </a:buBlip>
            </a:pPr>
            <a:r>
              <a:rPr lang="hi-IN" sz="1800" dirty="0" smtClean="0"/>
              <a:t>कार्यबल के पर्याप्त संख्याबल का प्रतिनिधित्व करने वाले एक श्रमिक संगठन के साथ स्वतंत्र बातचीत पर आधारित एक </a:t>
            </a:r>
            <a:r>
              <a:rPr lang="hi-IN" sz="1800" b="1" dirty="0" smtClean="0"/>
              <a:t>सामूहिक अनुबंध </a:t>
            </a:r>
            <a:r>
              <a:rPr lang="hi-IN" sz="1800" dirty="0" smtClean="0"/>
              <a:t>द्वारा इसकी अनुमति हो;   </a:t>
            </a:r>
            <a:endParaRPr lang="en-GB" sz="1800" dirty="0" smtClean="0"/>
          </a:p>
          <a:p>
            <a:pPr lvl="1">
              <a:buSzPct val="120000"/>
              <a:buBlip>
                <a:blip r:embed="rId2"/>
              </a:buBlip>
            </a:pPr>
            <a:r>
              <a:rPr lang="hi-IN" sz="1800" b="1" dirty="0" smtClean="0"/>
              <a:t>कर्मचारियों के स्वास्थ्य और सुरक्षा </a:t>
            </a:r>
            <a:r>
              <a:rPr lang="hi-IN" sz="1800" dirty="0" smtClean="0"/>
              <a:t>को संरक्षित रखने के लिए समुचित उपाय किए गए हों; और </a:t>
            </a:r>
            <a:r>
              <a:rPr lang="en-GB" sz="1800" dirty="0" smtClean="0"/>
              <a:t> </a:t>
            </a:r>
          </a:p>
          <a:p>
            <a:pPr lvl="1">
              <a:buSzPct val="120000"/>
              <a:buBlip>
                <a:blip r:embed="rId2"/>
              </a:buBlip>
            </a:pPr>
            <a:r>
              <a:rPr lang="hi-IN" sz="1800" dirty="0" smtClean="0"/>
              <a:t>नियोक्ता स्पष्ट कर सकें कि </a:t>
            </a:r>
            <a:r>
              <a:rPr lang="hi-IN" sz="1800" b="1" dirty="0" smtClean="0"/>
              <a:t>असाधारण परिस्थितियां लागू होती </a:t>
            </a:r>
            <a:r>
              <a:rPr lang="hi-IN" sz="1800" dirty="0" smtClean="0"/>
              <a:t>हैं जैसे अनपेक्षित उत्पादन माँग, दुघर्टनाएं या आपातस्थितियां</a:t>
            </a:r>
            <a:r>
              <a:rPr lang="en-GB" sz="2000" dirty="0" smtClean="0"/>
              <a:t>.</a:t>
            </a:r>
          </a:p>
          <a:p>
            <a:pPr eaLnBrk="1" hangingPunct="1"/>
            <a:endParaRPr lang="en-GB" sz="32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588</TotalTime>
  <Words>1096</Words>
  <Application>Microsoft Office PowerPoint</Application>
  <PresentationFormat>On-screen Show (4:3)</PresentationFormat>
  <Paragraphs>110</Paragraphs>
  <Slides>15</Slides>
  <Notes>0</Notes>
  <HiddenSlides>0</HiddenSlides>
  <MMClips>0</MMClips>
  <ScaleCrop>false</ScaleCrop>
  <HeadingPairs>
    <vt:vector size="4" baseType="variant">
      <vt:variant>
        <vt:lpstr>Theme</vt:lpstr>
      </vt:variant>
      <vt:variant>
        <vt:i4>2</vt:i4>
      </vt:variant>
      <vt:variant>
        <vt:lpstr>Slide Titles</vt:lpstr>
      </vt:variant>
      <vt:variant>
        <vt:i4>15</vt:i4>
      </vt:variant>
    </vt:vector>
  </HeadingPairs>
  <TitlesOfParts>
    <vt:vector size="17" baseType="lpstr">
      <vt:lpstr>Default Design</vt:lpstr>
      <vt:lpstr>Custom Design</vt:lpstr>
      <vt:lpstr>ETI बेस कोड धारा में कार्य समय पर संशोधन   </vt:lpstr>
      <vt:lpstr>कालक्रम – 2014 </vt:lpstr>
      <vt:lpstr>कार्य समय का प्रबंधन महत्वपूर्ण क्यों है?</vt:lpstr>
      <vt:lpstr>हमने अपनी कार्य-समय धारा में संशोधन क्यों किया </vt:lpstr>
      <vt:lpstr>नया पाठ</vt:lpstr>
      <vt:lpstr>नया पाठ</vt:lpstr>
      <vt:lpstr>प्रमुख बदलाव क्या हैं?</vt:lpstr>
      <vt:lpstr>प्रमुख बदलाव क्या हैं?</vt:lpstr>
      <vt:lpstr>प्रमुख बदलाव क्या हैं?</vt:lpstr>
      <vt:lpstr>मुझे अब क्या करना चाहिए?</vt:lpstr>
      <vt:lpstr>मुझे अब क्या करना चाहिए?</vt:lpstr>
      <vt:lpstr>मुझे अब क्या करना चाहिए?</vt:lpstr>
      <vt:lpstr>कार्य समय में कमी करने के संकेत</vt:lpstr>
      <vt:lpstr>मुझे अधिक जानकारी कहाँ से मिल सकती है?</vt:lpstr>
      <vt:lpstr>धन्यवाद</vt:lpstr>
    </vt:vector>
  </TitlesOfParts>
  <Company>ETI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alan.sadler</dc:creator>
  <cp:lastModifiedBy>Dell</cp:lastModifiedBy>
  <cp:revision>70</cp:revision>
  <dcterms:created xsi:type="dcterms:W3CDTF">2011-04-26T13:14:31Z</dcterms:created>
  <dcterms:modified xsi:type="dcterms:W3CDTF">2014-10-08T05:48:05Z</dcterms:modified>
</cp:coreProperties>
</file>