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80" r:id="rId4"/>
    <p:sldId id="257" r:id="rId5"/>
    <p:sldId id="279" r:id="rId6"/>
    <p:sldId id="268" r:id="rId7"/>
    <p:sldId id="272" r:id="rId8"/>
    <p:sldId id="269" r:id="rId9"/>
    <p:sldId id="273" r:id="rId10"/>
    <p:sldId id="274" r:id="rId11"/>
    <p:sldId id="270" r:id="rId12"/>
    <p:sldId id="275" r:id="rId13"/>
    <p:sldId id="276" r:id="rId14"/>
    <p:sldId id="278" r:id="rId15"/>
    <p:sldId id="271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1E"/>
    <a:srgbClr val="FEC133"/>
    <a:srgbClr val="D9D9D9"/>
    <a:srgbClr val="D1E3C7"/>
    <a:srgbClr val="A3C690"/>
    <a:srgbClr val="969696"/>
    <a:srgbClr val="4D4D4D"/>
    <a:srgbClr val="8B0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94A6-B67C-462B-A3A6-33BFE2570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F4EB-FF6C-4454-B889-217CBCF59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1F85-19C7-4BAF-BEBB-001BE8B08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F355-AF2B-47BF-A066-00C95EF65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B4BB-40EA-4C3D-A099-C8E63C01F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07C0-9424-4DDD-9EFE-B212FC986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2539-ACD7-4ED2-B5FF-54D544EAE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E95B-C919-4A41-8C71-FAA25A680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45F8-163B-43ED-ACAC-3618BC1EC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92CA-8275-4FBF-9769-DB4F2B28D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AA6C-DC32-40A0-9F3A-ED7FCCA76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245225"/>
            <a:ext cx="849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F7931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rgbClr val="F7931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3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65863"/>
            <a:ext cx="820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9BDBDC-0328-481E-AE97-93FAF151C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 userDrawn="1"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exglobal.com/about-sedex/contact-us" TargetMode="External"/><Relationship Id="rId2" Type="http://schemas.openxmlformats.org/officeDocument/2006/relationships/hyperlink" Target="http://www.ethicaltrade.org/eti-base-code/working-hou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Base Code issues\Working hours\fair food programme time c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71429" cy="5390477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268760"/>
            <a:ext cx="7628384" cy="1470025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eaLnBrk="1" hangingPunct="1"/>
            <a:r>
              <a:rPr lang="it-IT" sz="3600" b="1" dirty="0" smtClean="0"/>
              <a:t>Revisione della clausola del Codice di Base dell’ETI sulle ore di lavoro</a:t>
            </a:r>
            <a:endParaRPr lang="it-IT" sz="3200" b="1" dirty="0" smtClean="0">
              <a:solidFill>
                <a:srgbClr val="96969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666" y="3068638"/>
            <a:ext cx="3888358" cy="576262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eaLnBrk="1" hangingPunct="1"/>
            <a:r>
              <a:rPr lang="it-IT" dirty="0" smtClean="0">
                <a:solidFill>
                  <a:schemeClr val="bg1"/>
                </a:solidFill>
              </a:rPr>
              <a:t>In breve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77048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6200000">
            <a:off x="-1859025" y="3883360"/>
            <a:ext cx="53732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71600" y="6093296"/>
            <a:ext cx="3320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 smtClean="0"/>
              <a:t>Foto</a:t>
            </a:r>
            <a:r>
              <a:rPr lang="en-GB" sz="1000" dirty="0" smtClean="0"/>
              <a:t> per gentile </a:t>
            </a:r>
            <a:r>
              <a:rPr lang="en-GB" sz="1000" dirty="0" err="1" smtClean="0"/>
              <a:t>concessione</a:t>
            </a:r>
            <a:r>
              <a:rPr lang="en-GB" sz="1000" dirty="0" smtClean="0"/>
              <a:t> del Fair Food Programme</a:t>
            </a:r>
          </a:p>
          <a:p>
            <a:r>
              <a:rPr lang="en-GB" sz="1000" dirty="0" smtClean="0"/>
              <a:t>www.fairfoodstandards.org</a:t>
            </a:r>
            <a:endParaRPr lang="en-GB" sz="1000" dirty="0"/>
          </a:p>
        </p:txBody>
      </p:sp>
      <p:pic>
        <p:nvPicPr>
          <p:cNvPr id="4100" name="Picture 8" descr="ETI_NEW STRAP 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04813"/>
            <a:ext cx="4175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Cosa bisogna </a:t>
            </a:r>
            <a:r>
              <a:rPr lang="it-IT" dirty="0" smtClean="0"/>
              <a:t>fare adesso?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Discutere i cambiamenti con i rappresentanti dei lavoratori e rinegoziare i </a:t>
            </a:r>
            <a:r>
              <a:rPr lang="it-IT" b="1" i="1" dirty="0" smtClean="0"/>
              <a:t>contratti collettivi</a:t>
            </a:r>
            <a:r>
              <a:rPr lang="it-IT" b="1" dirty="0" smtClean="0"/>
              <a:t> </a:t>
            </a:r>
            <a:r>
              <a:rPr lang="it-IT" dirty="0" smtClean="0"/>
              <a:t>a seconda delle necessità</a:t>
            </a:r>
          </a:p>
          <a:p>
            <a:pPr eaLnBrk="1" hangingPunct="1"/>
            <a:r>
              <a:rPr lang="it-IT" dirty="0" smtClean="0"/>
              <a:t>Rivedere e revisionare le </a:t>
            </a:r>
            <a:r>
              <a:rPr lang="it-IT" b="1" i="1" dirty="0" smtClean="0"/>
              <a:t>politiche</a:t>
            </a:r>
            <a:r>
              <a:rPr lang="it-IT" dirty="0" smtClean="0"/>
              <a:t> delle Risorse Umane per soddisfare gli aggiornamenti effettuati dall’ETI</a:t>
            </a:r>
          </a:p>
          <a:p>
            <a:pPr eaLnBrk="1" hangingPunct="1"/>
            <a:r>
              <a:rPr lang="it-IT" dirty="0" smtClean="0"/>
              <a:t>Rivedere e revisionare i </a:t>
            </a:r>
            <a:r>
              <a:rPr lang="it-IT" b="1" i="1" dirty="0" smtClean="0"/>
              <a:t>processi</a:t>
            </a:r>
            <a:r>
              <a:rPr lang="it-IT" dirty="0" smtClean="0"/>
              <a:t> usati per gestire le ore di lavoro (come la pianificazione della produzione per evitare molte ore di lavoro)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Cosa bisogna </a:t>
            </a:r>
            <a:r>
              <a:rPr lang="it-IT" dirty="0" smtClean="0"/>
              <a:t>fare adesso?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8686800" cy="4525963"/>
          </a:xfrm>
        </p:spPr>
        <p:txBody>
          <a:bodyPr/>
          <a:lstStyle/>
          <a:p>
            <a:pPr eaLnBrk="1" hangingPunct="1"/>
            <a:r>
              <a:rPr lang="it-IT" b="1" i="1" dirty="0" smtClean="0"/>
              <a:t>Registrare </a:t>
            </a:r>
            <a:r>
              <a:rPr lang="it-IT" dirty="0" smtClean="0"/>
              <a:t>gli aggiornamenti così che possano essere comunicati e monitorati</a:t>
            </a:r>
          </a:p>
          <a:p>
            <a:pPr eaLnBrk="1" hangingPunct="1"/>
            <a:r>
              <a:rPr lang="it-IT" b="1" i="1" dirty="0" smtClean="0"/>
              <a:t>Comunicare</a:t>
            </a:r>
            <a:r>
              <a:rPr lang="it-IT" b="1" dirty="0" smtClean="0"/>
              <a:t> </a:t>
            </a:r>
            <a:r>
              <a:rPr lang="it-IT" dirty="0" smtClean="0"/>
              <a:t>chiaramente, accuratamente e sistematicamente gli aggiornamenti ai clienti/fornitori, ai lavoratori e ai loro rappresentanti</a:t>
            </a:r>
            <a:endParaRPr lang="it-IT" b="1" dirty="0" smtClean="0"/>
          </a:p>
          <a:p>
            <a:pPr eaLnBrk="1" hangingPunct="1"/>
            <a:r>
              <a:rPr lang="it-IT" b="1" i="1" dirty="0" smtClean="0"/>
              <a:t>Monitorare</a:t>
            </a:r>
            <a:r>
              <a:rPr lang="it-IT" b="1" dirty="0" smtClean="0"/>
              <a:t> </a:t>
            </a:r>
            <a:r>
              <a:rPr lang="it-IT" dirty="0" smtClean="0"/>
              <a:t>regolarmente le politiche e i processi aggiornati sulle ore di lavoro per assicurarsi che stiano </a:t>
            </a:r>
            <a:r>
              <a:rPr lang="it-IT" dirty="0" smtClean="0">
                <a:solidFill>
                  <a:schemeClr val="tx1"/>
                </a:solidFill>
              </a:rPr>
              <a:t>funzionando</a:t>
            </a:r>
            <a:endParaRPr lang="it-IT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it-IT" b="1" i="1" dirty="0" smtClean="0">
                <a:solidFill>
                  <a:schemeClr val="tx1"/>
                </a:solidFill>
              </a:rPr>
              <a:t>Apportare </a:t>
            </a:r>
            <a:r>
              <a:rPr lang="it-IT" b="1" i="1" dirty="0" smtClean="0"/>
              <a:t>delle modifiche </a:t>
            </a:r>
            <a:r>
              <a:rPr lang="it-IT" dirty="0" smtClean="0"/>
              <a:t>se non funzionano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Cosa bisogna </a:t>
            </a:r>
            <a:r>
              <a:rPr lang="it-IT" dirty="0" smtClean="0"/>
              <a:t>fare adesso?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eaLnBrk="1" hangingPunct="1">
              <a:buNone/>
            </a:pPr>
            <a:r>
              <a:rPr lang="it-IT" dirty="0" smtClean="0"/>
              <a:t>	NB: In caso di </a:t>
            </a:r>
            <a:r>
              <a:rPr lang="it-IT" dirty="0" smtClean="0">
                <a:solidFill>
                  <a:schemeClr val="tx1"/>
                </a:solidFill>
              </a:rPr>
              <a:t>ricorso a </a:t>
            </a:r>
            <a:r>
              <a:rPr lang="it-IT" b="1" i="1" dirty="0" smtClean="0">
                <a:solidFill>
                  <a:schemeClr val="tx1"/>
                </a:solidFill>
              </a:rPr>
              <a:t>lavoratori a domicilio, 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smtClean="0"/>
              <a:t>assicurarsi che anch’essi siano coperti dalle modifiche apportate per soddisfare i nuovi requisiti</a:t>
            </a:r>
          </a:p>
          <a:p>
            <a:pPr eaLnBrk="1" hangingPunct="1"/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Consigli per ridurre le ore di lavoro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929718" cy="4525963"/>
          </a:xfrm>
        </p:spPr>
        <p:txBody>
          <a:bodyPr/>
          <a:lstStyle/>
          <a:p>
            <a:pPr eaLnBrk="1" hangingPunct="1"/>
            <a:r>
              <a:rPr lang="it-IT" sz="2700" dirty="0" smtClean="0"/>
              <a:t>Impostare </a:t>
            </a:r>
            <a:r>
              <a:rPr lang="it-IT" sz="2700" b="1" i="1" dirty="0" smtClean="0"/>
              <a:t>obiettivi di produzione ragionevoli</a:t>
            </a:r>
            <a:r>
              <a:rPr lang="it-IT" sz="2700" dirty="0" smtClean="0"/>
              <a:t> e programmi basati su tassi realistici di produttività del lavoro</a:t>
            </a:r>
          </a:p>
          <a:p>
            <a:pPr eaLnBrk="1" hangingPunct="1"/>
            <a:r>
              <a:rPr lang="it-IT" sz="2700" dirty="0" smtClean="0"/>
              <a:t>Coordinare in maniera ravvicinata i </a:t>
            </a:r>
            <a:r>
              <a:rPr lang="it-IT" sz="2700" b="1" i="1" dirty="0" smtClean="0"/>
              <a:t>piani delle RU </a:t>
            </a:r>
            <a:r>
              <a:rPr lang="it-IT" sz="2700" dirty="0" smtClean="0"/>
              <a:t>e gli obiettivi di produzione</a:t>
            </a:r>
          </a:p>
          <a:p>
            <a:pPr eaLnBrk="1" hangingPunct="1"/>
            <a:r>
              <a:rPr lang="it-IT" sz="2700" b="1" i="1" dirty="0" smtClean="0"/>
              <a:t>Aggiornare</a:t>
            </a:r>
            <a:r>
              <a:rPr lang="it-IT" sz="2700" dirty="0" smtClean="0"/>
              <a:t> continuamente le </a:t>
            </a:r>
            <a:r>
              <a:rPr lang="it-IT" sz="2700" b="1" i="1" dirty="0" smtClean="0"/>
              <a:t>competenze dei lavoratori</a:t>
            </a:r>
            <a:r>
              <a:rPr lang="it-IT" sz="2700" dirty="0" smtClean="0"/>
              <a:t> attraverso formazione, orientamento </a:t>
            </a:r>
            <a:r>
              <a:rPr lang="it-IT" sz="2700" smtClean="0"/>
              <a:t>e preparazione</a:t>
            </a:r>
            <a:endParaRPr lang="it-IT" sz="2700" dirty="0" smtClean="0"/>
          </a:p>
          <a:p>
            <a:pPr eaLnBrk="1" hangingPunct="1"/>
            <a:r>
              <a:rPr lang="it-IT" sz="2700" dirty="0" smtClean="0"/>
              <a:t>Migliorare la </a:t>
            </a:r>
            <a:r>
              <a:rPr lang="it-IT" sz="2700" b="1" i="1" dirty="0" smtClean="0"/>
              <a:t>comunicazione con i supervisori</a:t>
            </a:r>
            <a:r>
              <a:rPr lang="it-IT" sz="2700" dirty="0" smtClean="0"/>
              <a:t> e con i responsabili e tra i responsabili e i lavoratori</a:t>
            </a:r>
          </a:p>
          <a:p>
            <a:pPr eaLnBrk="1" hangingPunct="1"/>
            <a:r>
              <a:rPr lang="it-IT" sz="2700" dirty="0" smtClean="0"/>
              <a:t>Formare un team di </a:t>
            </a:r>
            <a:r>
              <a:rPr lang="it-IT" sz="2700" b="1" i="1" dirty="0" smtClean="0"/>
              <a:t>sindacalisti/rappresentanti dei lavoratori</a:t>
            </a:r>
            <a:r>
              <a:rPr lang="it-IT" sz="2700" dirty="0" smtClean="0"/>
              <a:t> per sovrintendere ai cambiamenti e fornire un feedback continuo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Per maggiori informazioni: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462744" cy="4525963"/>
          </a:xfrm>
        </p:spPr>
        <p:txBody>
          <a:bodyPr/>
          <a:lstStyle/>
          <a:p>
            <a:pPr eaLnBrk="1" hangingPunct="1"/>
            <a:r>
              <a:rPr lang="en-GB" b="1" dirty="0" smtClean="0"/>
              <a:t>Ethical Trading Initiative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sz="2800" dirty="0" smtClean="0">
                <a:hlinkClick r:id="rId2"/>
              </a:rPr>
              <a:t>www.ethicaltrade.org/eti-base-code/working-hours</a:t>
            </a:r>
            <a:endParaRPr lang="en-GB" sz="2800" dirty="0" smtClean="0"/>
          </a:p>
          <a:p>
            <a:pPr eaLnBrk="1" hangingPunct="1"/>
            <a:r>
              <a:rPr lang="en-GB" b="1" dirty="0" smtClean="0">
                <a:solidFill>
                  <a:schemeClr val="tx1"/>
                </a:solidFill>
              </a:rPr>
              <a:t>Helpdesk </a:t>
            </a:r>
            <a:r>
              <a:rPr lang="en-GB" b="1" dirty="0">
                <a:solidFill>
                  <a:schemeClr val="tx1"/>
                </a:solidFill>
              </a:rPr>
              <a:t>SEDEX </a:t>
            </a:r>
            <a:r>
              <a:rPr lang="en-GB" dirty="0" smtClean="0"/>
              <a:t>(</a:t>
            </a:r>
            <a:r>
              <a:rPr lang="it-IT" dirty="0" smtClean="0"/>
              <a:t>per i membri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www.sedexglobal.com/about-sedex/contact-us</a:t>
            </a:r>
            <a:endParaRPr lang="en-GB" dirty="0" smtClean="0"/>
          </a:p>
          <a:p>
            <a:pPr eaLnBrk="1" hangingPunct="1"/>
            <a:r>
              <a:rPr lang="it-IT" b="1" dirty="0" smtClean="0"/>
              <a:t>Sindacati</a:t>
            </a:r>
            <a:r>
              <a:rPr lang="it-IT" dirty="0" smtClean="0"/>
              <a:t> locali</a:t>
            </a:r>
            <a:endParaRPr lang="it-IT" b="1" dirty="0" smtClean="0"/>
          </a:p>
          <a:p>
            <a:pPr eaLnBrk="1" hangingPunct="1"/>
            <a:r>
              <a:rPr lang="it-IT" b="1" dirty="0" smtClean="0"/>
              <a:t>Ministero del </a:t>
            </a:r>
            <a:r>
              <a:rPr lang="it-IT" b="1" dirty="0" smtClean="0">
                <a:solidFill>
                  <a:schemeClr val="tx1"/>
                </a:solidFill>
              </a:rPr>
              <a:t>lavoro </a:t>
            </a:r>
            <a:r>
              <a:rPr lang="it-IT" dirty="0" smtClean="0">
                <a:solidFill>
                  <a:schemeClr val="tx1"/>
                </a:solidFill>
              </a:rPr>
              <a:t>(o equivalente) </a:t>
            </a:r>
            <a:r>
              <a:rPr lang="it-IT" dirty="0" smtClean="0"/>
              <a:t>del proprio Paese</a:t>
            </a:r>
          </a:p>
          <a:p>
            <a:pPr eaLnBrk="1" hangingPunct="1"/>
            <a:r>
              <a:rPr lang="it-IT" b="1" dirty="0" smtClean="0">
                <a:solidFill>
                  <a:schemeClr val="tx1"/>
                </a:solidFill>
              </a:rPr>
              <a:t>I propri </a:t>
            </a:r>
            <a:r>
              <a:rPr lang="it-IT" b="1" dirty="0" smtClean="0"/>
              <a:t>clienti </a:t>
            </a:r>
            <a:r>
              <a:rPr lang="it-IT" dirty="0" smtClean="0"/>
              <a:t>– specialmente se sono membri dell’ETI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it-IT" dirty="0" smtClean="0"/>
              <a:t>Grazie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5617443" cy="3096344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it-IT" sz="2200" dirty="0" err="1" smtClean="0">
                <a:solidFill>
                  <a:schemeClr val="bg1"/>
                </a:solidFill>
              </a:rPr>
              <a:t>Ethical</a:t>
            </a:r>
            <a:r>
              <a:rPr lang="it-IT" sz="2200" dirty="0" smtClean="0">
                <a:solidFill>
                  <a:schemeClr val="bg1"/>
                </a:solidFill>
              </a:rPr>
              <a:t> Trading </a:t>
            </a:r>
            <a:r>
              <a:rPr lang="it-IT" sz="2200" dirty="0" err="1" smtClean="0">
                <a:solidFill>
                  <a:schemeClr val="bg1"/>
                </a:solidFill>
              </a:rPr>
              <a:t>Initiative</a:t>
            </a:r>
            <a:r>
              <a:rPr lang="it-IT" sz="2200" dirty="0" smtClean="0">
                <a:solidFill>
                  <a:schemeClr val="bg1"/>
                </a:solidFill>
              </a:rPr>
              <a:t> (ETI) è una delle principali associazioni di aziende, sindacati e ONG che promuove il rispetto dei diritti dei lavoratori in tutto il mondo.</a:t>
            </a:r>
          </a:p>
          <a:p>
            <a:pPr marL="0" indent="0">
              <a:buFontTx/>
              <a:buNone/>
            </a:pPr>
            <a:r>
              <a:rPr lang="it-IT" sz="2200" dirty="0" smtClean="0">
                <a:solidFill>
                  <a:schemeClr val="bg1"/>
                </a:solidFill>
              </a:rPr>
              <a:t>Vogliamo un mondo dove tutti i lavoratori siano liberi dallo sfruttamento e dalla discriminazione e godano di condizioni di libertà, sicurezza ed equità.</a:t>
            </a:r>
          </a:p>
          <a:p>
            <a:pPr marL="0" indent="0">
              <a:buFontTx/>
              <a:buNone/>
            </a:pPr>
            <a:endParaRPr lang="it-IT" sz="2200" dirty="0" smtClean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en-GB" sz="2200" dirty="0" smtClean="0">
              <a:solidFill>
                <a:schemeClr val="bg1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552" y="4149080"/>
            <a:ext cx="3097213" cy="1595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Ethical Trading Initiative </a:t>
            </a:r>
            <a:br>
              <a:rPr lang="en-US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8 </a:t>
            </a: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Coldbath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 Square  </a:t>
            </a:r>
            <a:br>
              <a:rPr lang="en-US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London  EC1R 5HL   </a:t>
            </a:r>
            <a:br>
              <a:rPr lang="en-US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UK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T +44 (0) 20 7841 4350 </a:t>
            </a:r>
            <a:br>
              <a:rPr lang="en-US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 +44 (0) 20 7833 1569 </a:t>
            </a:r>
            <a:br>
              <a:rPr lang="en-US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eti@eti.org.uk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Cronologia – 2014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1584176" cy="459432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it-IT" sz="1600" b="1" dirty="0" smtClean="0">
                <a:solidFill>
                  <a:schemeClr val="tx1"/>
                </a:solidFill>
              </a:rPr>
              <a:t>1° </a:t>
            </a:r>
            <a:r>
              <a:rPr lang="it-IT" sz="1600" b="1" dirty="0" smtClean="0"/>
              <a:t>aprile</a:t>
            </a:r>
            <a:endParaRPr lang="it-IT" dirty="0" smtClean="0"/>
          </a:p>
        </p:txBody>
      </p:sp>
      <p:sp>
        <p:nvSpPr>
          <p:cNvPr id="6" name="Pentagon 5"/>
          <p:cNvSpPr/>
          <p:nvPr/>
        </p:nvSpPr>
        <p:spPr>
          <a:xfrm>
            <a:off x="539552" y="2924944"/>
            <a:ext cx="1944216" cy="1512168"/>
          </a:xfrm>
          <a:prstGeom prst="homePlate">
            <a:avLst/>
          </a:prstGeom>
          <a:solidFill>
            <a:srgbClr val="FEC1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Avviata modifica </a:t>
            </a:r>
            <a:r>
              <a:rPr lang="it-IT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testo</a:t>
            </a:r>
            <a:endParaRPr lang="it-IT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483768" y="2924944"/>
            <a:ext cx="1944216" cy="1512168"/>
          </a:xfrm>
          <a:prstGeom prst="homePlate">
            <a:avLst/>
          </a:prstGeom>
          <a:solidFill>
            <a:srgbClr val="FE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aziende si preparano all’attuazione</a:t>
            </a:r>
            <a:endParaRPr lang="it-IT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27984" y="2924944"/>
            <a:ext cx="1944216" cy="1512168"/>
          </a:xfrm>
          <a:prstGeom prst="homePlate">
            <a:avLst/>
          </a:prstGeom>
          <a:solidFill>
            <a:srgbClr val="F7931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aziende </a:t>
            </a:r>
            <a:r>
              <a:rPr lang="it-IT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iniziano ad introdurre il testo modificato</a:t>
            </a:r>
            <a:endParaRPr lang="en-GB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6372200" y="2924944"/>
            <a:ext cx="1944216" cy="1512168"/>
          </a:xfrm>
          <a:prstGeom prst="homePlate">
            <a:avLst/>
          </a:prstGeom>
          <a:solidFill>
            <a:srgbClr val="F79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audit </a:t>
            </a:r>
            <a:r>
              <a:rPr lang="it-IT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sociale usa il testo modificato</a:t>
            </a:r>
            <a:endParaRPr lang="it-IT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176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n-GB" sz="1600" b="1" dirty="0" smtClean="0">
                <a:solidFill>
                  <a:srgbClr val="4D4D4D"/>
                </a:solidFill>
                <a:latin typeface="+mn-lt"/>
              </a:rPr>
              <a:t>Apr-Set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286248" y="250030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it-IT" sz="1600" b="1" dirty="0" smtClean="0">
                <a:latin typeface="+mn-lt"/>
              </a:rPr>
              <a:t>1° settembre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7220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it-IT" sz="1600" b="1" dirty="0" smtClean="0">
                <a:latin typeface="+mn-lt"/>
              </a:rPr>
              <a:t>1° dicembre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786842" cy="1143000"/>
          </a:xfrm>
        </p:spPr>
        <p:txBody>
          <a:bodyPr/>
          <a:lstStyle/>
          <a:p>
            <a:pPr eaLnBrk="1" hangingPunct="1"/>
            <a:r>
              <a:rPr lang="it-IT" sz="3300" dirty="0" smtClean="0"/>
              <a:t>Perché è importante gestire bene le ore di lavoro?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indent="0" eaLnBrk="1" hangingPunct="1">
              <a:buNone/>
            </a:pPr>
            <a:r>
              <a:rPr lang="it-IT" dirty="0" smtClean="0"/>
              <a:t>Alcune ricerche </a:t>
            </a:r>
            <a:r>
              <a:rPr lang="it-IT" dirty="0" smtClean="0">
                <a:solidFill>
                  <a:schemeClr val="tx1"/>
                </a:solidFill>
              </a:rPr>
              <a:t>hanno dimostrato che lavorare più di 48 ore a settimana:</a:t>
            </a:r>
          </a:p>
          <a:p>
            <a:pPr indent="0" eaLnBrk="1" hangingPunct="1">
              <a:buNone/>
            </a:pPr>
            <a:endParaRPr lang="it-IT" sz="1800" dirty="0" smtClean="0">
              <a:solidFill>
                <a:schemeClr val="tx1"/>
              </a:solidFill>
            </a:endParaRPr>
          </a:p>
          <a:p>
            <a:pPr lvl="1" eaLnBrk="1" hangingPunct="1">
              <a:buBlip>
                <a:blip r:embed="rId2"/>
              </a:buBlip>
            </a:pP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Danneggia la </a:t>
            </a:r>
            <a:r>
              <a:rPr lang="it-IT" b="1" dirty="0" smtClean="0">
                <a:solidFill>
                  <a:schemeClr val="tx1"/>
                </a:solidFill>
              </a:rPr>
              <a:t>salute </a:t>
            </a:r>
            <a:r>
              <a:rPr lang="it-IT" dirty="0" smtClean="0">
                <a:solidFill>
                  <a:schemeClr val="tx1"/>
                </a:solidFill>
              </a:rPr>
              <a:t>dei lavoratori</a:t>
            </a:r>
            <a:endParaRPr lang="it-IT" b="1" dirty="0" smtClean="0">
              <a:solidFill>
                <a:schemeClr val="tx1"/>
              </a:solidFill>
            </a:endParaRPr>
          </a:p>
          <a:p>
            <a:pPr lvl="1" eaLnBrk="1" hangingPunct="1">
              <a:buBlip>
                <a:blip r:embed="rId2"/>
              </a:buBlip>
            </a:pPr>
            <a:r>
              <a:rPr lang="it-IT" dirty="0" smtClean="0">
                <a:solidFill>
                  <a:schemeClr val="tx1"/>
                </a:solidFill>
              </a:rPr>
              <a:t> Riduce la </a:t>
            </a:r>
            <a:r>
              <a:rPr lang="it-IT" b="1" dirty="0" smtClean="0">
                <a:solidFill>
                  <a:schemeClr val="tx1"/>
                </a:solidFill>
              </a:rPr>
              <a:t>produttività </a:t>
            </a:r>
            <a:r>
              <a:rPr lang="it-IT" dirty="0" smtClean="0">
                <a:solidFill>
                  <a:schemeClr val="tx1"/>
                </a:solidFill>
              </a:rPr>
              <a:t>e la qualità del lavoro</a:t>
            </a:r>
          </a:p>
          <a:p>
            <a:pPr lvl="1" eaLnBrk="1" hangingPunct="1">
              <a:buBlip>
                <a:blip r:embed="rId2"/>
              </a:buBlip>
            </a:pPr>
            <a:r>
              <a:rPr lang="it-IT" dirty="0" smtClean="0">
                <a:solidFill>
                  <a:schemeClr val="tx1"/>
                </a:solidFill>
              </a:rPr>
              <a:t> Causa </a:t>
            </a:r>
            <a:r>
              <a:rPr lang="it-IT" b="1" dirty="0" smtClean="0">
                <a:solidFill>
                  <a:schemeClr val="tx1"/>
                </a:solidFill>
              </a:rPr>
              <a:t>stress</a:t>
            </a:r>
          </a:p>
          <a:p>
            <a:pPr lvl="1" eaLnBrk="1" hangingPunct="1">
              <a:buBlip>
                <a:blip r:embed="rId2"/>
              </a:buBlip>
            </a:pPr>
            <a:r>
              <a:rPr lang="it-IT" dirty="0" smtClean="0">
                <a:solidFill>
                  <a:schemeClr val="tx1"/>
                </a:solidFill>
              </a:rPr>
              <a:t> Rende difficile </a:t>
            </a:r>
            <a:r>
              <a:rPr lang="it-IT" b="1" dirty="0" smtClean="0">
                <a:solidFill>
                  <a:schemeClr val="tx1"/>
                </a:solidFill>
              </a:rPr>
              <a:t>prendersi cura </a:t>
            </a:r>
            <a:r>
              <a:rPr lang="it-IT" dirty="0" smtClean="0">
                <a:solidFill>
                  <a:schemeClr val="tx1"/>
                </a:solidFill>
              </a:rPr>
              <a:t>dei bambini e dei familiari a carico</a:t>
            </a:r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1786" y="214290"/>
            <a:ext cx="8822214" cy="1143000"/>
          </a:xfrm>
        </p:spPr>
        <p:txBody>
          <a:bodyPr/>
          <a:lstStyle/>
          <a:p>
            <a:pPr eaLnBrk="1" hangingPunct="1"/>
            <a:r>
              <a:rPr lang="it-IT" sz="3200" dirty="0" smtClean="0"/>
              <a:t>Perché </a:t>
            </a:r>
            <a:r>
              <a:rPr lang="it-IT" sz="3200" dirty="0" smtClean="0"/>
              <a:t>abbiamo rivisto</a:t>
            </a:r>
            <a:r>
              <a:rPr lang="it-IT" sz="3200" dirty="0" smtClean="0">
                <a:solidFill>
                  <a:srgbClr val="3366FF"/>
                </a:solidFill>
              </a:rPr>
              <a:t> </a:t>
            </a:r>
            <a:r>
              <a:rPr lang="it-IT" sz="3200" dirty="0" smtClean="0"/>
              <a:t>la nostra clausola sulle ore di lavoro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Per permettere ai datori di lavoro di </a:t>
            </a:r>
            <a:r>
              <a:rPr lang="it-IT" b="1" dirty="0" smtClean="0"/>
              <a:t>comprendere e gestire meglio </a:t>
            </a:r>
            <a:r>
              <a:rPr lang="it-IT" dirty="0" smtClean="0"/>
              <a:t>le ore lavorative</a:t>
            </a:r>
          </a:p>
          <a:p>
            <a:pPr eaLnBrk="1" hangingPunct="1"/>
            <a:r>
              <a:rPr lang="it-IT" dirty="0" smtClean="0"/>
              <a:t>Per </a:t>
            </a:r>
            <a:r>
              <a:rPr lang="it-IT" b="1" dirty="0" smtClean="0"/>
              <a:t>concedere una maggiore flessibilità</a:t>
            </a:r>
            <a:r>
              <a:rPr lang="it-IT" dirty="0" smtClean="0"/>
              <a:t> nel numero di ore di straordinari consentiti, impedendo che il numero di ore di lavoro, nel complesso, sia eccessivo </a:t>
            </a:r>
          </a:p>
          <a:p>
            <a:pPr eaLnBrk="1" hangingPunct="1"/>
            <a:r>
              <a:rPr lang="it-IT" dirty="0" smtClean="0"/>
              <a:t>Per </a:t>
            </a:r>
            <a:r>
              <a:rPr lang="it-IT" b="1" dirty="0" smtClean="0"/>
              <a:t>ridurre la confusione</a:t>
            </a:r>
            <a:r>
              <a:rPr lang="it-IT" dirty="0" smtClean="0"/>
              <a:t> nell’uso di determinati termini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dirty="0" smtClean="0"/>
              <a:t>Il nuovo testo</a:t>
            </a:r>
            <a:endParaRPr lang="it-IT" dirty="0" smtClean="0">
              <a:solidFill>
                <a:srgbClr val="3366FF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r>
              <a:rPr lang="it-IT" sz="1400" dirty="0" smtClean="0">
                <a:solidFill>
                  <a:schemeClr val="tx1"/>
                </a:solidFill>
              </a:rPr>
              <a:t>6.1 Le ore di lavoro devono essere conformi alla legislazione nazionale, ai contratti collettivi e alle clausole dalla 6.2 alla 6.6 sottostanti, o a qualsiasi tra questi garantisca una maggiore tutela dei lavoratori. Le  clausole dalla 6.2 alla 6.6 si basano sugli standard internazionali del lavoro.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6.2 L’orario di lavoro, escluso il lavoro straordinario, deve essere definito per contratto e non deve superare le 48 ore settimanali.*</a:t>
            </a:r>
            <a:endParaRPr lang="it-IT" sz="1200" i="1" dirty="0" smtClean="0">
              <a:solidFill>
                <a:schemeClr val="tx1"/>
              </a:solidFill>
            </a:endParaRPr>
          </a:p>
          <a:p>
            <a:r>
              <a:rPr lang="it-IT" sz="1400" dirty="0" smtClean="0">
                <a:solidFill>
                  <a:schemeClr val="tx1"/>
                </a:solidFill>
              </a:rPr>
              <a:t>6.3 Qualsiasi straordinario deve essere effettuato volontariamente. Gli straordinari devono essere usati responsabilmente, tenendo in considerazione quanto segue: l’entità, la frequenza e le ore lavorate dai singoli lavoratori e dalla forza lavoro nel suo complesso. Gli straordinari devono essere sempre retribuiti con tariffa maggiorata, che non deve essere inferiore al 125% della tariffa del salario normale.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6.4 Il numero totale di ore lavorate in un periodo di sette giorni non deve essere superiore a 60, con l’eccezione delle circostanze di cui alla seguente clausola 6.5. 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6.5 Il numero di ore di lavoro può essere superiore a 60 in un periodo di sette giorni solo in circostanze eccezionali, ossia dove siano soddisfatte le seguenti condizioni: </a:t>
            </a:r>
          </a:p>
          <a:p>
            <a:pPr lvl="1"/>
            <a:r>
              <a:rPr lang="it-IT" sz="1200" dirty="0" smtClean="0">
                <a:solidFill>
                  <a:schemeClr val="tx1"/>
                </a:solidFill>
              </a:rPr>
              <a:t>È consentito dalla legislazione nazionale; </a:t>
            </a:r>
          </a:p>
          <a:p>
            <a:pPr lvl="1"/>
            <a:r>
              <a:rPr lang="it-IT" sz="1200" dirty="0" smtClean="0">
                <a:solidFill>
                  <a:schemeClr val="tx1"/>
                </a:solidFill>
              </a:rPr>
              <a:t>È consentito da un contratto collettivo liberamente negoziato con un’organizzazione di lavoratori che rappresenti una porzione significativa della forza lavoro; </a:t>
            </a:r>
          </a:p>
          <a:p>
            <a:pPr lvl="1"/>
            <a:r>
              <a:rPr lang="it-IT" sz="1200" dirty="0" smtClean="0">
                <a:solidFill>
                  <a:schemeClr val="tx1"/>
                </a:solidFill>
              </a:rPr>
              <a:t>La salute e la sicurezza della forza lavoro sono salvaguardate in modo adeguato; </a:t>
            </a:r>
          </a:p>
          <a:p>
            <a:pPr lvl="1"/>
            <a:r>
              <a:rPr lang="it-IT" sz="1200" dirty="0" smtClean="0">
                <a:solidFill>
                  <a:schemeClr val="tx1"/>
                </a:solidFill>
              </a:rPr>
              <a:t>Il datore di lavoro è in grado di dimostrare che tali circostanze eccezionali sussistono e sono dovute, ad esempio, a inaspettati picchi di produzione, incidenti o emergenze. </a:t>
            </a:r>
          </a:p>
          <a:p>
            <a:r>
              <a:rPr lang="it-IT" sz="1400" dirty="0" smtClean="0"/>
              <a:t>6.6 Ai lavoratori deve essere concesso almeno un giorno libero in un periodo di sette giorni o, laddove consentito dalla legislazione nazionale, due giorni liberi in un periodo di 14 giorni.  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dirty="0"/>
              <a:t>Il nuovo testo</a:t>
            </a:r>
            <a:endParaRPr lang="it-IT" dirty="0" smtClean="0">
              <a:solidFill>
                <a:srgbClr val="3366FF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Nota: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000" i="1" dirty="0" smtClean="0"/>
              <a:t>	“Gli standard internazionali raccomandano la progressiva riduzione del numero normale di ore di lavoro, laddove consono, a 40 ore settimanali, senza alcuna riduzione nella retribuzione dei lavoratori.”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it-IT" dirty="0" smtClean="0"/>
              <a:t>	Questo non è un requisito del Codice di Base, ma i datori di lavoro sono </a:t>
            </a:r>
            <a:r>
              <a:rPr lang="it-IT" dirty="0" smtClean="0">
                <a:solidFill>
                  <a:schemeClr val="tx1"/>
                </a:solidFill>
              </a:rPr>
              <a:t>invitati ad operare in tale direzione.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Quali sono i </a:t>
            </a:r>
            <a:r>
              <a:rPr lang="it-IT" dirty="0" smtClean="0"/>
              <a:t>cambiamenti principali?</a:t>
            </a:r>
            <a:endParaRPr lang="it-IT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it-IT" dirty="0" smtClean="0"/>
              <a:t>Gli </a:t>
            </a:r>
            <a:r>
              <a:rPr lang="it-IT" dirty="0" smtClean="0">
                <a:solidFill>
                  <a:schemeClr val="tx1"/>
                </a:solidFill>
              </a:rPr>
              <a:t>straordinari devono:</a:t>
            </a:r>
          </a:p>
          <a:p>
            <a:pPr eaLnBrk="1" hangingPunct="1"/>
            <a:r>
              <a:rPr lang="it-IT" sz="2900" dirty="0" smtClean="0">
                <a:solidFill>
                  <a:schemeClr val="tx1"/>
                </a:solidFill>
              </a:rPr>
              <a:t>“Essere usati responsabilmente”</a:t>
            </a:r>
          </a:p>
          <a:p>
            <a:pPr eaLnBrk="1" hangingPunct="1"/>
            <a:r>
              <a:rPr lang="it-IT" sz="2900" dirty="0" smtClean="0">
                <a:solidFill>
                  <a:schemeClr val="tx1"/>
                </a:solidFill>
              </a:rPr>
              <a:t>Essere volontari </a:t>
            </a:r>
            <a:r>
              <a:rPr lang="it-IT" sz="2900" u="sng" dirty="0" smtClean="0">
                <a:solidFill>
                  <a:schemeClr val="tx1"/>
                </a:solidFill>
              </a:rPr>
              <a:t>e</a:t>
            </a:r>
            <a:r>
              <a:rPr lang="it-IT" sz="2900" dirty="0" smtClean="0">
                <a:solidFill>
                  <a:schemeClr val="tx1"/>
                </a:solidFill>
              </a:rPr>
              <a:t> “tenere in considerazione quanto segue: l’entità, la frequenza e le ore lavorate dai singoli lavoratori e dalla forza lavoro nel suo complesso”</a:t>
            </a:r>
          </a:p>
          <a:p>
            <a:pPr eaLnBrk="1" hangingPunct="1"/>
            <a:r>
              <a:rPr lang="it-IT" sz="2900" dirty="0" smtClean="0">
                <a:solidFill>
                  <a:schemeClr val="tx1"/>
                </a:solidFill>
              </a:rPr>
              <a:t>“non essere usati per sostituire il lavoro regolare”</a:t>
            </a:r>
          </a:p>
          <a:p>
            <a:pPr eaLnBrk="1" hangingPunct="1"/>
            <a:r>
              <a:rPr lang="it-IT" sz="2900" dirty="0" smtClean="0">
                <a:solidFill>
                  <a:schemeClr val="tx1"/>
                </a:solidFill>
              </a:rPr>
              <a:t>“essere retribuiti a una tariffa che si raccomanda non inferiore al 125% della tariffa del salario normale</a:t>
            </a:r>
            <a:r>
              <a:rPr lang="it-IT" sz="2900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Quali sono i </a:t>
            </a:r>
            <a:r>
              <a:rPr lang="it-IT" dirty="0" smtClean="0"/>
              <a:t>cambiamenti principali?</a:t>
            </a:r>
            <a:endParaRPr lang="it-IT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it-IT" sz="2900" dirty="0" smtClean="0"/>
              <a:t>“Il numero di ore totali lavorate in un periodo di sette giorni non deve essere superiore a 60”</a:t>
            </a:r>
          </a:p>
          <a:p>
            <a:pPr eaLnBrk="1" hangingPunct="1">
              <a:buNone/>
            </a:pPr>
            <a:endParaRPr lang="it-IT" sz="2900" i="1" dirty="0" smtClean="0"/>
          </a:p>
          <a:p>
            <a:pPr eaLnBrk="1" hangingPunct="1">
              <a:spcBef>
                <a:spcPts val="6000"/>
              </a:spcBef>
              <a:buNone/>
            </a:pPr>
            <a:r>
              <a:rPr lang="it-IT" sz="2900" i="1" dirty="0" smtClean="0"/>
              <a:t>	</a:t>
            </a:r>
            <a:endParaRPr lang="it-IT" sz="29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3006244"/>
            <a:ext cx="7344816" cy="864096"/>
          </a:xfrm>
          <a:prstGeom prst="rect">
            <a:avLst/>
          </a:prstGeom>
          <a:solidFill>
            <a:srgbClr val="D1E3C7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3235206" y="364014"/>
            <a:ext cx="225316" cy="4896544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6907614" y="1597442"/>
            <a:ext cx="225316" cy="2448272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5796136" y="3006244"/>
            <a:ext cx="0" cy="8640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9592" y="5013176"/>
            <a:ext cx="7344816" cy="864096"/>
          </a:xfrm>
          <a:prstGeom prst="rect">
            <a:avLst/>
          </a:prstGeom>
          <a:solidFill>
            <a:srgbClr val="A3C690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Brace 10"/>
          <p:cNvSpPr/>
          <p:nvPr/>
        </p:nvSpPr>
        <p:spPr>
          <a:xfrm rot="5400000">
            <a:off x="4427984" y="1124744"/>
            <a:ext cx="288032" cy="7344816"/>
          </a:xfrm>
          <a:prstGeom prst="leftBrace">
            <a:avLst>
              <a:gd name="adj1" fmla="val 8333"/>
              <a:gd name="adj2" fmla="val 5037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719086" y="4365104"/>
            <a:ext cx="1542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 ore in totale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8959" y="244237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48 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1367" y="244237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ore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5074" y="3214686"/>
            <a:ext cx="1485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Straordinari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5816" y="3294276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6116" y="522920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 + Straordinari</a:t>
            </a: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593" y="587727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it-IT" sz="1600" dirty="0" smtClean="0"/>
              <a:t>ovvero il numero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 ore di straordinario </a:t>
            </a:r>
            <a:r>
              <a:rPr lang="it-IT" sz="1600" b="1" dirty="0" smtClean="0"/>
              <a:t>può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essere superiore a 12 se il numero di ore standard è inferiore a 48)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593" y="3861048"/>
            <a:ext cx="73448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it-IT" sz="1500" dirty="0" smtClean="0"/>
              <a:t>ovvero il numero di ore di straordinario </a:t>
            </a:r>
            <a:r>
              <a:rPr lang="it-IT" sz="1500" b="1" dirty="0" smtClean="0"/>
              <a:t>non può</a:t>
            </a:r>
            <a:r>
              <a:rPr lang="it-IT" sz="1500" dirty="0" smtClean="0"/>
              <a:t> essere superiore a 12, </a:t>
            </a:r>
            <a:r>
              <a:rPr lang="it-IT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indipendentemente dal numero di ore lavorate)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4355812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Nuova versione</a:t>
            </a:r>
            <a:endParaRPr lang="it-IT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51972" y="2339588"/>
            <a:ext cx="192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Vecchia versione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Quali sono i </a:t>
            </a:r>
            <a:r>
              <a:rPr lang="it-IT" dirty="0" smtClean="0"/>
              <a:t>cambiamenti principali?</a:t>
            </a:r>
            <a:endParaRPr lang="it-IT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640960" cy="4525963"/>
          </a:xfrm>
        </p:spPr>
        <p:txBody>
          <a:bodyPr/>
          <a:lstStyle/>
          <a:p>
            <a:pPr eaLnBrk="1" hangingPunct="1"/>
            <a:r>
              <a:rPr lang="it-IT" sz="3200" dirty="0" smtClean="0"/>
              <a:t>In alcune </a:t>
            </a:r>
            <a:r>
              <a:rPr lang="it-IT" sz="3200" u="sng" dirty="0" smtClean="0"/>
              <a:t>circostanze eccezionali</a:t>
            </a:r>
            <a:r>
              <a:rPr lang="it-IT" sz="3200" dirty="0" smtClean="0"/>
              <a:t>, le 60 ore possono essere </a:t>
            </a:r>
            <a:r>
              <a:rPr lang="it-IT" sz="3200" dirty="0" smtClean="0">
                <a:solidFill>
                  <a:schemeClr val="tx1"/>
                </a:solidFill>
              </a:rPr>
              <a:t>superate, ma solo se sono soddisfatte </a:t>
            </a:r>
            <a:r>
              <a:rPr lang="it-IT" sz="3200" u="sng" dirty="0" smtClean="0">
                <a:solidFill>
                  <a:schemeClr val="tx1"/>
                </a:solidFill>
              </a:rPr>
              <a:t>tutte e quattro</a:t>
            </a:r>
            <a:r>
              <a:rPr lang="it-IT" sz="3200" dirty="0" smtClean="0">
                <a:solidFill>
                  <a:schemeClr val="tx1"/>
                </a:solidFill>
              </a:rPr>
              <a:t> le seguenti condizioni: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it-IT" sz="2000" dirty="0" smtClean="0">
                <a:solidFill>
                  <a:schemeClr val="tx1"/>
                </a:solidFill>
              </a:rPr>
              <a:t>È consentito dalla </a:t>
            </a:r>
            <a:r>
              <a:rPr lang="it-IT" sz="2000" b="1" dirty="0" smtClean="0">
                <a:solidFill>
                  <a:schemeClr val="tx1"/>
                </a:solidFill>
              </a:rPr>
              <a:t>legislazione nazionale</a:t>
            </a:r>
            <a:r>
              <a:rPr lang="it-IT" sz="2000" dirty="0" smtClean="0">
                <a:solidFill>
                  <a:schemeClr val="tx1"/>
                </a:solidFill>
              </a:rPr>
              <a:t>;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it-IT" sz="2000" dirty="0" smtClean="0">
                <a:solidFill>
                  <a:schemeClr val="tx1"/>
                </a:solidFill>
              </a:rPr>
              <a:t>È consentito da un </a:t>
            </a:r>
            <a:r>
              <a:rPr lang="it-IT" sz="2000" b="1" dirty="0" smtClean="0">
                <a:solidFill>
                  <a:schemeClr val="tx1"/>
                </a:solidFill>
              </a:rPr>
              <a:t>contratto collettivo </a:t>
            </a:r>
            <a:r>
              <a:rPr lang="it-IT" sz="2000" dirty="0" smtClean="0">
                <a:solidFill>
                  <a:schemeClr val="tx1"/>
                </a:solidFill>
              </a:rPr>
              <a:t>liberamente negoziato con un’organizzazione di lavoratori che rappresenti una porzione significativa della forza lavoro; 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it-IT" sz="2000" b="1" dirty="0" smtClean="0">
                <a:solidFill>
                  <a:schemeClr val="tx1"/>
                </a:solidFill>
              </a:rPr>
              <a:t>La salute e la sicurezza </a:t>
            </a:r>
            <a:r>
              <a:rPr lang="it-IT" sz="2000" dirty="0" smtClean="0">
                <a:solidFill>
                  <a:schemeClr val="tx1"/>
                </a:solidFill>
              </a:rPr>
              <a:t>della forza lavoro sono salvaguardate in modo adeguato; 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it-IT" sz="2000" dirty="0" smtClean="0">
                <a:solidFill>
                  <a:schemeClr val="tx1"/>
                </a:solidFill>
              </a:rPr>
              <a:t>Il datore di lavoro è in grado di </a:t>
            </a:r>
            <a:r>
              <a:rPr lang="it-IT" sz="2000" b="1" dirty="0" smtClean="0">
                <a:solidFill>
                  <a:schemeClr val="tx1"/>
                </a:solidFill>
              </a:rPr>
              <a:t>dimostrare che tali circostanze eccezionali sussistono</a:t>
            </a:r>
            <a:r>
              <a:rPr lang="it-IT" sz="2000" dirty="0" smtClean="0">
                <a:solidFill>
                  <a:schemeClr val="tx1"/>
                </a:solidFill>
              </a:rPr>
              <a:t> e sono dovute ad esempio a inaspettati picchi di produzione, incidenti o emergenze.</a:t>
            </a:r>
            <a:endParaRPr lang="it-IT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</TotalTime>
  <Words>1057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Default Design</vt:lpstr>
      <vt:lpstr>Custom Design</vt:lpstr>
      <vt:lpstr>Revisione della clausola del Codice di Base dell’ETI sulle ore di lavoro</vt:lpstr>
      <vt:lpstr>Cronologia – 2014</vt:lpstr>
      <vt:lpstr>Perché è importante gestire bene le ore di lavoro?</vt:lpstr>
      <vt:lpstr>Perché abbiamo rivisto la nostra clausola sulle ore di lavoro</vt:lpstr>
      <vt:lpstr>Il nuovo testo</vt:lpstr>
      <vt:lpstr>Il nuovo testo</vt:lpstr>
      <vt:lpstr>Quali sono i cambiamenti principali?</vt:lpstr>
      <vt:lpstr>Quali sono i cambiamenti principali?</vt:lpstr>
      <vt:lpstr>Quali sono i cambiamenti principali?</vt:lpstr>
      <vt:lpstr>Cosa bisogna fare adesso?</vt:lpstr>
      <vt:lpstr>Cosa bisogna fare adesso?</vt:lpstr>
      <vt:lpstr>Cosa bisogna fare adesso?</vt:lpstr>
      <vt:lpstr>Consigli per ridurre le ore di lavoro </vt:lpstr>
      <vt:lpstr>Per maggiori informazioni:</vt:lpstr>
      <vt:lpstr>Grazie</vt:lpstr>
    </vt:vector>
  </TitlesOfParts>
  <Company>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alan.sadler</dc:creator>
  <cp:lastModifiedBy>Maria Pereira</cp:lastModifiedBy>
  <cp:revision>99</cp:revision>
  <dcterms:created xsi:type="dcterms:W3CDTF">2011-04-26T13:14:31Z</dcterms:created>
  <dcterms:modified xsi:type="dcterms:W3CDTF">2014-09-29T10:25:07Z</dcterms:modified>
</cp:coreProperties>
</file>