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80" r:id="rId4"/>
    <p:sldId id="257" r:id="rId5"/>
    <p:sldId id="279" r:id="rId6"/>
    <p:sldId id="268" r:id="rId7"/>
    <p:sldId id="272" r:id="rId8"/>
    <p:sldId id="269" r:id="rId9"/>
    <p:sldId id="273" r:id="rId10"/>
    <p:sldId id="274" r:id="rId11"/>
    <p:sldId id="270" r:id="rId12"/>
    <p:sldId id="275" r:id="rId13"/>
    <p:sldId id="276" r:id="rId14"/>
    <p:sldId id="278" r:id="rId15"/>
    <p:sldId id="271" r:id="rId16"/>
    <p:sldId id="267" r:id="rId1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1E"/>
    <a:srgbClr val="FEC133"/>
    <a:srgbClr val="D9D9D9"/>
    <a:srgbClr val="D1E3C7"/>
    <a:srgbClr val="A3C690"/>
    <a:srgbClr val="969696"/>
    <a:srgbClr val="4D4D4D"/>
    <a:srgbClr val="8B03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72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994A6-B67C-462B-A3A6-33BFE25709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3F4EB-FF6C-4454-B889-217CBCF59E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91F85-19C7-4BAF-BEBB-001BE8B08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5F355-AF2B-47BF-A066-00C95EF655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CB4BB-40EA-4C3D-A099-C8E63C01F1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E07C0-9424-4DDD-9EFE-B212FC9865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2539-ACD7-4ED2-B5FF-54D544EAE2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E95B-C919-4A41-8C71-FAA25A680B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45F8-163B-43ED-ACAC-3618BC1ECC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B92CA-8275-4FBF-9769-DB4F2B28D4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BAA6C-DC32-40A0-9F3A-ED7FCCA76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245225"/>
            <a:ext cx="8496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F7931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  </a:t>
            </a:r>
            <a:r>
              <a:rPr lang="en-GB" sz="2200" b="1">
                <a:solidFill>
                  <a:srgbClr val="969696"/>
                </a:solidFill>
              </a:rPr>
              <a:t>ETI </a:t>
            </a:r>
            <a:r>
              <a:rPr lang="en-GB">
                <a:solidFill>
                  <a:srgbClr val="969696"/>
                </a:solidFill>
              </a:rPr>
              <a:t>                                    </a:t>
            </a:r>
            <a:r>
              <a:rPr lang="en-GB"/>
              <a:t>                                                                                  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rgbClr val="F7931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30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7931E"/>
        </a:buClr>
        <a:buFont typeface="Arial" charset="0"/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79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65863"/>
            <a:ext cx="82073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9BDBDC-0328-481E-AE97-93FAF151C0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8439" name="Line 7"/>
          <p:cNvSpPr>
            <a:spLocks noChangeShapeType="1"/>
          </p:cNvSpPr>
          <p:nvPr userDrawn="1"/>
        </p:nvSpPr>
        <p:spPr bwMode="auto">
          <a:xfrm>
            <a:off x="539750" y="1196975"/>
            <a:ext cx="80645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B032C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dexglobal.com/about-sedex/contact-us" TargetMode="External"/><Relationship Id="rId2" Type="http://schemas.openxmlformats.org/officeDocument/2006/relationships/hyperlink" Target="http://www.ethicaltrade.org/eti-base-code/working-hour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Base Code issues\Working hours\fair food programme time clock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571429" cy="5390477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268760"/>
            <a:ext cx="7628384" cy="1470025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eaLnBrk="1" hangingPunct="1"/>
            <a:r>
              <a:rPr lang="th-TH" sz="3600" b="1" dirty="0" smtClean="0"/>
              <a:t>ทบทวนจรรยาบรรณทางการค้าและความรับผิดชอบต่อสังคม หัวข้อชั่วโมงทำงาน</a:t>
            </a:r>
            <a:r>
              <a:rPr lang="en-GB" sz="3600" b="1" dirty="0" smtClean="0"/>
              <a:t>  </a:t>
            </a:r>
            <a:endParaRPr lang="en-GB" sz="3200" b="1" dirty="0" smtClean="0">
              <a:solidFill>
                <a:srgbClr val="96969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666" y="3068638"/>
            <a:ext cx="3888358" cy="576262"/>
          </a:xfrm>
          <a:solidFill>
            <a:srgbClr val="D9D9D9">
              <a:alpha val="50196"/>
            </a:srgbClr>
          </a:solidFill>
        </p:spPr>
        <p:txBody>
          <a:bodyPr/>
          <a:lstStyle/>
          <a:p>
            <a:pPr algn="l" eaLnBrk="1" hangingPunct="1"/>
            <a:r>
              <a:rPr lang="th-TH" dirty="0" smtClean="0">
                <a:solidFill>
                  <a:schemeClr val="bg1"/>
                </a:solidFill>
              </a:rPr>
              <a:t>สรุปแนวทางโดยย่อ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7584" y="1124744"/>
            <a:ext cx="770485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 rot="16200000">
            <a:off x="-1859025" y="3883360"/>
            <a:ext cx="53732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971600" y="6093296"/>
            <a:ext cx="2611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อภินันทนาการภาพถ่ายของโปรแกรมอาหารในงานออกร้านแสดง</a:t>
            </a:r>
            <a:r>
              <a:rPr lang="th-TH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สินค้า</a:t>
            </a:r>
            <a:endParaRPr lang="en-GB" sz="1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www.fairfoodstandards.org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00" name="Picture 8" descr="ETI_NEW STRAP 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404813"/>
            <a:ext cx="4175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357290" y="285728"/>
            <a:ext cx="5715040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rgbClr val="C00000"/>
                </a:solidFill>
              </a:rPr>
              <a:t>จรรยาบรรณทางการค้าและความรับผิดชอบต่อสังคม</a:t>
            </a:r>
            <a:endParaRPr lang="th-TH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785794"/>
            <a:ext cx="3857652" cy="400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การปฏิบัติด้วยความเคารพต่อผู้ใช้แรงงานทั่วโลก</a:t>
            </a:r>
            <a:endParaRPr lang="th-TH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GB" dirty="0"/>
              <a:t> </a:t>
            </a: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				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ขณะนี้ฉันควรทำอย่างไร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หารือการเปลี่ยนแปลงต่างๆ กับตัวแทนแรงงานของท่านและเจรจาต่อรองอีกครั้งเพื่อให้ได้</a:t>
            </a:r>
            <a:r>
              <a:rPr lang="th-TH" b="1" i="1" dirty="0" smtClean="0"/>
              <a:t>ข้อตกลงร่วมกัน</a:t>
            </a:r>
            <a:r>
              <a:rPr lang="th-TH" dirty="0" smtClean="0"/>
              <a:t>ตามความจำเป็น</a:t>
            </a:r>
            <a:endParaRPr lang="en-GB" dirty="0" smtClean="0"/>
          </a:p>
          <a:p>
            <a:pPr eaLnBrk="1" hangingPunct="1"/>
            <a:r>
              <a:rPr lang="th-TH" dirty="0" smtClean="0"/>
              <a:t>ทบทวนและแก้ไข</a:t>
            </a:r>
            <a:r>
              <a:rPr lang="th-TH" b="1" i="1" dirty="0" smtClean="0"/>
              <a:t>นโยบาย</a:t>
            </a:r>
            <a:r>
              <a:rPr lang="th-TH" dirty="0" smtClean="0"/>
              <a:t>ทรัพยากรบุคคลของท่านให้ตรงกับข้อความที่มีการปรับปรุงแล้วในจรรยาบรรณฉบับนี้</a:t>
            </a:r>
            <a:endParaRPr lang="en-GB" dirty="0" smtClean="0"/>
          </a:p>
          <a:p>
            <a:pPr eaLnBrk="1" hangingPunct="1"/>
            <a:r>
              <a:rPr lang="th-TH" dirty="0" smtClean="0"/>
              <a:t>ทบทวนและแก้ไข</a:t>
            </a:r>
            <a:r>
              <a:rPr lang="th-TH" b="1" i="1" dirty="0" smtClean="0"/>
              <a:t>กระบวนการ</a:t>
            </a:r>
            <a:r>
              <a:rPr lang="th-TH" dirty="0" smtClean="0"/>
              <a:t>ที่ใช้จัดการชั่วโมงทำงาน (เช่น แผนการผลิตเพื่อหลีกเลี่ยงชั่วโมงทำงานที่ยาวนาน</a:t>
            </a:r>
            <a:r>
              <a:rPr lang="en-GB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GB" dirty="0"/>
              <a:t> </a:t>
            </a: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				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ขณะนี้ฉันควรทำอย่างไร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eaLnBrk="1" hangingPunct="1"/>
            <a:r>
              <a:rPr lang="th-TH" b="1" i="1" dirty="0" smtClean="0"/>
              <a:t>จัดเตรียมเอกสาร</a:t>
            </a:r>
            <a:r>
              <a:rPr lang="th-TH" dirty="0" smtClean="0"/>
              <a:t>ที่เกี่ยวข้องกับการปรับปรุงแก้ไขเพื่อสะดวกสำหรับใช้ในการติดต่อและตรวจสอบ</a:t>
            </a:r>
            <a:endParaRPr lang="en-GB" dirty="0" smtClean="0"/>
          </a:p>
          <a:p>
            <a:pPr eaLnBrk="1" hangingPunct="1"/>
            <a:r>
              <a:rPr lang="th-TH" b="1" i="1" dirty="0" smtClean="0"/>
              <a:t>ติดต่อประสานงาน</a:t>
            </a:r>
            <a:r>
              <a:rPr lang="th-TH" dirty="0" smtClean="0"/>
              <a:t>กับลูกค้า/ซัพพลายเออร์ แรงงานและตัวแทนแรงงานให้เข้าใจการปรับปรุงแก้ไขอย่างชัดเจน ถูกต้องและอย่างสม่ำเสมอ</a:t>
            </a:r>
            <a:endParaRPr lang="en-GB" dirty="0" smtClean="0"/>
          </a:p>
          <a:p>
            <a:pPr eaLnBrk="1" hangingPunct="1"/>
            <a:r>
              <a:rPr lang="th-TH" b="1" i="1" dirty="0" smtClean="0"/>
              <a:t>ตรวจสอบ</a:t>
            </a:r>
            <a:r>
              <a:rPr lang="th-TH" dirty="0" smtClean="0"/>
              <a:t>นโยบายเกี่ยวกับชั่วโมงทำงานที่มีการปรับปรุงแก้ไขอย่างสม่ำเสมอและกระบวนการเพื่อให้มั่นใจว่านโยบายดังกล่าวสามารถนำมาปฏิบัติใช้ได้จริง</a:t>
            </a:r>
            <a:r>
              <a:rPr lang="en-GB" dirty="0" smtClean="0"/>
              <a:t> </a:t>
            </a:r>
            <a:endParaRPr lang="th-TH" dirty="0" smtClean="0"/>
          </a:p>
          <a:p>
            <a:pPr eaLnBrk="1" hangingPunct="1"/>
            <a:r>
              <a:rPr lang="th-TH" b="1" i="1" dirty="0" smtClean="0"/>
              <a:t>ปรับเปลี่ยน</a:t>
            </a:r>
            <a:r>
              <a:rPr lang="th-TH" dirty="0" smtClean="0"/>
              <a:t>หากพบว่านโยบายและกระบวนการดังกล่าวไม่สามารถนำมาปฏิบัติใช้ได้จริง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</a:p>
          <a:p>
            <a:pPr>
              <a:defRPr/>
            </a:pPr>
            <a:r>
              <a:rPr lang="en-GB" dirty="0" smtClean="0"/>
              <a:t> </a:t>
            </a:r>
            <a:r>
              <a:rPr lang="en-GB" sz="2200" b="1" dirty="0" smtClean="0">
                <a:solidFill>
                  <a:srgbClr val="969696"/>
                </a:solidFill>
              </a:rPr>
              <a:t> </a:t>
            </a:r>
            <a:r>
              <a:rPr lang="en-GB" dirty="0" smtClean="0">
                <a:solidFill>
                  <a:srgbClr val="969696"/>
                </a:solidFill>
              </a:rPr>
              <a:t>                                    </a:t>
            </a:r>
            <a:r>
              <a:rPr lang="en-GB" dirty="0" smtClean="0"/>
              <a:t>                                                                                  </a:t>
            </a:r>
            <a:r>
              <a:rPr lang="en-GB" dirty="0"/>
              <a:t>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ขณะนี้ฉันควรทำอย่างไร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/>
              <a:t>	NB </a:t>
            </a:r>
            <a:r>
              <a:rPr lang="th-TH" dirty="0" smtClean="0"/>
              <a:t>ถ้าท่านมี</a:t>
            </a:r>
            <a:r>
              <a:rPr lang="th-TH" b="1" i="1" dirty="0" smtClean="0"/>
              <a:t>แรงงานที่ทำงานอยู่บ้าน </a:t>
            </a:r>
            <a:r>
              <a:rPr lang="th-TH" dirty="0" smtClean="0"/>
              <a:t>ต้องแน่ใจว่าพวกเขาได้รับทราบเรื่องนี้และกระบวนการที่ปรับปรุงใหม่นี้ครอบคลุมถึงพวกเขาและตรงตามข้อจำกัดใหม่เหล่านี้ด้วย</a:t>
            </a:r>
            <a:endParaRPr lang="en-GB" dirty="0" smtClean="0"/>
          </a:p>
          <a:p>
            <a:pPr eaLnBrk="1" hangingPunct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th-TH" sz="2200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</a:p>
          <a:p>
            <a:pPr>
              <a:defRPr/>
            </a:pP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เคล็ดลัดในการลดชั่วโมงทำงาน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363272" cy="4525963"/>
          </a:xfrm>
        </p:spPr>
        <p:txBody>
          <a:bodyPr/>
          <a:lstStyle/>
          <a:p>
            <a:pPr eaLnBrk="1" hangingPunct="1"/>
            <a:r>
              <a:rPr lang="th-TH" sz="2900" dirty="0" smtClean="0"/>
              <a:t>กำหนด</a:t>
            </a:r>
            <a:r>
              <a:rPr lang="th-TH" sz="2900" b="1" i="1" dirty="0" smtClean="0"/>
              <a:t>เป้าหมายการผลิตที่สมเหตุสมผล</a:t>
            </a:r>
            <a:r>
              <a:rPr lang="th-TH" sz="2900" dirty="0" smtClean="0"/>
              <a:t>และจัดตารางเวลาให้อยู่บนพื้นฐานของอัตราประสิทธิภาพของแรงงานตามที่เป็นจริง</a:t>
            </a:r>
            <a:endParaRPr lang="en-GB" sz="2900" dirty="0" smtClean="0"/>
          </a:p>
          <a:p>
            <a:pPr eaLnBrk="1" hangingPunct="1"/>
            <a:r>
              <a:rPr lang="th-TH" sz="2900" b="1" i="1" dirty="0" smtClean="0"/>
              <a:t>ประสานแผนทรัพยากรบุคคล</a:t>
            </a:r>
            <a:r>
              <a:rPr lang="th-TH" sz="2900" dirty="0" smtClean="0"/>
              <a:t>และเป้าหมายการผลิตเข้าด้วยกันอย่างใกล้ชิด</a:t>
            </a:r>
            <a:endParaRPr lang="en-GB" sz="2900" dirty="0" smtClean="0"/>
          </a:p>
          <a:p>
            <a:pPr eaLnBrk="1" hangingPunct="1"/>
            <a:r>
              <a:rPr lang="th-TH" sz="2900" b="1" i="1" dirty="0" smtClean="0"/>
              <a:t>เพิ่มทักษะของแรงงานอย่างต่อเนื่อง</a:t>
            </a:r>
            <a:r>
              <a:rPr lang="en-GB" sz="2900" b="1" i="1" dirty="0" smtClean="0"/>
              <a:t> </a:t>
            </a:r>
            <a:r>
              <a:rPr lang="th-TH" sz="2900" dirty="0" smtClean="0"/>
              <a:t>ผ่านการอบรม การสอนงานและเป็นพี่เลี้ยง</a:t>
            </a:r>
            <a:endParaRPr lang="en-GB" sz="2900" dirty="0" smtClean="0"/>
          </a:p>
          <a:p>
            <a:pPr eaLnBrk="1" hangingPunct="1"/>
            <a:r>
              <a:rPr lang="th-TH" sz="2900" dirty="0" smtClean="0"/>
              <a:t>ปรับปรุงพัฒนา</a:t>
            </a:r>
            <a:r>
              <a:rPr lang="en-GB" sz="2900" dirty="0" smtClean="0"/>
              <a:t> </a:t>
            </a:r>
            <a:r>
              <a:rPr lang="th-TH" sz="2900" b="1" i="1" dirty="0" smtClean="0"/>
              <a:t>การติดต่อสื่อสารกับหัวหน้างาน</a:t>
            </a:r>
            <a:r>
              <a:rPr lang="en-GB" sz="2900" b="1" i="1" dirty="0" smtClean="0"/>
              <a:t> </a:t>
            </a:r>
            <a:r>
              <a:rPr lang="th-TH" sz="2900" dirty="0" smtClean="0"/>
              <a:t>และผู้จัดการสายตรงและระหว่างผู้จัดการสายตรงและแรงงาน</a:t>
            </a:r>
            <a:endParaRPr lang="en-GB" sz="2900" dirty="0" smtClean="0"/>
          </a:p>
          <a:p>
            <a:pPr eaLnBrk="1" hangingPunct="1"/>
            <a:r>
              <a:rPr lang="th-TH" sz="2900" dirty="0" smtClean="0"/>
              <a:t>สร้างทีมของ </a:t>
            </a:r>
            <a:r>
              <a:rPr lang="th-TH" sz="2900" b="1" i="1" dirty="0" smtClean="0"/>
              <a:t>สมาชิกสหภาพการค้า</a:t>
            </a:r>
            <a:r>
              <a:rPr lang="en-GB" sz="2900" b="1" i="1" dirty="0" smtClean="0"/>
              <a:t>/</a:t>
            </a:r>
            <a:r>
              <a:rPr lang="th-TH" sz="2900" b="1" i="1" dirty="0" smtClean="0"/>
              <a:t>ผู้แทนแรงงาน</a:t>
            </a:r>
            <a:r>
              <a:rPr lang="en-GB" sz="2900" b="1" i="1" dirty="0" smtClean="0"/>
              <a:t> </a:t>
            </a:r>
            <a:r>
              <a:rPr lang="th-TH" sz="2900" dirty="0" smtClean="0"/>
              <a:t>เพื่อควบคุมดูแลการเปลี่ยนแปลงและคอยให้คำแนะนำปรึกษา</a:t>
            </a:r>
            <a:endParaRPr lang="en-GB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</a:p>
          <a:p>
            <a:pPr>
              <a:defRPr/>
            </a:pP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ฉันสามารถหาข้อมูลเพิ่มเติมได้จากที่ไหน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280920" cy="4525963"/>
          </a:xfrm>
        </p:spPr>
        <p:txBody>
          <a:bodyPr/>
          <a:lstStyle/>
          <a:p>
            <a:pPr eaLnBrk="1" hangingPunct="1"/>
            <a:r>
              <a:rPr lang="th-TH" b="1" dirty="0" smtClean="0"/>
              <a:t>จรรยาบรรณทางการค้าและความรับผิดชอบต่อสังคม</a:t>
            </a:r>
            <a:r>
              <a:rPr lang="en-GB" dirty="0" smtClean="0"/>
              <a:t>: </a:t>
            </a:r>
            <a:br>
              <a:rPr lang="en-GB" dirty="0" smtClean="0"/>
            </a:br>
            <a:r>
              <a:rPr lang="en-GB" sz="2800" dirty="0" smtClean="0">
                <a:hlinkClick r:id="rId2"/>
              </a:rPr>
              <a:t>www.ethicaltrade.org/eti-base-code/working-hours</a:t>
            </a:r>
            <a:endParaRPr lang="en-GB" sz="2800" dirty="0" smtClean="0"/>
          </a:p>
          <a:p>
            <a:pPr eaLnBrk="1" hangingPunct="1"/>
            <a:r>
              <a:rPr lang="th-TH" b="1" dirty="0" smtClean="0"/>
              <a:t>ศูนย์ข้อมูลช่วยเหลือ </a:t>
            </a:r>
            <a:r>
              <a:rPr lang="en-GB" b="1" dirty="0" smtClean="0"/>
              <a:t>SEDEX  </a:t>
            </a:r>
            <a:r>
              <a:rPr lang="en-GB" dirty="0" smtClean="0"/>
              <a:t>(</a:t>
            </a:r>
            <a:r>
              <a:rPr lang="th-TH" dirty="0" smtClean="0"/>
              <a:t>หากคุณเป็นสมาชิก)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>
                <a:hlinkClick r:id="rId3"/>
              </a:rPr>
              <a:t>www.sedexglobal.com/about-sedex/contact-us</a:t>
            </a:r>
            <a:endParaRPr lang="en-GB" dirty="0" smtClean="0"/>
          </a:p>
          <a:p>
            <a:pPr eaLnBrk="1" hangingPunct="1"/>
            <a:r>
              <a:rPr lang="th-TH" b="1" dirty="0" smtClean="0"/>
              <a:t>สหภาพการค้า</a:t>
            </a:r>
            <a:r>
              <a:rPr lang="th-TH" dirty="0" smtClean="0"/>
              <a:t>ท้องถิ่น</a:t>
            </a:r>
            <a:endParaRPr lang="en-GB" b="1" dirty="0" smtClean="0"/>
          </a:p>
          <a:p>
            <a:pPr eaLnBrk="1" hangingPunct="1"/>
            <a:r>
              <a:rPr lang="th-TH" b="1" dirty="0" smtClean="0"/>
              <a:t>กระทรวงแรงงาน</a:t>
            </a:r>
            <a:r>
              <a:rPr lang="th-TH" dirty="0" smtClean="0"/>
              <a:t>ในประเทศของคุณหรือหน่วยงานเทียบเท่า </a:t>
            </a:r>
            <a:endParaRPr lang="en-GB" dirty="0" smtClean="0"/>
          </a:p>
          <a:p>
            <a:pPr eaLnBrk="1" hangingPunct="1"/>
            <a:r>
              <a:rPr lang="th-TH" b="1" dirty="0" smtClean="0"/>
              <a:t>ลูกค้าของคุณ</a:t>
            </a:r>
            <a:r>
              <a:rPr lang="en-GB" b="1" dirty="0" smtClean="0"/>
              <a:t> </a:t>
            </a:r>
            <a:r>
              <a:rPr lang="en-GB" dirty="0" smtClean="0"/>
              <a:t>- </a:t>
            </a:r>
            <a:r>
              <a:rPr lang="th-TH" dirty="0" smtClean="0"/>
              <a:t>โดยเฉพาะอย่างยิ่งถ้าพวกเขาเป็นสมาชิกจรรยาบรรณทางการค้าและความรับผิดชอบต่อสังคม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ethicaltrade.org</a:t>
            </a:r>
          </a:p>
          <a:p>
            <a:pPr>
              <a:defRPr/>
            </a:pPr>
            <a:endParaRPr lang="en-GB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ขอบคุณ</a:t>
            </a:r>
            <a:endParaRPr lang="en-GB" dirty="0" smtClean="0"/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66725" y="1628775"/>
            <a:ext cx="5617443" cy="4525963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th-TH" sz="2200" dirty="0" smtClean="0">
                <a:solidFill>
                  <a:schemeClr val="bg1"/>
                </a:solidFill>
              </a:rPr>
              <a:t>จรรยาบรรณทางการค้าและความรับผิดชอบต่อสังคม</a:t>
            </a:r>
            <a:r>
              <a:rPr lang="en-GB" sz="2200" dirty="0" smtClean="0">
                <a:solidFill>
                  <a:schemeClr val="bg1"/>
                </a:solidFill>
              </a:rPr>
              <a:t> (ETI) </a:t>
            </a:r>
            <a:r>
              <a:rPr lang="th-TH" sz="2200" dirty="0" smtClean="0">
                <a:solidFill>
                  <a:schemeClr val="bg1"/>
                </a:solidFill>
              </a:rPr>
              <a:t>เป็นพันธมิตรระหว่างบริษัทชั้นนำต่างๆ สหภาพการค้าและเอ็นจีโอ ซึ่งสร้างเสริมให้เกิดความเคารพในสิทธิของแรงงานทั่วโลก</a:t>
            </a:r>
            <a:r>
              <a:rPr lang="en-GB" sz="2200" dirty="0" smtClean="0">
                <a:solidFill>
                  <a:schemeClr val="bg1"/>
                </a:solidFill>
              </a:rPr>
              <a:t> </a:t>
            </a:r>
          </a:p>
          <a:p>
            <a:pPr marL="0" indent="0">
              <a:buFontTx/>
              <a:buNone/>
            </a:pPr>
            <a:r>
              <a:rPr lang="th-TH" sz="2200" smtClean="0">
                <a:solidFill>
                  <a:schemeClr val="bg1"/>
                </a:solidFill>
              </a:rPr>
              <a:t>วิสัยทัศน์ของเราคือโลกที่แรงงานทุกคนมีอิสระพ้นจาการถูกเอาเปรียบและการเลือกปฏิบัติ และมีความสุขในเสรีภาพ ความปลอดภัยและความเท่าเทียมกัน</a:t>
            </a:r>
            <a:r>
              <a:rPr lang="en-GB" sz="2200" smtClean="0">
                <a:solidFill>
                  <a:schemeClr val="bg1"/>
                </a:solidFill>
              </a:rPr>
              <a:t> </a:t>
            </a:r>
            <a:endParaRPr lang="en-GB" sz="2200" dirty="0" smtClean="0">
              <a:solidFill>
                <a:schemeClr val="bg1"/>
              </a:solidFill>
            </a:endParaRPr>
          </a:p>
          <a:p>
            <a:pPr marL="0" indent="0" eaLnBrk="1" hangingPunct="1">
              <a:buFontTx/>
              <a:buNone/>
            </a:pPr>
            <a:endParaRPr lang="en-GB" sz="2200" dirty="0" smtClean="0">
              <a:solidFill>
                <a:schemeClr val="bg1"/>
              </a:solidFill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39750" y="4581525"/>
            <a:ext cx="3097213" cy="1595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Ethical Trading Initiative 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8 Coldbath Square 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London  EC1R 5HL  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UK</a:t>
            </a:r>
          </a:p>
          <a:p>
            <a:pPr eaLnBrk="0" hangingPunct="0"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T +44 (0) 20 7841 4350 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F +44 (0) 20 7833 1569 </a:t>
            </a:r>
            <a:br>
              <a:rPr lang="en-US" sz="1400">
                <a:solidFill>
                  <a:schemeClr val="bg1"/>
                </a:solidFill>
                <a:latin typeface="Calibri" pitchFamily="34" charset="0"/>
              </a:rPr>
            </a:br>
            <a:r>
              <a:rPr lang="en-US" sz="1400">
                <a:solidFill>
                  <a:schemeClr val="bg1"/>
                </a:solidFill>
                <a:latin typeface="Calibri" pitchFamily="34" charset="0"/>
              </a:rPr>
              <a:t>eti@eti.org.uk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14282" y="6143644"/>
            <a:ext cx="8496300" cy="476250"/>
          </a:xfrm>
        </p:spPr>
        <p:txBody>
          <a:bodyPr/>
          <a:lstStyle/>
          <a:p>
            <a:pPr algn="l">
              <a:defRPr/>
            </a:pPr>
            <a:r>
              <a:rPr lang="th-TH" sz="2200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</a:p>
          <a:p>
            <a:pPr>
              <a:defRPr/>
            </a:pPr>
            <a:r>
              <a:rPr lang="en-GB" sz="2200" b="1" dirty="0" smtClean="0">
                <a:solidFill>
                  <a:srgbClr val="969696"/>
                </a:solidFill>
              </a:rPr>
              <a:t> </a:t>
            </a:r>
            <a:r>
              <a:rPr lang="en-GB" dirty="0" smtClean="0">
                <a:solidFill>
                  <a:srgbClr val="969696"/>
                </a:solidFill>
              </a:rPr>
              <a:t>                                    </a:t>
            </a:r>
            <a:r>
              <a:rPr lang="en-GB" dirty="0" smtClean="0"/>
              <a:t>                                                                                  </a:t>
            </a:r>
            <a:r>
              <a:rPr lang="en-GB" dirty="0"/>
              <a:t>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ระยะเวลาดำเนินการ</a:t>
            </a:r>
            <a:r>
              <a:rPr lang="en-GB" dirty="0" smtClean="0"/>
              <a:t> - </a:t>
            </a:r>
            <a:r>
              <a:rPr lang="th-TH" dirty="0" smtClean="0"/>
              <a:t>2557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492896"/>
            <a:ext cx="1584176" cy="459432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None/>
            </a:pPr>
            <a:r>
              <a:rPr lang="th-TH" sz="1600" b="1" dirty="0" smtClean="0"/>
              <a:t>1 เมษายน</a:t>
            </a:r>
            <a:endParaRPr lang="en-GB" dirty="0" smtClean="0"/>
          </a:p>
        </p:txBody>
      </p:sp>
      <p:sp>
        <p:nvSpPr>
          <p:cNvPr id="6" name="Pentagon 5"/>
          <p:cNvSpPr/>
          <p:nvPr/>
        </p:nvSpPr>
        <p:spPr>
          <a:xfrm>
            <a:off x="539552" y="2924944"/>
            <a:ext cx="1944216" cy="1512168"/>
          </a:xfrm>
          <a:prstGeom prst="homePlate">
            <a:avLst/>
          </a:prstGeom>
          <a:solidFill>
            <a:srgbClr val="FEC13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ปรับปรุงข้อความที่เริ่มบังคับใช้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entagon 6"/>
          <p:cNvSpPr/>
          <p:nvPr/>
        </p:nvSpPr>
        <p:spPr>
          <a:xfrm>
            <a:off x="2483768" y="2924944"/>
            <a:ext cx="1944216" cy="1512168"/>
          </a:xfrm>
          <a:prstGeom prst="homePlate">
            <a:avLst/>
          </a:prstGeom>
          <a:solidFill>
            <a:srgbClr val="FEC1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บริษัทเตรียมพร้อมสำหรับการนำไปปฏิบัติ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427984" y="2924944"/>
            <a:ext cx="1944216" cy="1512168"/>
          </a:xfrm>
          <a:prstGeom prst="homePlate">
            <a:avLst/>
          </a:prstGeom>
          <a:solidFill>
            <a:srgbClr val="F7931E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บริษัทเริ่มนำข้อความที่มีการปรับปรุงมาใช้ปฏิบัติ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ntagon 8"/>
          <p:cNvSpPr/>
          <p:nvPr/>
        </p:nvSpPr>
        <p:spPr>
          <a:xfrm>
            <a:off x="6372200" y="2924944"/>
            <a:ext cx="1944216" cy="1512168"/>
          </a:xfrm>
          <a:prstGeom prst="homePlate">
            <a:avLst/>
          </a:prstGeom>
          <a:solidFill>
            <a:srgbClr val="F793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หน่วยงานการตรวจสอบทางสังคมเริ่มใช้ข้อความที่มีการปรับปรุง</a:t>
            </a:r>
            <a:endParaRPr lang="en-GB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176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th-TH" sz="1600" b="1" dirty="0" smtClean="0">
                <a:solidFill>
                  <a:srgbClr val="4D4D4D"/>
                </a:solidFill>
                <a:latin typeface="+mn-lt"/>
              </a:rPr>
              <a:t>เมษายน</a:t>
            </a:r>
            <a:r>
              <a:rPr lang="en-GB" sz="1600" b="1" dirty="0" smtClean="0">
                <a:solidFill>
                  <a:srgbClr val="4D4D4D"/>
                </a:solidFill>
                <a:latin typeface="+mn-lt"/>
              </a:rPr>
              <a:t>-</a:t>
            </a:r>
            <a:r>
              <a:rPr lang="th-TH" sz="1600" b="1" dirty="0" smtClean="0">
                <a:solidFill>
                  <a:srgbClr val="4D4D4D"/>
                </a:solidFill>
                <a:latin typeface="+mn-lt"/>
              </a:rPr>
              <a:t>ก.ย.</a:t>
            </a:r>
            <a:endParaRPr lang="en-GB" sz="1600" b="1" dirty="0" smtClean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27984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th-TH" sz="1600" b="1" dirty="0" smtClean="0">
                <a:solidFill>
                  <a:srgbClr val="4D4D4D"/>
                </a:solidFill>
                <a:latin typeface="+mn-lt"/>
              </a:rPr>
              <a:t>1 กันยายน</a:t>
            </a:r>
            <a:endParaRPr lang="en-GB" sz="1600" b="1" dirty="0" smtClean="0">
              <a:solidFill>
                <a:srgbClr val="4D4D4D"/>
              </a:solidFill>
              <a:latin typeface="+mn-lt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372200" y="2492896"/>
            <a:ext cx="1944216" cy="459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1200"/>
              </a:spcAft>
              <a:buNone/>
            </a:pPr>
            <a:r>
              <a:rPr lang="th-TH" sz="1600" b="1" dirty="0" smtClean="0">
                <a:solidFill>
                  <a:srgbClr val="4D4D4D"/>
                </a:solidFill>
                <a:latin typeface="+mn-lt"/>
              </a:rPr>
              <a:t>1 ธันวาคม</a:t>
            </a:r>
            <a:endParaRPr lang="en-GB" sz="1600" b="1" dirty="0" smtClean="0">
              <a:solidFill>
                <a:srgbClr val="4D4D4D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79388" y="6245225"/>
            <a:ext cx="8496300" cy="327047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  </a:t>
            </a:r>
            <a:r>
              <a:rPr lang="th-TH" sz="2200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</a:p>
          <a:p>
            <a:pPr algn="l">
              <a:defRPr/>
            </a:pPr>
            <a:r>
              <a:rPr lang="en-GB" dirty="0" smtClean="0">
                <a:solidFill>
                  <a:srgbClr val="969696"/>
                </a:solidFill>
              </a:rPr>
              <a:t>                                    </a:t>
            </a:r>
            <a:r>
              <a:rPr lang="en-GB" dirty="0" smtClean="0"/>
              <a:t>                                                                               </a:t>
            </a:r>
            <a:r>
              <a:rPr lang="th-TH" dirty="0" smtClean="0"/>
              <a:t>    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th-TH" sz="3600" dirty="0" smtClean="0"/>
              <a:t>เหตุใดการจัดการชั่วโมงการทำงานจึงเป็นสิ่งสำคัญ</a:t>
            </a:r>
            <a:r>
              <a:rPr lang="en-GB" sz="3600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</p:spPr>
        <p:txBody>
          <a:bodyPr/>
          <a:lstStyle/>
          <a:p>
            <a:pPr indent="0" eaLnBrk="1" hangingPunct="1">
              <a:buNone/>
            </a:pPr>
            <a:r>
              <a:rPr lang="th-TH" dirty="0" smtClean="0"/>
              <a:t>งานวิจัยแสดงให้เห็นว่าการทำงานมากกว่า 48 ชั่วโมงต่อสัปดาห์ จะส่งผลดังนี้</a:t>
            </a:r>
            <a:r>
              <a:rPr lang="en-GB" dirty="0" smtClean="0"/>
              <a:t>:</a:t>
            </a:r>
          </a:p>
          <a:p>
            <a:pPr indent="0" eaLnBrk="1" hangingPunct="1">
              <a:buNone/>
            </a:pPr>
            <a:endParaRPr lang="en-GB" sz="1800" dirty="0" smtClean="0"/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</a:t>
            </a:r>
            <a:r>
              <a:rPr lang="th-TH" dirty="0" smtClean="0"/>
              <a:t>ผลเสียต่อ</a:t>
            </a:r>
            <a:r>
              <a:rPr lang="th-TH" b="1" dirty="0" smtClean="0"/>
              <a:t>สุขภาพ</a:t>
            </a:r>
            <a:r>
              <a:rPr lang="th-TH" dirty="0" smtClean="0"/>
              <a:t>ของผู้ใช้แรงงาน</a:t>
            </a:r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</a:t>
            </a:r>
            <a:r>
              <a:rPr lang="th-TH" dirty="0" smtClean="0"/>
              <a:t>ลด</a:t>
            </a:r>
            <a:r>
              <a:rPr lang="th-TH" b="1" dirty="0" smtClean="0"/>
              <a:t>ความสามารถในการผลิต</a:t>
            </a:r>
            <a:r>
              <a:rPr lang="th-TH" dirty="0" smtClean="0"/>
              <a:t>และคุณภาพของงาน</a:t>
            </a:r>
            <a:endParaRPr lang="en-GB" dirty="0" smtClean="0"/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</a:t>
            </a:r>
            <a:r>
              <a:rPr lang="th-TH" dirty="0" smtClean="0"/>
              <a:t>ทำให้เกิด</a:t>
            </a:r>
            <a:r>
              <a:rPr lang="th-TH" b="1" dirty="0" smtClean="0"/>
              <a:t>ความเครียด</a:t>
            </a:r>
            <a:endParaRPr lang="en-GB" b="1" dirty="0" smtClean="0"/>
          </a:p>
          <a:p>
            <a:pPr lvl="1" eaLnBrk="1" hangingPunct="1">
              <a:buBlip>
                <a:blip r:embed="rId2"/>
              </a:buBlip>
            </a:pPr>
            <a:r>
              <a:rPr lang="en-GB" dirty="0" smtClean="0"/>
              <a:t> </a:t>
            </a:r>
            <a:r>
              <a:rPr lang="th-TH" dirty="0" smtClean="0"/>
              <a:t>ทำให้มีความลำบากในการ</a:t>
            </a:r>
            <a:r>
              <a:rPr lang="th-TH" b="1" dirty="0" smtClean="0"/>
              <a:t>ดูแล</a:t>
            </a:r>
            <a:r>
              <a:rPr lang="th-TH" dirty="0" smtClean="0"/>
              <a:t>เด็กเล็กและผู้ที่อยู่ในภาวะพึ่งพิง</a:t>
            </a:r>
            <a:endParaRPr lang="en-GB" dirty="0" smtClean="0"/>
          </a:p>
          <a:p>
            <a:pPr lvl="1"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				      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74638"/>
            <a:ext cx="8496944" cy="1143000"/>
          </a:xfrm>
        </p:spPr>
        <p:txBody>
          <a:bodyPr/>
          <a:lstStyle/>
          <a:p>
            <a:pPr eaLnBrk="1" hangingPunct="1"/>
            <a:r>
              <a:rPr lang="th-TH" dirty="0" smtClean="0"/>
              <a:t>เหตุใดเราจึงมีการปรับปรุงแก้ไขข้อปฏิบัติเรื่องชั่วโมงการทำงาน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เพื่อทำให้นายจ้างมี</a:t>
            </a:r>
            <a:r>
              <a:rPr lang="th-TH" b="1" dirty="0" smtClean="0"/>
              <a:t>ความเข้าใจที่ดียิ่งขึ้นและสามารถบริหารจัดการ</a:t>
            </a:r>
            <a:r>
              <a:rPr lang="th-TH" dirty="0" smtClean="0"/>
              <a:t>ชั่วโมงการทำงานได้</a:t>
            </a:r>
            <a:endParaRPr lang="en-GB" dirty="0" smtClean="0"/>
          </a:p>
          <a:p>
            <a:pPr eaLnBrk="1" hangingPunct="1"/>
            <a:r>
              <a:rPr lang="th-TH" dirty="0" smtClean="0"/>
              <a:t>เพื่อ </a:t>
            </a:r>
            <a:r>
              <a:rPr lang="th-TH" b="1" dirty="0" smtClean="0"/>
              <a:t>ให้มีความยืดหยุ่นมากขึ้น</a:t>
            </a:r>
            <a:r>
              <a:rPr lang="th-TH" dirty="0" smtClean="0"/>
              <a:t>เกี่ยวกับจำนวนชั่วโมงที่มีการทำงานล่วงเวลา โดยไม่ให้ชั่วโมงการทำงานทั้งหมดเกินเวลาที่เหมาะสม</a:t>
            </a:r>
            <a:endParaRPr lang="en-GB" dirty="0" smtClean="0"/>
          </a:p>
          <a:p>
            <a:pPr eaLnBrk="1" hangingPunct="1"/>
            <a:r>
              <a:rPr lang="th-TH" dirty="0" smtClean="0"/>
              <a:t>เพื่อ</a:t>
            </a:r>
            <a:r>
              <a:rPr lang="th-TH" b="1" dirty="0" smtClean="0"/>
              <a:t>ลดความสับสน</a:t>
            </a:r>
            <a:r>
              <a:rPr lang="en-GB" b="1" dirty="0" smtClean="0"/>
              <a:t> </a:t>
            </a:r>
            <a:r>
              <a:rPr lang="th-TH" dirty="0" smtClean="0"/>
              <a:t>ในการใช้เงื่อนไขบางประการ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42844" y="6215082"/>
            <a:ext cx="8786874" cy="476250"/>
          </a:xfrm>
        </p:spPr>
        <p:txBody>
          <a:bodyPr/>
          <a:lstStyle/>
          <a:p>
            <a:pPr algn="l">
              <a:defRPr/>
            </a:pP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  <a:r>
              <a:rPr lang="th-TH" dirty="0" smtClean="0"/>
              <a:t>                                                             </a:t>
            </a:r>
            <a:r>
              <a:rPr lang="en-GB" dirty="0" smtClean="0"/>
              <a:t>ethicaltrade.org</a:t>
            </a:r>
            <a:r>
              <a:rPr lang="th-TH" dirty="0" smtClean="0"/>
              <a:t>                                         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การให้คำจำกัดความใหม่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sz="1400" dirty="0" smtClean="0"/>
              <a:t>6.1 </a:t>
            </a:r>
            <a:r>
              <a:rPr lang="th-TH" sz="1400" dirty="0" smtClean="0"/>
              <a:t>ชั่วโมงการทำงานต้องสอดคล้องตามกฎหมายภายในประเทศ</a:t>
            </a:r>
            <a:r>
              <a:rPr lang="en-GB" sz="1400" dirty="0" smtClean="0"/>
              <a:t> </a:t>
            </a:r>
            <a:r>
              <a:rPr lang="th-TH" sz="1400" dirty="0" smtClean="0"/>
              <a:t>ข้อตกลงร่วมกัน และตามที่ระบุไว้ในข้อ  </a:t>
            </a:r>
            <a:r>
              <a:rPr lang="en-GB" sz="1400" dirty="0" smtClean="0"/>
              <a:t>6.2 </a:t>
            </a:r>
            <a:r>
              <a:rPr lang="th-TH" sz="1400" dirty="0" smtClean="0"/>
              <a:t>ถึง</a:t>
            </a:r>
            <a:r>
              <a:rPr lang="en-GB" sz="1400" dirty="0" smtClean="0"/>
              <a:t> 6.6 </a:t>
            </a:r>
            <a:r>
              <a:rPr lang="th-TH" sz="1400" dirty="0" smtClean="0"/>
              <a:t>ด้านล่างซึ่งให้ความคุ้มครองแรงงาน  ทั้งนี้ข้อ</a:t>
            </a:r>
            <a:r>
              <a:rPr lang="en-GB" sz="1400" dirty="0" smtClean="0"/>
              <a:t> 6.2 </a:t>
            </a:r>
            <a:r>
              <a:rPr lang="th-TH" sz="1400" dirty="0" smtClean="0"/>
              <a:t>ถึง</a:t>
            </a:r>
            <a:r>
              <a:rPr lang="en-GB" sz="1400" dirty="0" smtClean="0"/>
              <a:t> </a:t>
            </a:r>
            <a:r>
              <a:rPr lang="th-TH" sz="1400" dirty="0" smtClean="0"/>
              <a:t>ข้อ </a:t>
            </a:r>
            <a:r>
              <a:rPr lang="en-GB" sz="1400" dirty="0" smtClean="0"/>
              <a:t>6.6 </a:t>
            </a:r>
            <a:r>
              <a:rPr lang="th-TH" sz="1400" dirty="0" smtClean="0"/>
              <a:t>อยู่บนพื้นฐานของมาตรฐานแรงงานนานาชาติ </a:t>
            </a:r>
            <a:endParaRPr lang="en-GB" sz="1400" dirty="0" smtClean="0"/>
          </a:p>
          <a:p>
            <a:r>
              <a:rPr lang="en-GB" sz="1400" dirty="0" smtClean="0"/>
              <a:t>6.2 </a:t>
            </a:r>
            <a:r>
              <a:rPr lang="th-TH" sz="1400" dirty="0" smtClean="0"/>
              <a:t>ชั่วโมงการทำงาน ไม่รวมถึงการทำงานล่วงเวลาต้องได้รับการระบุไว้ในสัญญาและจะต้องไม่เกินกว่า </a:t>
            </a:r>
            <a:r>
              <a:rPr lang="en-GB" sz="1400" dirty="0" smtClean="0"/>
              <a:t>48 </a:t>
            </a:r>
            <a:r>
              <a:rPr lang="th-TH" sz="1400" dirty="0" smtClean="0"/>
              <a:t>ชั่วโมงต่อสัปดาห์</a:t>
            </a:r>
            <a:r>
              <a:rPr lang="en-GB" sz="1400" dirty="0" smtClean="0"/>
              <a:t>*</a:t>
            </a:r>
            <a:endParaRPr lang="en-GB" sz="1200" i="1" dirty="0" smtClean="0"/>
          </a:p>
          <a:p>
            <a:r>
              <a:rPr lang="en-GB" sz="1400" dirty="0" smtClean="0"/>
              <a:t>6.3 </a:t>
            </a:r>
            <a:r>
              <a:rPr lang="th-TH" sz="1400" dirty="0" smtClean="0"/>
              <a:t>การทำงานล่วงเวลาทั้งหมดจะต้องเป็นไปโดยความสมัครใจ</a:t>
            </a:r>
            <a:r>
              <a:rPr lang="en-GB" sz="1400" dirty="0" smtClean="0"/>
              <a:t> </a:t>
            </a:r>
            <a:r>
              <a:rPr lang="th-TH" sz="1400" dirty="0" smtClean="0"/>
              <a:t>การทำงานล่วงเวลาควรนำมาใช้อย่างมีความรับผิดชอบ และพิจารณาปัจจัยต่างๆ ดังต่อไปนี้</a:t>
            </a:r>
            <a:r>
              <a:rPr lang="en-GB" sz="1400" dirty="0" smtClean="0"/>
              <a:t>: </a:t>
            </a:r>
            <a:r>
              <a:rPr lang="th-TH" sz="1400" dirty="0" smtClean="0"/>
              <a:t>ปริมาณเวลา ความถี่และชั่วโมงการทำงานที่แรงงานแต่ละคนสามารถทำได้รวมถึงจำนวนคนงานโดยพิจารณาเป็นหน่วยเดียวกัน</a:t>
            </a:r>
            <a:r>
              <a:rPr lang="en-GB" sz="1400" dirty="0" smtClean="0"/>
              <a:t> </a:t>
            </a:r>
            <a:r>
              <a:rPr lang="th-TH" sz="1400" dirty="0" smtClean="0"/>
              <a:t>ทั้งนี้การทำงานล่วงเวลาไม่ควรนำมาใช้แทนที่การจ้างงานปกติ</a:t>
            </a:r>
            <a:r>
              <a:rPr lang="en-GB" sz="1400" dirty="0" smtClean="0"/>
              <a:t> </a:t>
            </a:r>
            <a:r>
              <a:rPr lang="th-TH" sz="1400" dirty="0" smtClean="0"/>
              <a:t>การทำงานล่วงเวลาจะต้องได้รับค่าจ้างในอัตราพิเศษ ซึ่งแนะนำให้ไม่ควรต่ำกว่า </a:t>
            </a:r>
            <a:r>
              <a:rPr lang="en-GB" sz="1400" dirty="0" smtClean="0"/>
              <a:t>125% </a:t>
            </a:r>
            <a:r>
              <a:rPr lang="th-TH" sz="1400" dirty="0" smtClean="0"/>
              <a:t>ของค่าจ้างอัตราปกติ</a:t>
            </a:r>
            <a:endParaRPr lang="en-GB" sz="1400" dirty="0" smtClean="0"/>
          </a:p>
          <a:p>
            <a:r>
              <a:rPr lang="en-GB" sz="1400" dirty="0" smtClean="0"/>
              <a:t>6.4 </a:t>
            </a:r>
            <a:r>
              <a:rPr lang="th-TH" sz="1400" dirty="0" smtClean="0"/>
              <a:t>ชั่วโมงการทำงานรวมทั้งหมดภายในระยะเวลา 7 วันใดๆ จะต้องไม่เกินกว่า 60 ชั่วโมง  ยกเว้นกรณีที่ระบุไว้ในข้อ 6.5 ด้านล่าง</a:t>
            </a:r>
            <a:endParaRPr lang="en-GB" sz="1400" dirty="0" smtClean="0"/>
          </a:p>
          <a:p>
            <a:r>
              <a:rPr lang="en-GB" sz="1400" dirty="0" smtClean="0"/>
              <a:t>6.5 </a:t>
            </a:r>
            <a:r>
              <a:rPr lang="th-TH" sz="1400" dirty="0" smtClean="0"/>
              <a:t>ชั่วโมงการทำงานอาจเกินกว่า </a:t>
            </a:r>
            <a:r>
              <a:rPr lang="en-GB" sz="1400" dirty="0" smtClean="0"/>
              <a:t>60 </a:t>
            </a:r>
            <a:r>
              <a:rPr lang="th-TH" sz="1400" dirty="0" smtClean="0"/>
              <a:t>ชั่วโมงได้ในระยะเวลา </a:t>
            </a:r>
            <a:r>
              <a:rPr lang="en-GB" sz="1400" dirty="0" smtClean="0"/>
              <a:t>7 </a:t>
            </a:r>
            <a:r>
              <a:rPr lang="th-TH" sz="1400" dirty="0" smtClean="0"/>
              <a:t>วันใดๆ ได้ต่อเมื่อมีเหตุการณ์แวดล้อมยกเว้น ซึ่งจะต้องตรงตามข้อกำหนดต่อไปนี้เท่านั้น</a:t>
            </a:r>
            <a:r>
              <a:rPr lang="en-GB" sz="1400" dirty="0" smtClean="0"/>
              <a:t>:</a:t>
            </a:r>
          </a:p>
          <a:p>
            <a:pPr lvl="1"/>
            <a:r>
              <a:rPr lang="th-TH" sz="1200" dirty="0" smtClean="0"/>
              <a:t>ได้รับอนุญาตจากกฎหมายภายในประเทศ</a:t>
            </a:r>
            <a:r>
              <a:rPr lang="en-GB" sz="1200" dirty="0" smtClean="0"/>
              <a:t>;</a:t>
            </a:r>
          </a:p>
          <a:p>
            <a:pPr lvl="1"/>
            <a:r>
              <a:rPr lang="th-TH" sz="1200" dirty="0" smtClean="0"/>
              <a:t>ได้รับอนุญาตตามข้อตกลงร่วมกันซึ่งมีการเจรจาอย่างอิสระกับผู้จัดงานของแรงงานโดยแสดงถึงสัดส่วนแรงงานที่สำคัญ</a:t>
            </a:r>
            <a:r>
              <a:rPr lang="en-GB" sz="1200" dirty="0" smtClean="0"/>
              <a:t>;</a:t>
            </a:r>
          </a:p>
          <a:p>
            <a:pPr lvl="1"/>
            <a:r>
              <a:rPr lang="th-TH" sz="1200" dirty="0" smtClean="0"/>
              <a:t>มีการใช้เครื่องป้องกันที่เหมาะสมเพื่อป้องกันสุขภาพและความปลอดภัยของแรงงาน</a:t>
            </a:r>
            <a:r>
              <a:rPr lang="en-GB" sz="1200" dirty="0" smtClean="0"/>
              <a:t>; </a:t>
            </a:r>
            <a:r>
              <a:rPr lang="th-TH" sz="1200" dirty="0" smtClean="0"/>
              <a:t>และ</a:t>
            </a:r>
            <a:endParaRPr lang="en-GB" sz="1200" dirty="0" smtClean="0"/>
          </a:p>
          <a:p>
            <a:pPr lvl="1"/>
            <a:r>
              <a:rPr lang="th-TH" sz="1200" dirty="0" smtClean="0"/>
              <a:t>นายจ้างสามารถแสดงให้เห็นว่าเหตุการณ์แวดล้อมที่ยกเว้นได้ถูกนำมาใช้ เช่นกรณีที่ต้องการผลผลิตโดยไม่ได้คาดการณ์ไว้ในปริมาณสูงสุด เกิดอุบัติเหตุหรือเกิดเหตุฉุกเฉิน </a:t>
            </a:r>
            <a:endParaRPr lang="en-GB" sz="1200" dirty="0" smtClean="0"/>
          </a:p>
          <a:p>
            <a:r>
              <a:rPr lang="en-GB" sz="1400" dirty="0" smtClean="0"/>
              <a:t>6.6 </a:t>
            </a:r>
            <a:r>
              <a:rPr lang="th-TH" sz="1400" dirty="0" smtClean="0"/>
              <a:t>แรงงานจะต้องได้รับวันหยุดอย่างน้อยหนึ่งวันในระยะเวลาทุกๆ 7 วันทำงาน</a:t>
            </a:r>
            <a:r>
              <a:rPr lang="en-GB" sz="1400" dirty="0" smtClean="0"/>
              <a:t> </a:t>
            </a:r>
            <a:r>
              <a:rPr lang="th-TH" sz="1400" dirty="0" smtClean="0"/>
              <a:t>หรือตามที่ได้รับอนุญาตโดยกฎหมายภายในประเทศ </a:t>
            </a:r>
            <a:r>
              <a:rPr lang="en-GB" sz="1400" dirty="0" smtClean="0"/>
              <a:t> </a:t>
            </a:r>
            <a:r>
              <a:rPr lang="th-TH" sz="1400" dirty="0" smtClean="0"/>
              <a:t>วันหยุด </a:t>
            </a:r>
            <a:r>
              <a:rPr lang="en-GB" sz="1400" dirty="0" smtClean="0"/>
              <a:t>2 </a:t>
            </a:r>
            <a:r>
              <a:rPr lang="th-TH" sz="1400" dirty="0" smtClean="0"/>
              <a:t>วันในระยะเวลาทุกๆ 14 วันทำงาน</a:t>
            </a:r>
            <a:r>
              <a:rPr lang="en-GB" sz="1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GB" dirty="0" smtClean="0"/>
              <a:t>  </a:t>
            </a:r>
            <a:r>
              <a:rPr lang="th-TH" sz="2200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  <a:r>
              <a:rPr lang="en-GB" sz="2200" b="1" dirty="0" smtClean="0">
                <a:solidFill>
                  <a:srgbClr val="969696"/>
                </a:solidFill>
              </a:rPr>
              <a:t> </a:t>
            </a:r>
            <a:r>
              <a:rPr lang="en-GB" dirty="0" smtClean="0">
                <a:solidFill>
                  <a:srgbClr val="969696"/>
                </a:solidFill>
              </a:rPr>
              <a:t>                                    </a:t>
            </a:r>
            <a:r>
              <a:rPr lang="en-GB" dirty="0" smtClean="0"/>
              <a:t>                                                                                  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คำจำกัดความใหม่</a:t>
            </a:r>
            <a:endParaRPr lang="en-GB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h-TH" dirty="0" smtClean="0"/>
              <a:t>คำอธิบายเพิ่มเติม</a:t>
            </a:r>
            <a:r>
              <a:rPr lang="en-GB" dirty="0" smtClean="0"/>
              <a:t>:</a:t>
            </a:r>
          </a:p>
          <a:p>
            <a:pPr>
              <a:buNone/>
            </a:pPr>
            <a:endParaRPr lang="en-GB" sz="2000" dirty="0" smtClean="0"/>
          </a:p>
          <a:p>
            <a:pPr>
              <a:buNone/>
            </a:pPr>
            <a:r>
              <a:rPr lang="en-GB" sz="2000" dirty="0" smtClean="0"/>
              <a:t>	</a:t>
            </a:r>
            <a:r>
              <a:rPr lang="en-GB" sz="2000" i="1" dirty="0" smtClean="0"/>
              <a:t>“</a:t>
            </a:r>
            <a:r>
              <a:rPr lang="th-TH" sz="2000" i="1" dirty="0" smtClean="0"/>
              <a:t>มาตรฐานนานาชาติแนะนำการลดชั่วโมงการทำงานปกติอย่างต่อเนื่อง ตามสมควร เป็น </a:t>
            </a:r>
            <a:r>
              <a:rPr lang="en-GB" sz="2000" i="1" dirty="0" smtClean="0"/>
              <a:t>40 </a:t>
            </a:r>
            <a:r>
              <a:rPr lang="th-TH" sz="2000" i="1" dirty="0" smtClean="0"/>
              <a:t>ชั่วโมงต่อสัปดาห์โดยไม่มีการลดจำนวนค่าจ้างแรงงานเมื่อจำนวนชั่วโมงถูกลดลง</a:t>
            </a:r>
            <a:r>
              <a:rPr lang="en-GB" sz="2000" i="1" dirty="0" smtClean="0"/>
              <a:t>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th-TH" dirty="0" smtClean="0"/>
              <a:t>ข้อความนี้ไม่ใช่กฎบังคับในข้อปฏิบัติแต่เป็นสิ่งที่ส่งเสริมให้นายจ้างปฏิบัติตาม</a:t>
            </a:r>
            <a:endParaRPr lang="en-GB" dirty="0" smtClean="0"/>
          </a:p>
        </p:txBody>
      </p:sp>
      <p:sp>
        <p:nvSpPr>
          <p:cNvPr id="5" name="Rectangle 4"/>
          <p:cNvSpPr/>
          <p:nvPr/>
        </p:nvSpPr>
        <p:spPr>
          <a:xfrm>
            <a:off x="6357950" y="6286520"/>
            <a:ext cx="16756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rgbClr val="F7931E"/>
                </a:solidFill>
                <a:latin typeface="Calibri"/>
              </a:rPr>
              <a:t>ethicaltrade.org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  </a:t>
            </a:r>
            <a:r>
              <a:rPr lang="en-GB" sz="2200" b="1" dirty="0" smtClean="0">
                <a:solidFill>
                  <a:srgbClr val="969696"/>
                </a:solidFill>
              </a:rPr>
              <a:t> </a:t>
            </a:r>
            <a:r>
              <a:rPr lang="en-GB" dirty="0" smtClean="0">
                <a:solidFill>
                  <a:srgbClr val="969696"/>
                </a:solidFill>
              </a:rPr>
              <a:t>                                    </a:t>
            </a:r>
            <a:r>
              <a:rPr lang="en-GB" dirty="0" smtClean="0"/>
              <a:t>                                                                                  </a:t>
            </a:r>
            <a:r>
              <a:rPr lang="en-GB" dirty="0"/>
              <a:t>ethicaltrade.org</a:t>
            </a:r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กุญแจสำคัญในการเปลี่ยนแปลง คืออะไร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th-TH" dirty="0" smtClean="0"/>
              <a:t>การทำงานล่วงเวลาควรจะ</a:t>
            </a:r>
            <a:r>
              <a:rPr lang="en-GB" dirty="0" smtClean="0"/>
              <a:t>:</a:t>
            </a:r>
          </a:p>
          <a:p>
            <a:pPr eaLnBrk="1" hangingPunct="1"/>
            <a:r>
              <a:rPr lang="en-GB" sz="2900" dirty="0" smtClean="0"/>
              <a:t>“</a:t>
            </a:r>
            <a:r>
              <a:rPr lang="th-TH" sz="2900" dirty="0" smtClean="0"/>
              <a:t>นำมาใช้ด้วยความรับผิดชอบ</a:t>
            </a:r>
            <a:r>
              <a:rPr lang="en-GB" sz="2900" dirty="0" smtClean="0"/>
              <a:t>”</a:t>
            </a:r>
          </a:p>
          <a:p>
            <a:pPr eaLnBrk="1" hangingPunct="1"/>
            <a:r>
              <a:rPr lang="th-TH" sz="2900" dirty="0" smtClean="0"/>
              <a:t>โดยความสมัครใจ </a:t>
            </a:r>
            <a:r>
              <a:rPr lang="th-TH" sz="2900" u="sng" dirty="0" smtClean="0"/>
              <a:t>และ</a:t>
            </a:r>
            <a:r>
              <a:rPr lang="en-GB" sz="2900" dirty="0" smtClean="0"/>
              <a:t>“</a:t>
            </a:r>
            <a:r>
              <a:rPr lang="th-TH" sz="2900" dirty="0" smtClean="0"/>
              <a:t>นำปัจจัยต่อไปนี้มาพิจารณาร่วมด้วย</a:t>
            </a:r>
            <a:r>
              <a:rPr lang="en-GB" sz="2900" dirty="0" smtClean="0"/>
              <a:t>: </a:t>
            </a:r>
            <a:r>
              <a:rPr lang="th-TH" sz="2900" dirty="0" smtClean="0"/>
              <a:t>ขอบเขตเวลา ความถี่และ</a:t>
            </a:r>
            <a:r>
              <a:rPr lang="th-TH" sz="3200" dirty="0" smtClean="0"/>
              <a:t>ชั่วโมงการทำงานที่แรงงานแต่ละคนสามารถทำได้และ จำนวนคนงานโดยพิจารณาเป็นหน่วยเดียวกัน</a:t>
            </a:r>
            <a:r>
              <a:rPr lang="en-GB" sz="2900" dirty="0" smtClean="0"/>
              <a:t>”</a:t>
            </a:r>
          </a:p>
          <a:p>
            <a:pPr eaLnBrk="1" hangingPunct="1"/>
            <a:r>
              <a:rPr lang="en-GB" sz="2900" dirty="0" smtClean="0"/>
              <a:t>“</a:t>
            </a:r>
            <a:r>
              <a:rPr lang="th-TH" sz="2900" dirty="0" smtClean="0"/>
              <a:t>ไม่ใช้</a:t>
            </a:r>
            <a:r>
              <a:rPr lang="en-GB" sz="2900" dirty="0" smtClean="0"/>
              <a:t>...</a:t>
            </a:r>
            <a:r>
              <a:rPr lang="th-TH" sz="2900" dirty="0" smtClean="0"/>
              <a:t>เพื่อทดแทนการจ้างงานปกติ</a:t>
            </a:r>
            <a:r>
              <a:rPr lang="en-GB" sz="2900" dirty="0" smtClean="0"/>
              <a:t>”</a:t>
            </a:r>
          </a:p>
          <a:p>
            <a:pPr eaLnBrk="1" hangingPunct="1"/>
            <a:r>
              <a:rPr lang="en-GB" sz="2900" dirty="0" smtClean="0"/>
              <a:t>“</a:t>
            </a:r>
            <a:r>
              <a:rPr lang="th-TH" sz="2900" dirty="0" smtClean="0"/>
              <a:t>ได้รับค่าตอบแทนในอัตราที่แนะนำไม่ต่ำกว่า</a:t>
            </a:r>
            <a:r>
              <a:rPr lang="en-GB" sz="2900" dirty="0" smtClean="0"/>
              <a:t>125% </a:t>
            </a:r>
            <a:r>
              <a:rPr lang="th-TH" sz="2900" dirty="0" smtClean="0"/>
              <a:t>ของอัตราค่าจ้างปกติ</a:t>
            </a:r>
            <a:r>
              <a:rPr lang="en-GB" sz="2900" dirty="0" smtClean="0"/>
              <a:t>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34" y="6215082"/>
            <a:ext cx="34083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14282" y="6215082"/>
            <a:ext cx="8496300" cy="476250"/>
          </a:xfrm>
        </p:spPr>
        <p:txBody>
          <a:bodyPr/>
          <a:lstStyle/>
          <a:p>
            <a:pPr algn="l">
              <a:defRPr/>
            </a:pPr>
            <a:r>
              <a:rPr lang="en-GB" dirty="0"/>
              <a:t> </a:t>
            </a: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				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กุญแจสำคัญในการเปลี่ยนแปลง คืออะไร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eaLnBrk="1" hangingPunct="1"/>
            <a:r>
              <a:rPr lang="en-GB" sz="2900" dirty="0" smtClean="0"/>
              <a:t>“</a:t>
            </a:r>
            <a:r>
              <a:rPr lang="th-TH" sz="2900" dirty="0" smtClean="0"/>
              <a:t>ชั่วโมงการทำงานทั้งหมดในระยะเวลาเจ็ดวันใดๆ จะต้องไม่เกินกว่า</a:t>
            </a:r>
            <a:r>
              <a:rPr lang="en-GB" sz="2900" dirty="0" smtClean="0"/>
              <a:t> 60 </a:t>
            </a:r>
            <a:r>
              <a:rPr lang="th-TH" sz="2900" dirty="0" smtClean="0"/>
              <a:t>ชั่วโมง</a:t>
            </a:r>
            <a:r>
              <a:rPr lang="en-GB" sz="2900" dirty="0" smtClean="0"/>
              <a:t>”</a:t>
            </a:r>
          </a:p>
          <a:p>
            <a:pPr eaLnBrk="1" hangingPunct="1">
              <a:buNone/>
            </a:pPr>
            <a:endParaRPr lang="en-GB" sz="2900" i="1" dirty="0" smtClean="0"/>
          </a:p>
          <a:p>
            <a:pPr eaLnBrk="1" hangingPunct="1">
              <a:spcBef>
                <a:spcPts val="6000"/>
              </a:spcBef>
              <a:buNone/>
            </a:pPr>
            <a:r>
              <a:rPr lang="en-GB" sz="2900" i="1" dirty="0" smtClean="0"/>
              <a:t>	</a:t>
            </a:r>
            <a:endParaRPr lang="en-GB" sz="29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899592" y="3006244"/>
            <a:ext cx="7344816" cy="864096"/>
          </a:xfrm>
          <a:prstGeom prst="rect">
            <a:avLst/>
          </a:prstGeom>
          <a:solidFill>
            <a:srgbClr val="D1E3C7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3235206" y="364014"/>
            <a:ext cx="225316" cy="4896544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6907614" y="1597442"/>
            <a:ext cx="225316" cy="2448272"/>
          </a:xfrm>
          <a:prstGeom prst="leftBrac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5796136" y="3006244"/>
            <a:ext cx="0" cy="864096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99592" y="5013176"/>
            <a:ext cx="7344816" cy="864096"/>
          </a:xfrm>
          <a:prstGeom prst="rect">
            <a:avLst/>
          </a:prstGeom>
          <a:solidFill>
            <a:srgbClr val="A3C690"/>
          </a:solidFill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Left Brace 10"/>
          <p:cNvSpPr/>
          <p:nvPr/>
        </p:nvSpPr>
        <p:spPr>
          <a:xfrm rot="5400000">
            <a:off x="4427984" y="1124744"/>
            <a:ext cx="288032" cy="7344816"/>
          </a:xfrm>
          <a:prstGeom prst="leftBrace">
            <a:avLst>
              <a:gd name="adj1" fmla="val 8333"/>
              <a:gd name="adj2" fmla="val 50377"/>
            </a:avLst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719086" y="4365104"/>
            <a:ext cx="1531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รวมทั้งหมด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60 </a:t>
            </a:r>
            <a:r>
              <a:rPr lang="th-TH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ชั่วโมง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8959" y="2442374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48 </a:t>
            </a:r>
            <a:r>
              <a:rPr lang="th-TH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ชั่วโมง</a:t>
            </a:r>
            <a:endParaRPr lang="en-GB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41367" y="2442374"/>
            <a:ext cx="8467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</a:t>
            </a:r>
            <a:r>
              <a:rPr lang="th-TH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ชั่วโมง</a:t>
            </a:r>
            <a:endParaRPr lang="en-GB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2200" y="3222268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ล่วงเวลา</a:t>
            </a:r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5816" y="3294276"/>
            <a:ext cx="1120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มาตรฐาน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19872" y="52292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มาตรฐาน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+ </a:t>
            </a:r>
            <a:r>
              <a:rPr lang="th-TH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ล่วงเวลา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9593" y="5877272"/>
            <a:ext cx="7344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th-TH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หมายความว่า การทำงานล่วงเวลาอาจจะมากกว่า 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 </a:t>
            </a:r>
            <a:r>
              <a:rPr lang="th-TH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ชั่วโมงถ้าชั่วโมงทำงานมาตรฐานน้อยกว่า</a:t>
            </a: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48)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99593" y="3861048"/>
            <a:ext cx="734481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th-TH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หมายความว่า</a:t>
            </a:r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th-TH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การทำงานล่วงเวลา</a:t>
            </a:r>
            <a:r>
              <a:rPr lang="th-TH" sz="1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อาจจะ</a:t>
            </a:r>
            <a:r>
              <a:rPr lang="th-TH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ไม่เกินกว่า</a:t>
            </a:r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</a:t>
            </a:r>
            <a:r>
              <a:rPr lang="th-TH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ชั่วโมง โดยไม่คำนึงถึงชั่วโมงการทำงานมาตรฐาน</a:t>
            </a:r>
            <a:r>
              <a:rPr lang="en-GB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4355812"/>
            <a:ext cx="766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ฉบับใหม่</a:t>
            </a:r>
            <a:endParaRPr lang="en-GB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851972" y="2339588"/>
            <a:ext cx="720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ฉบับเดิม</a:t>
            </a:r>
            <a:endParaRPr lang="en-GB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>
              <a:defRPr/>
            </a:pPr>
            <a:r>
              <a:rPr lang="en-GB" dirty="0" smtClean="0"/>
              <a:t> </a:t>
            </a:r>
            <a:r>
              <a:rPr lang="th-TH" b="1" dirty="0" smtClean="0">
                <a:solidFill>
                  <a:srgbClr val="969696"/>
                </a:solidFill>
              </a:rPr>
              <a:t>จรรยาบรรณทางการค้าและความรับผิดชอบต่อสังคม				</a:t>
            </a:r>
            <a:r>
              <a:rPr lang="en-GB" dirty="0" smtClean="0"/>
              <a:t>ethicaltrade.org</a:t>
            </a:r>
            <a:endParaRPr lang="en-GB" dirty="0"/>
          </a:p>
          <a:p>
            <a:pPr>
              <a:defRPr/>
            </a:pPr>
            <a:endParaRPr lang="en-GB" dirty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h-TH" dirty="0" smtClean="0"/>
              <a:t>กุญแจสำคัญในการเปลี่ยนแปลง คืออะไร</a:t>
            </a:r>
            <a:r>
              <a:rPr lang="en-GB" dirty="0" smtClean="0"/>
              <a:t>?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eaLnBrk="1" hangingPunct="1"/>
            <a:r>
              <a:rPr lang="th-TH" sz="3200" dirty="0" smtClean="0"/>
              <a:t>ใน</a:t>
            </a:r>
            <a:r>
              <a:rPr lang="th-TH" sz="3200" u="sng" dirty="0" smtClean="0"/>
              <a:t>เหตุการณ์แวดล้อมที่ได้รับการยกเว้น</a:t>
            </a:r>
            <a:r>
              <a:rPr lang="th-TH" sz="3200" dirty="0" smtClean="0"/>
              <a:t>บางประการอาจเกิน</a:t>
            </a:r>
            <a:r>
              <a:rPr lang="en-GB" sz="3200" dirty="0" smtClean="0"/>
              <a:t> 60 </a:t>
            </a:r>
            <a:r>
              <a:rPr lang="th-TH" sz="3200" dirty="0" smtClean="0"/>
              <a:t>ชั่วโมง</a:t>
            </a:r>
            <a:r>
              <a:rPr lang="en-GB" sz="3200" dirty="0" smtClean="0"/>
              <a:t>– </a:t>
            </a:r>
            <a:r>
              <a:rPr lang="th-TH" sz="3200" dirty="0" smtClean="0"/>
              <a:t>เมื่อมีเงื่อนไขที่ตรงกับเกณฑ์</a:t>
            </a:r>
            <a:r>
              <a:rPr lang="th-TH" sz="3200" u="sng" dirty="0" smtClean="0"/>
              <a:t>สี่ประการทั้งหมด</a:t>
            </a:r>
            <a:r>
              <a:rPr lang="th-TH" sz="3200" dirty="0" smtClean="0"/>
              <a:t> ต่อไปนี้</a:t>
            </a:r>
            <a:r>
              <a:rPr lang="en-GB" sz="3200" dirty="0" smtClean="0"/>
              <a:t>: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th-TH" sz="2000" dirty="0" smtClean="0"/>
              <a:t>ได้รับอนุญาตจาก</a:t>
            </a:r>
            <a:r>
              <a:rPr lang="th-TH" sz="2000" b="1" dirty="0" smtClean="0"/>
              <a:t>กฎหมายภายในประเทศ</a:t>
            </a:r>
            <a:r>
              <a:rPr lang="en-GB" sz="2000" dirty="0" smtClean="0"/>
              <a:t>;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th-TH" sz="2000" dirty="0" smtClean="0"/>
              <a:t>ได้รับอนุญาตจากข้อตกลงร่วมกันซึ่งผ่านการเจรจาต่อรองโดยอิสระกับตัวแทนของแรงงานโดยแสดงถึงสัดส่วนแรงงานที่สำคัญ</a:t>
            </a:r>
            <a:r>
              <a:rPr lang="en-GB" sz="2000" dirty="0" smtClean="0"/>
              <a:t>;</a:t>
            </a:r>
          </a:p>
          <a:p>
            <a:pPr lvl="1">
              <a:buSzPct val="120000"/>
              <a:buBlip>
                <a:blip r:embed="rId2"/>
              </a:buBlip>
            </a:pPr>
            <a:r>
              <a:rPr lang="th-TH" sz="2000" dirty="0" smtClean="0"/>
              <a:t>มีการใช้เครื่องป้องกันที่เหมาะสมเพื่อ</a:t>
            </a:r>
            <a:r>
              <a:rPr lang="th-TH" sz="2000" b="1" dirty="0" smtClean="0"/>
              <a:t>รักษาสุขภาพและความปลอดภัยของแรงงาน</a:t>
            </a:r>
            <a:r>
              <a:rPr lang="en-GB" sz="2000" dirty="0" smtClean="0"/>
              <a:t>; </a:t>
            </a:r>
            <a:r>
              <a:rPr lang="th-TH" sz="2000" dirty="0" smtClean="0"/>
              <a:t>และ</a:t>
            </a:r>
            <a:endParaRPr lang="en-GB" sz="2000" dirty="0" smtClean="0"/>
          </a:p>
          <a:p>
            <a:pPr lvl="1">
              <a:buSzPct val="120000"/>
              <a:buBlip>
                <a:blip r:embed="rId2"/>
              </a:buBlip>
            </a:pPr>
            <a:r>
              <a:rPr lang="th-TH" sz="2000" dirty="0" smtClean="0"/>
              <a:t>นายจ้างสามารถ</a:t>
            </a:r>
            <a:r>
              <a:rPr lang="th-TH" sz="2000" b="1" dirty="0" smtClean="0"/>
              <a:t>แสดงให้เห็นว่าเหตุการณ์แวดล้อมที่ยกเว้นได้ถูกนำมาใช้ </a:t>
            </a:r>
            <a:r>
              <a:rPr lang="th-TH" sz="2000" dirty="0" smtClean="0"/>
              <a:t>เช่นกรณีที่ต้องการผลผลิตโดยไม่ได้คาดการณ์ไว้ในปริมาณสูงสุด เกิดอุบัติเหตุหรือเกิดเหตุฉุกเฉิน </a:t>
            </a:r>
            <a:endParaRPr lang="en-GB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</TotalTime>
  <Words>1297</Words>
  <Application>Microsoft Office PowerPoint</Application>
  <PresentationFormat>On-screen Show (4:3)</PresentationFormat>
  <Paragraphs>118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Default Design</vt:lpstr>
      <vt:lpstr>Custom Design</vt:lpstr>
      <vt:lpstr>ทบทวนจรรยาบรรณทางการค้าและความรับผิดชอบต่อสังคม หัวข้อชั่วโมงทำงาน  </vt:lpstr>
      <vt:lpstr>ระยะเวลาดำเนินการ - 2557</vt:lpstr>
      <vt:lpstr>เหตุใดการจัดการชั่วโมงการทำงานจึงเป็นสิ่งสำคัญ?</vt:lpstr>
      <vt:lpstr>เหตุใดเราจึงมีการปรับปรุงแก้ไขข้อปฏิบัติเรื่องชั่วโมงการทำงาน</vt:lpstr>
      <vt:lpstr>การให้คำจำกัดความใหม่</vt:lpstr>
      <vt:lpstr>คำจำกัดความใหม่</vt:lpstr>
      <vt:lpstr>กุญแจสำคัญในการเปลี่ยนแปลง คืออะไร?</vt:lpstr>
      <vt:lpstr>กุญแจสำคัญในการเปลี่ยนแปลง คืออะไร?</vt:lpstr>
      <vt:lpstr>กุญแจสำคัญในการเปลี่ยนแปลง คืออะไร?</vt:lpstr>
      <vt:lpstr>ขณะนี้ฉันควรทำอย่างไร?</vt:lpstr>
      <vt:lpstr>ขณะนี้ฉันควรทำอย่างไร?</vt:lpstr>
      <vt:lpstr>ขณะนี้ฉันควรทำอย่างไร?</vt:lpstr>
      <vt:lpstr>เคล็ดลัดในการลดชั่วโมงทำงาน</vt:lpstr>
      <vt:lpstr>ฉันสามารถหาข้อมูลเพิ่มเติมได้จากที่ไหน?</vt:lpstr>
      <vt:lpstr>ขอบคุณ</vt:lpstr>
    </vt:vector>
  </TitlesOfParts>
  <Company>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alan.sadler</dc:creator>
  <cp:lastModifiedBy>Maria Pereira</cp:lastModifiedBy>
  <cp:revision>105</cp:revision>
  <dcterms:created xsi:type="dcterms:W3CDTF">2011-04-26T13:14:31Z</dcterms:created>
  <dcterms:modified xsi:type="dcterms:W3CDTF">2014-12-02T13:35:40Z</dcterms:modified>
</cp:coreProperties>
</file>