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6" r:id="rId3"/>
    <p:sldId id="280" r:id="rId4"/>
    <p:sldId id="257" r:id="rId5"/>
    <p:sldId id="279" r:id="rId6"/>
    <p:sldId id="268" r:id="rId7"/>
    <p:sldId id="272" r:id="rId8"/>
    <p:sldId id="269" r:id="rId9"/>
    <p:sldId id="273" r:id="rId10"/>
    <p:sldId id="274" r:id="rId11"/>
    <p:sldId id="270" r:id="rId12"/>
    <p:sldId id="275" r:id="rId13"/>
    <p:sldId id="276" r:id="rId14"/>
    <p:sldId id="278" r:id="rId15"/>
    <p:sldId id="271" r:id="rId16"/>
    <p:sldId id="267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31E"/>
    <a:srgbClr val="FEC133"/>
    <a:srgbClr val="D9D9D9"/>
    <a:srgbClr val="D1E3C7"/>
    <a:srgbClr val="A3C690"/>
    <a:srgbClr val="969696"/>
    <a:srgbClr val="4D4D4D"/>
    <a:srgbClr val="8B03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0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994A6-B67C-462B-A3A6-33BFE25709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3F4EB-FF6C-4454-B889-217CBCF59E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91F85-19C7-4BAF-BEBB-001BE8B081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5F355-AF2B-47BF-A066-00C95EF655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CB4BB-40EA-4C3D-A099-C8E63C01F1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E07C0-9424-4DDD-9EFE-B212FC9865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82539-ACD7-4ED2-B5FF-54D544EAE2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AE95B-C919-4A41-8C71-FAA25A680B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145F8-163B-43ED-ACAC-3618BC1ECC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B92CA-8275-4FBF-9769-DB4F2B28D4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BAA6C-DC32-40A0-9F3A-ED7FCCA762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245225"/>
            <a:ext cx="849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F7931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39750" y="1196975"/>
            <a:ext cx="8064500" cy="0"/>
          </a:xfrm>
          <a:prstGeom prst="line">
            <a:avLst/>
          </a:prstGeom>
          <a:noFill/>
          <a:ln w="12700">
            <a:solidFill>
              <a:srgbClr val="F7931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Char char="•"/>
        <a:defRPr sz="30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9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265863"/>
            <a:ext cx="8207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9BDBDC-0328-481E-AE97-93FAF151C0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8439" name="Line 7"/>
          <p:cNvSpPr>
            <a:spLocks noChangeShapeType="1"/>
          </p:cNvSpPr>
          <p:nvPr userDrawn="1"/>
        </p:nvSpPr>
        <p:spPr bwMode="auto">
          <a:xfrm>
            <a:off x="539750" y="1196975"/>
            <a:ext cx="80645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exglobal.com/about-sedex/contact-us" TargetMode="External"/><Relationship Id="rId2" Type="http://schemas.openxmlformats.org/officeDocument/2006/relationships/hyperlink" Target="http://www.ethicaltrade.org/eti-base-code/working-hour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:\Base Code issues\Working hours\fair food programme time clo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96752"/>
            <a:ext cx="7571429" cy="5390477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268760"/>
            <a:ext cx="7628384" cy="1470025"/>
          </a:xfrm>
          <a:solidFill>
            <a:srgbClr val="D9D9D9">
              <a:alpha val="50196"/>
            </a:srgbClr>
          </a:solidFill>
        </p:spPr>
        <p:txBody>
          <a:bodyPr/>
          <a:lstStyle/>
          <a:p>
            <a:pPr algn="l" rtl="0" eaLnBrk="1" hangingPunct="1"/>
            <a:r>
              <a:rPr lang="tr" sz="3600" b="1" i="0" u="none" baseline="0" dirty="0"/>
              <a:t>Çalışma saatleri ile ilgili ETI Temel </a:t>
            </a:r>
            <a:r>
              <a:rPr lang="tr" sz="3600" b="1" i="0" u="none" baseline="0" dirty="0" smtClean="0"/>
              <a:t>Yasasında</a:t>
            </a:r>
            <a:r>
              <a:rPr lang="en-GB" sz="3600" b="1" dirty="0"/>
              <a:t> </a:t>
            </a:r>
            <a:r>
              <a:rPr lang="tr" sz="3600" b="1" i="0" u="none" baseline="0" dirty="0" smtClean="0"/>
              <a:t>Revizyon</a:t>
            </a:r>
            <a:r>
              <a:rPr lang="tr" sz="3600" b="0" i="0" u="none" baseline="0" dirty="0" smtClean="0"/>
              <a:t> </a:t>
            </a:r>
            <a:r>
              <a:rPr lang="tr" sz="3600" b="1" i="0" u="none" baseline="0" dirty="0" smtClean="0"/>
              <a:t> </a:t>
            </a:r>
            <a:endParaRPr lang="tr" sz="3200" b="1" dirty="0" smtClean="0">
              <a:solidFill>
                <a:srgbClr val="969696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666" y="3068638"/>
            <a:ext cx="3888358" cy="576262"/>
          </a:xfrm>
          <a:solidFill>
            <a:srgbClr val="D9D9D9">
              <a:alpha val="50196"/>
            </a:srgbClr>
          </a:solidFill>
        </p:spPr>
        <p:txBody>
          <a:bodyPr/>
          <a:lstStyle/>
          <a:p>
            <a:pPr algn="l" rtl="0" eaLnBrk="1" hangingPunct="1"/>
            <a:r>
              <a:rPr lang="tr" b="0" i="0" u="none" baseline="0">
                <a:solidFill>
                  <a:schemeClr val="bg1"/>
                </a:solidFill>
              </a:rPr>
              <a:t>Genel bilgiler</a:t>
            </a:r>
          </a:p>
        </p:txBody>
      </p:sp>
      <p:sp>
        <p:nvSpPr>
          <p:cNvPr id="7" name="Rectangle 6"/>
          <p:cNvSpPr/>
          <p:nvPr/>
        </p:nvSpPr>
        <p:spPr>
          <a:xfrm>
            <a:off x="827584" y="1124744"/>
            <a:ext cx="770485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"/>
          </a:p>
        </p:txBody>
      </p:sp>
      <p:sp>
        <p:nvSpPr>
          <p:cNvPr id="8" name="Rectangle 7"/>
          <p:cNvSpPr/>
          <p:nvPr/>
        </p:nvSpPr>
        <p:spPr>
          <a:xfrm rot="16200000">
            <a:off x="-1859025" y="3883360"/>
            <a:ext cx="53732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"/>
          </a:p>
        </p:txBody>
      </p:sp>
      <p:sp>
        <p:nvSpPr>
          <p:cNvPr id="9" name="TextBox 8"/>
          <p:cNvSpPr txBox="1"/>
          <p:nvPr/>
        </p:nvSpPr>
        <p:spPr>
          <a:xfrm>
            <a:off x="971600" y="6093296"/>
            <a:ext cx="2460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tr" sz="1000" b="0" i="0" u="none" baseline="0">
                <a:solidFill>
                  <a:schemeClr val="tx1">
                    <a:lumMod val="75000"/>
                    <a:lumOff val="25000"/>
                  </a:schemeClr>
                </a:solidFill>
              </a:rPr>
              <a:t>Fotoğraf: Adil Gıda Programı</a:t>
            </a:r>
          </a:p>
          <a:p>
            <a:pPr algn="l" rtl="0"/>
            <a:r>
              <a:rPr lang="tr" sz="1000" b="0" i="0" u="none" baseline="0">
                <a:solidFill>
                  <a:schemeClr val="tx1">
                    <a:lumMod val="75000"/>
                    <a:lumOff val="25000"/>
                  </a:schemeClr>
                </a:solidFill>
              </a:rPr>
              <a:t>www.fairfoodstandards.org</a:t>
            </a:r>
            <a:endParaRPr lang="t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100" name="Picture 8" descr="ETI_NEW STRAP 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04813"/>
            <a:ext cx="4175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rtl="0">
              <a:defRPr/>
            </a:pPr>
            <a:r>
              <a:rPr lang="tr" b="0" i="0" u="none" baseline="0"/>
              <a:t>  </a:t>
            </a:r>
            <a:r>
              <a:rPr lang="tr" sz="2200" b="1" i="0" u="none" baseline="0">
                <a:solidFill>
                  <a:srgbClr val="969696"/>
                </a:solidFill>
              </a:rPr>
              <a:t>ETI </a:t>
            </a:r>
            <a:r>
              <a:rPr lang="tr" b="0" i="0" u="none" baseline="0">
                <a:solidFill>
                  <a:srgbClr val="969696"/>
                </a:solidFill>
              </a:rPr>
              <a:t>                                    </a:t>
            </a:r>
            <a:r>
              <a:rPr lang="tr" b="0" i="0" u="none" baseline="0"/>
              <a:t>                                                                                  ethicaltrade.org</a:t>
            </a:r>
          </a:p>
          <a:p>
            <a:pPr algn="r" rtl="0">
              <a:defRPr/>
            </a:pPr>
            <a:endParaRPr lang="t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tr" b="0" i="0" u="none" baseline="0"/>
              <a:t>Şimdi ne yapmalıyım?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tr" b="0" i="0" u="none" baseline="0" dirty="0"/>
              <a:t>Değişiklikleri işçi temsilcinizle tartışın ve gerekirse </a:t>
            </a:r>
            <a:r>
              <a:rPr lang="tr" b="1" i="1" u="none" baseline="0" dirty="0"/>
              <a:t>toplu sözleşmelerle </a:t>
            </a:r>
            <a:r>
              <a:rPr lang="tr" b="0" i="0" u="none" baseline="0" dirty="0"/>
              <a:t>ilgili tekrar müzakerede bulunun</a:t>
            </a:r>
          </a:p>
          <a:p>
            <a:pPr algn="l" rtl="0" eaLnBrk="1" hangingPunct="1"/>
            <a:r>
              <a:rPr lang="tr" b="0" i="0" u="none" baseline="0" dirty="0"/>
              <a:t>Güncellenmiş ETI metnine uymak için İnsan Kaynakları </a:t>
            </a:r>
            <a:r>
              <a:rPr lang="tr" b="1" i="1" u="none" baseline="0" dirty="0"/>
              <a:t>politikanızı</a:t>
            </a:r>
            <a:r>
              <a:rPr lang="tr" b="0" i="0" u="none" baseline="0" dirty="0"/>
              <a:t> revize edin</a:t>
            </a:r>
          </a:p>
          <a:p>
            <a:pPr algn="l" rtl="0" eaLnBrk="1" hangingPunct="1"/>
            <a:r>
              <a:rPr lang="tr" b="0" i="0" u="none" baseline="0" dirty="0"/>
              <a:t>Çalışma saatlerini yönetmek için kullandığınız </a:t>
            </a:r>
            <a:r>
              <a:rPr lang="tr" b="1" i="1" u="none" baseline="0" dirty="0"/>
              <a:t>süreçleri  </a:t>
            </a:r>
            <a:r>
              <a:rPr lang="tr" b="0" i="0" u="none" baseline="0" dirty="0"/>
              <a:t>gözden geçirin ve revize edin (uzun çalışma saatlerinden kaçınmak için üretim planlaması gibi)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rtl="0">
              <a:defRPr/>
            </a:pPr>
            <a:r>
              <a:rPr lang="tr" b="0" i="0" u="none" baseline="0"/>
              <a:t>  </a:t>
            </a:r>
            <a:r>
              <a:rPr lang="tr" sz="2200" b="1" i="0" u="none" baseline="0">
                <a:solidFill>
                  <a:srgbClr val="969696"/>
                </a:solidFill>
              </a:rPr>
              <a:t>ETI </a:t>
            </a:r>
            <a:r>
              <a:rPr lang="tr" b="0" i="0" u="none" baseline="0">
                <a:solidFill>
                  <a:srgbClr val="969696"/>
                </a:solidFill>
              </a:rPr>
              <a:t>                                    </a:t>
            </a:r>
            <a:r>
              <a:rPr lang="tr" b="0" i="0" u="none" baseline="0"/>
              <a:t>                                                                                  ethicaltrade.org</a:t>
            </a:r>
          </a:p>
          <a:p>
            <a:pPr algn="r" rtl="0">
              <a:defRPr/>
            </a:pPr>
            <a:endParaRPr lang="tr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tr" b="0" i="0" u="none" baseline="0"/>
              <a:t>Şimdi ne yapmalıyım?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tr" sz="2800" b="0" i="0" u="none" baseline="0" dirty="0"/>
              <a:t>Yaptığınız güncellemeleri, tebliğ edilebilmeleri ve izlenebilmeleri için </a:t>
            </a:r>
            <a:r>
              <a:rPr lang="tr" sz="2800" b="1" i="1" u="none" baseline="0" dirty="0"/>
              <a:t>belgeleyin</a:t>
            </a:r>
          </a:p>
          <a:p>
            <a:pPr algn="l" rtl="0" eaLnBrk="1" hangingPunct="1"/>
            <a:r>
              <a:rPr lang="tr" sz="2800" b="0" i="0" u="none" baseline="0" dirty="0" smtClean="0"/>
              <a:t>Güncellemelerinizi, müşterilerinize/tedarikçilerinize</a:t>
            </a:r>
            <a:r>
              <a:rPr lang="tr" sz="2800" b="0" i="0" u="none" baseline="0" dirty="0"/>
              <a:t>, işçilerinize ve temsilcilerine açık, doğru ve düzenli bir şekilde </a:t>
            </a:r>
            <a:r>
              <a:rPr lang="tr" sz="2800" b="1" i="1" u="none" baseline="0" dirty="0"/>
              <a:t>tebliğ edin</a:t>
            </a:r>
          </a:p>
          <a:p>
            <a:pPr algn="l" rtl="0" eaLnBrk="1" hangingPunct="1"/>
            <a:r>
              <a:rPr lang="tr" sz="2800" b="0" i="0" u="none" baseline="0" dirty="0"/>
              <a:t>Güncellenmiş çalışma saatleri politikalarını ve süreçlerini düzenli olarak </a:t>
            </a:r>
            <a:r>
              <a:rPr lang="tr" sz="2800" b="1" i="1" u="none" baseline="0" dirty="0"/>
              <a:t>izleyin </a:t>
            </a:r>
            <a:r>
              <a:rPr lang="tr" sz="2800" b="0" i="0" u="none" baseline="0" dirty="0"/>
              <a:t>ve işlevlerini yerine getirdiklerinden emin olun</a:t>
            </a:r>
          </a:p>
          <a:p>
            <a:pPr algn="l" rtl="0" eaLnBrk="1" hangingPunct="1"/>
            <a:r>
              <a:rPr lang="tr" sz="2800" b="0" i="0" u="none" baseline="0" dirty="0"/>
              <a:t>Eğer yerine getirmiyorlarsa, </a:t>
            </a:r>
            <a:r>
              <a:rPr lang="tr" sz="2800" b="1" i="1" u="none" baseline="0" dirty="0"/>
              <a:t>değişikliklerde bulunun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rtl="0">
              <a:defRPr/>
            </a:pPr>
            <a:r>
              <a:rPr lang="tr" b="0" i="0" u="none" baseline="0"/>
              <a:t>  </a:t>
            </a:r>
            <a:r>
              <a:rPr lang="tr" sz="2200" b="1" i="0" u="none" baseline="0">
                <a:solidFill>
                  <a:srgbClr val="969696"/>
                </a:solidFill>
              </a:rPr>
              <a:t>ETI </a:t>
            </a:r>
            <a:r>
              <a:rPr lang="tr" b="0" i="0" u="none" baseline="0">
                <a:solidFill>
                  <a:srgbClr val="969696"/>
                </a:solidFill>
              </a:rPr>
              <a:t>                                    </a:t>
            </a:r>
            <a:r>
              <a:rPr lang="tr" b="0" i="0" u="none" baseline="0"/>
              <a:t>                                                                                  ethicaltrade.org</a:t>
            </a:r>
          </a:p>
          <a:p>
            <a:pPr algn="r" rtl="0">
              <a:defRPr/>
            </a:pPr>
            <a:endParaRPr lang="t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tr" b="0" i="0" u="none" baseline="0"/>
              <a:t>Şimdi ne yapmalıyım?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algn="l" rtl="0" eaLnBrk="1" hangingPunct="1">
              <a:buNone/>
            </a:pPr>
            <a:r>
              <a:rPr lang="tr" b="0" i="0" u="none" baseline="0"/>
              <a:t>	Eğer </a:t>
            </a:r>
            <a:r>
              <a:rPr lang="tr" b="1" i="1" u="none" baseline="0"/>
              <a:t>evden çalışan işçiler </a:t>
            </a:r>
            <a:r>
              <a:rPr lang="tr" b="0" i="0" u="none" baseline="0"/>
              <a:t>kullanıyorsanız, yeni gerekliliklere uymak için kendilerinin de kapsandığından emin olun.</a:t>
            </a:r>
          </a:p>
          <a:p>
            <a:pPr algn="l" rtl="0" eaLnBrk="1" hangingPunct="1"/>
            <a:endParaRPr lang="tr" dirty="0" smtClean="0"/>
          </a:p>
          <a:p>
            <a:pPr algn="l" rtl="0" eaLnBrk="1" hangingPunct="1">
              <a:buNone/>
            </a:pPr>
            <a:endParaRPr lang="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rtl="0">
              <a:defRPr/>
            </a:pPr>
            <a:r>
              <a:rPr lang="tr" b="0" i="0" u="none" baseline="0"/>
              <a:t>  </a:t>
            </a:r>
            <a:r>
              <a:rPr lang="tr" sz="2200" b="1" i="0" u="none" baseline="0">
                <a:solidFill>
                  <a:srgbClr val="969696"/>
                </a:solidFill>
              </a:rPr>
              <a:t>ETI </a:t>
            </a:r>
            <a:r>
              <a:rPr lang="tr" b="0" i="0" u="none" baseline="0">
                <a:solidFill>
                  <a:srgbClr val="969696"/>
                </a:solidFill>
              </a:rPr>
              <a:t>                                    </a:t>
            </a:r>
            <a:r>
              <a:rPr lang="tr" b="0" i="0" u="none" baseline="0"/>
              <a:t>                                                                                  ethicaltrade.org</a:t>
            </a:r>
          </a:p>
          <a:p>
            <a:pPr algn="r" rtl="0">
              <a:defRPr/>
            </a:pPr>
            <a:endParaRPr lang="tr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tr" b="0" i="0" u="none" baseline="0"/>
              <a:t>Çalışma saatlerini düşürmek için ipuçları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363272" cy="4525963"/>
          </a:xfrm>
        </p:spPr>
        <p:txBody>
          <a:bodyPr/>
          <a:lstStyle/>
          <a:p>
            <a:pPr algn="l" rtl="0" eaLnBrk="1" hangingPunct="1"/>
            <a:r>
              <a:rPr lang="tr" sz="2750" b="0" i="0" u="none" baseline="0" dirty="0"/>
              <a:t>Gerçekçi iş gücü verimliliği oranlarına dayanan </a:t>
            </a:r>
            <a:r>
              <a:rPr lang="tr" sz="2750" b="1" i="1" u="none" baseline="0" dirty="0"/>
              <a:t>gerçekçi üretim hedefleri  </a:t>
            </a:r>
            <a:r>
              <a:rPr lang="tr" sz="2750" b="0" i="0" u="none" baseline="0" dirty="0"/>
              <a:t>belirleyin</a:t>
            </a:r>
          </a:p>
          <a:p>
            <a:pPr algn="l" rtl="0" eaLnBrk="1" hangingPunct="1"/>
            <a:r>
              <a:rPr lang="tr" sz="2750" b="1" i="1" u="none" baseline="0" dirty="0"/>
              <a:t>İK planları</a:t>
            </a:r>
            <a:r>
              <a:rPr lang="tr" sz="2750" b="0" i="1" u="none" baseline="0" dirty="0"/>
              <a:t> </a:t>
            </a:r>
            <a:r>
              <a:rPr lang="tr" sz="2750" b="0" i="0" u="none" baseline="0" dirty="0"/>
              <a:t>ve üretim hedeflerini yakın şekilde </a:t>
            </a:r>
            <a:r>
              <a:rPr lang="tr" sz="2750" b="1" i="1" u="none" baseline="0" dirty="0"/>
              <a:t>koordine edin</a:t>
            </a:r>
          </a:p>
          <a:p>
            <a:pPr algn="l" rtl="0" eaLnBrk="1" hangingPunct="1"/>
            <a:r>
              <a:rPr lang="tr" sz="2750" b="1" i="1" u="none" baseline="0" dirty="0"/>
              <a:t>İşçilerin becerilerini</a:t>
            </a:r>
            <a:r>
              <a:rPr lang="tr" sz="2750" b="0" i="0" u="none" baseline="0" dirty="0"/>
              <a:t>  eğitim, danışmanlık ve koçluk yoluyla sürekli olarak </a:t>
            </a:r>
            <a:r>
              <a:rPr lang="tr" sz="2750" b="1" i="1" u="none" baseline="0" dirty="0"/>
              <a:t>geliştirin</a:t>
            </a:r>
          </a:p>
          <a:p>
            <a:pPr algn="l" rtl="0" eaLnBrk="1" hangingPunct="1"/>
            <a:r>
              <a:rPr lang="tr" sz="2750" b="1" i="1" u="none" baseline="0" dirty="0"/>
              <a:t>Amirler</a:t>
            </a:r>
            <a:r>
              <a:rPr lang="tr" sz="2750" b="0" i="0" u="none" baseline="0" dirty="0"/>
              <a:t> ve üretim hattı şefleri arasındaki </a:t>
            </a:r>
            <a:r>
              <a:rPr lang="tr" sz="2750" b="1" i="1" u="none" baseline="0" dirty="0"/>
              <a:t>iletişimi</a:t>
            </a:r>
            <a:r>
              <a:rPr lang="tr" sz="2750" b="0" i="0" u="none" baseline="0" dirty="0"/>
              <a:t> geliştirin</a:t>
            </a:r>
          </a:p>
          <a:p>
            <a:pPr algn="l" rtl="0" eaLnBrk="1" hangingPunct="1"/>
            <a:r>
              <a:rPr lang="tr" sz="2750" b="0" i="0" u="none" baseline="0" dirty="0"/>
              <a:t>Değişiklikleri denetlemeleri ve devamlı geribildirim sağlamaları için </a:t>
            </a:r>
            <a:r>
              <a:rPr lang="tr" sz="2750" b="1" i="1" u="none" baseline="0" dirty="0"/>
              <a:t>sendika üyeleri/işçi temsilcilerinden</a:t>
            </a:r>
            <a:r>
              <a:rPr lang="tr" sz="2750" b="0" i="0" u="none" baseline="0" dirty="0"/>
              <a:t> oluşan bir ekip kurun</a:t>
            </a:r>
            <a:endParaRPr lang="tr" sz="275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rtl="0">
              <a:defRPr/>
            </a:pPr>
            <a:r>
              <a:rPr lang="tr" b="0" i="0" u="none" baseline="0"/>
              <a:t>  </a:t>
            </a:r>
            <a:r>
              <a:rPr lang="tr" sz="2200" b="1" i="0" u="none" baseline="0">
                <a:solidFill>
                  <a:srgbClr val="969696"/>
                </a:solidFill>
              </a:rPr>
              <a:t>ETI </a:t>
            </a:r>
            <a:r>
              <a:rPr lang="tr" b="0" i="0" u="none" baseline="0">
                <a:solidFill>
                  <a:srgbClr val="969696"/>
                </a:solidFill>
              </a:rPr>
              <a:t>                                    </a:t>
            </a:r>
            <a:r>
              <a:rPr lang="tr" b="0" i="0" u="none" baseline="0"/>
              <a:t>                                                                                  ethicaltrade.org</a:t>
            </a:r>
          </a:p>
          <a:p>
            <a:pPr algn="r" rtl="0">
              <a:defRPr/>
            </a:pPr>
            <a:endParaRPr lang="tr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tr" b="0" i="0" u="none" baseline="0"/>
              <a:t>Nereden daha fazla bilgi edinebilirim?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280920" cy="4525963"/>
          </a:xfrm>
        </p:spPr>
        <p:txBody>
          <a:bodyPr/>
          <a:lstStyle/>
          <a:p>
            <a:pPr algn="l" rtl="0" eaLnBrk="1" hangingPunct="1"/>
            <a:r>
              <a:rPr lang="tr" b="1" i="0" u="none" baseline="0" dirty="0"/>
              <a:t>Etik Ticaret Girişmi</a:t>
            </a:r>
            <a:r>
              <a:rPr lang="tr" b="0" i="0" u="none" baseline="0" dirty="0"/>
              <a:t>: </a:t>
            </a:r>
            <a:r>
              <a:rPr lang="tr" dirty="0"/>
              <a:t/>
            </a:r>
            <a:br>
              <a:rPr lang="tr" dirty="0"/>
            </a:br>
            <a:r>
              <a:rPr lang="tr" sz="2800" b="0" i="0" u="none" baseline="0" dirty="0">
                <a:hlinkClick r:id="rId2"/>
              </a:rPr>
              <a:t>www.ethicaltrade.org/eti-base-code/working-hours</a:t>
            </a:r>
            <a:endParaRPr lang="tr" sz="2800" dirty="0" smtClean="0"/>
          </a:p>
          <a:p>
            <a:pPr algn="l" rtl="0" eaLnBrk="1" hangingPunct="1"/>
            <a:r>
              <a:rPr lang="tr" b="1" i="0" u="none" baseline="0" dirty="0"/>
              <a:t>SEDEX yardım masası </a:t>
            </a:r>
            <a:r>
              <a:rPr lang="tr" b="0" i="0" u="none" baseline="0" dirty="0"/>
              <a:t>(eğer üye değilseniz):</a:t>
            </a:r>
            <a:r>
              <a:rPr lang="tr" dirty="0"/>
              <a:t/>
            </a:r>
            <a:br>
              <a:rPr lang="tr" dirty="0"/>
            </a:br>
            <a:r>
              <a:rPr lang="tr" b="0" i="0" u="none" baseline="0" dirty="0">
                <a:hlinkClick r:id="rId3"/>
              </a:rPr>
              <a:t>www.sedexglobal.com/about-sedex/contact-us</a:t>
            </a:r>
            <a:endParaRPr lang="tr" dirty="0" smtClean="0"/>
          </a:p>
          <a:p>
            <a:pPr algn="l" rtl="0" eaLnBrk="1" hangingPunct="1"/>
            <a:r>
              <a:rPr lang="tr" b="0" i="0" u="none" baseline="0" dirty="0"/>
              <a:t>Yerel </a:t>
            </a:r>
            <a:r>
              <a:rPr lang="tr" b="1" i="0" u="none" baseline="0" dirty="0"/>
              <a:t>sendikalar</a:t>
            </a:r>
          </a:p>
          <a:p>
            <a:pPr algn="l" rtl="0" eaLnBrk="1" hangingPunct="1"/>
            <a:r>
              <a:rPr lang="tr" b="0" i="0" u="none" baseline="0" dirty="0"/>
              <a:t>Ülkenizin </a:t>
            </a:r>
            <a:r>
              <a:rPr lang="tr" b="1" i="0" u="none" baseline="0" dirty="0"/>
              <a:t>çalışma bakanı</a:t>
            </a:r>
            <a:r>
              <a:rPr lang="tr" b="0" i="0" u="none" baseline="0" dirty="0"/>
              <a:t> veya eş değeri</a:t>
            </a:r>
          </a:p>
          <a:p>
            <a:pPr algn="l" rtl="0" eaLnBrk="1" hangingPunct="1"/>
            <a:r>
              <a:rPr lang="tr" b="1" i="0" u="none" baseline="0" dirty="0"/>
              <a:t>Müşterileriniz - </a:t>
            </a:r>
            <a:r>
              <a:rPr lang="tr" b="0" i="0" u="none" baseline="0" dirty="0"/>
              <a:t>özellikle ETI </a:t>
            </a:r>
            <a:r>
              <a:rPr lang="tr" b="0" i="0" u="none" baseline="0" dirty="0" smtClean="0"/>
              <a:t>üyesiyseler</a:t>
            </a:r>
            <a:endParaRPr lang="tr" b="0" i="0" u="none" baseline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0">
              <a:defRPr/>
            </a:pPr>
            <a:r>
              <a:rPr lang="tr" b="0" i="0" u="none" baseline="0"/>
              <a:t>ethicaltrade.org</a:t>
            </a:r>
          </a:p>
          <a:p>
            <a:pPr algn="r" rtl="0">
              <a:defRPr/>
            </a:pPr>
            <a:endParaRPr lang="tr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tr" b="0" i="0" u="none" baseline="0"/>
              <a:t>Teşekkür ederiz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6725" y="1628775"/>
            <a:ext cx="5617443" cy="4525963"/>
          </a:xfrm>
          <a:noFill/>
        </p:spPr>
        <p:txBody>
          <a:bodyPr/>
          <a:lstStyle/>
          <a:p>
            <a:pPr marL="0" indent="0" algn="l" rtl="0">
              <a:buFontTx/>
              <a:buNone/>
            </a:pPr>
            <a:r>
              <a:rPr lang="tr" sz="2200" b="0" i="0" u="none" baseline="0" dirty="0">
                <a:solidFill>
                  <a:schemeClr val="bg1"/>
                </a:solidFill>
              </a:rPr>
              <a:t>Etik Ticaret Girişmi (The Ethical Trading Initiative - ETI), dünya genelinde işçi haklarını teşvik eden, şirketler, sendikalar ve </a:t>
            </a:r>
            <a:r>
              <a:rPr lang="tr" sz="2200" b="0" i="0" u="none" baseline="0" dirty="0" smtClean="0">
                <a:solidFill>
                  <a:schemeClr val="bg1"/>
                </a:solidFill>
              </a:rPr>
              <a:t>STK'lardan </a:t>
            </a:r>
            <a:r>
              <a:rPr lang="tr" sz="2200" b="0" i="0" u="none" baseline="0" dirty="0">
                <a:solidFill>
                  <a:schemeClr val="bg1"/>
                </a:solidFill>
              </a:rPr>
              <a:t>meydana </a:t>
            </a:r>
            <a:r>
              <a:rPr lang="tr" sz="2200" b="0" i="0" u="none" baseline="0">
                <a:solidFill>
                  <a:schemeClr val="bg1"/>
                </a:solidFill>
              </a:rPr>
              <a:t>gelen </a:t>
            </a:r>
            <a:r>
              <a:rPr lang="tr" sz="2200" smtClean="0">
                <a:solidFill>
                  <a:schemeClr val="bg1"/>
                </a:solidFill>
              </a:rPr>
              <a:t>lider</a:t>
            </a:r>
            <a:r>
              <a:rPr lang="tr" sz="2200" b="0" i="0" u="none" baseline="0" smtClean="0">
                <a:solidFill>
                  <a:schemeClr val="bg1"/>
                </a:solidFill>
              </a:rPr>
              <a:t> </a:t>
            </a:r>
            <a:r>
              <a:rPr lang="tr" sz="2200" b="0" i="0" u="none" baseline="0" dirty="0">
                <a:solidFill>
                  <a:schemeClr val="bg1"/>
                </a:solidFill>
              </a:rPr>
              <a:t>bir birliktir. </a:t>
            </a:r>
          </a:p>
          <a:p>
            <a:pPr marL="0" indent="0" algn="l" rtl="0">
              <a:buFontTx/>
              <a:buNone/>
            </a:pPr>
            <a:r>
              <a:rPr lang="tr" sz="2200" b="0" i="0" u="none" baseline="0" dirty="0">
                <a:solidFill>
                  <a:schemeClr val="bg1"/>
                </a:solidFill>
              </a:rPr>
              <a:t>Vizyonumuz, bütün işçilerin sömürü ve ayrımcılığa maruz kalmadığı ve özgürlük, güvenlik ve eşitlik koşullarından yararlandığı bir dünyadır. </a:t>
            </a:r>
          </a:p>
          <a:p>
            <a:pPr marL="0" indent="0" algn="l" rtl="0" eaLnBrk="1" hangingPunct="1">
              <a:buFontTx/>
              <a:buNone/>
            </a:pPr>
            <a:endParaRPr lang="tr" sz="2200" dirty="0" smtClean="0">
              <a:solidFill>
                <a:schemeClr val="bg1"/>
              </a:solidFill>
            </a:endParaRP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539750" y="4581525"/>
            <a:ext cx="3097213" cy="1595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tr" sz="1400" b="0" i="0" u="none" baseline="0">
                <a:solidFill>
                  <a:schemeClr val="bg1"/>
                </a:solidFill>
                <a:latin typeface="Calibri" pitchFamily="34" charset="0"/>
              </a:rPr>
              <a:t>Ethical Trading Initiative </a:t>
            </a:r>
            <a:r>
              <a:rPr lang="tr" sz="140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tr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tr" sz="1400" b="0" i="0" u="none" baseline="0">
                <a:solidFill>
                  <a:schemeClr val="bg1"/>
                </a:solidFill>
                <a:latin typeface="Calibri" pitchFamily="34" charset="0"/>
              </a:rPr>
              <a:t>8 Coldbath Square  </a:t>
            </a:r>
            <a:r>
              <a:rPr lang="tr" sz="140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tr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tr" sz="1400" b="0" i="0" u="none" baseline="0">
                <a:solidFill>
                  <a:schemeClr val="bg1"/>
                </a:solidFill>
                <a:latin typeface="Calibri" pitchFamily="34" charset="0"/>
              </a:rPr>
              <a:t>London  EC1R 5HL   </a:t>
            </a:r>
            <a:r>
              <a:rPr lang="tr" sz="140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tr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tr" sz="1400" b="0" i="0" u="none" baseline="0">
                <a:solidFill>
                  <a:schemeClr val="bg1"/>
                </a:solidFill>
                <a:latin typeface="Calibri" pitchFamily="34" charset="0"/>
              </a:rPr>
              <a:t>Birleşik Krallık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tr" sz="1400" b="0" i="0" u="none" baseline="0">
                <a:solidFill>
                  <a:schemeClr val="bg1"/>
                </a:solidFill>
                <a:latin typeface="Calibri" pitchFamily="34" charset="0"/>
              </a:rPr>
              <a:t>T +44 (0) 20 7841 4350 </a:t>
            </a:r>
            <a:r>
              <a:rPr lang="tr" sz="140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tr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tr" sz="1400" b="0" i="0" u="none" baseline="0">
                <a:solidFill>
                  <a:schemeClr val="bg1"/>
                </a:solidFill>
                <a:latin typeface="Calibri" pitchFamily="34" charset="0"/>
              </a:rPr>
              <a:t>F +44 (0) 20 7833 1569 </a:t>
            </a:r>
            <a:r>
              <a:rPr lang="tr" sz="140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tr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tr" sz="1400" b="0" i="0" u="none" baseline="0">
                <a:solidFill>
                  <a:schemeClr val="bg1"/>
                </a:solidFill>
                <a:latin typeface="Calibri" pitchFamily="34" charset="0"/>
              </a:rPr>
              <a:t>eti@eti.org.uk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rtl="0">
              <a:defRPr/>
            </a:pPr>
            <a:r>
              <a:rPr lang="tr" b="0" i="0" u="none" baseline="0"/>
              <a:t>  </a:t>
            </a:r>
            <a:r>
              <a:rPr lang="tr" sz="2200" b="1" i="0" u="none" baseline="0">
                <a:solidFill>
                  <a:srgbClr val="969696"/>
                </a:solidFill>
              </a:rPr>
              <a:t>ETI </a:t>
            </a:r>
            <a:r>
              <a:rPr lang="tr" b="0" i="0" u="none" baseline="0">
                <a:solidFill>
                  <a:srgbClr val="969696"/>
                </a:solidFill>
              </a:rPr>
              <a:t>                                    </a:t>
            </a:r>
            <a:r>
              <a:rPr lang="tr" b="0" i="0" u="none" baseline="0"/>
              <a:t>                                                                                  ethicaltrade.org</a:t>
            </a:r>
          </a:p>
          <a:p>
            <a:pPr algn="r" rtl="0">
              <a:defRPr/>
            </a:pPr>
            <a:endParaRPr lang="tr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tr" b="0" i="0" u="none" baseline="0"/>
              <a:t>Zaman Çizelgesi - 2014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492896"/>
            <a:ext cx="1584176" cy="459432"/>
          </a:xfrm>
        </p:spPr>
        <p:txBody>
          <a:bodyPr/>
          <a:lstStyle/>
          <a:p>
            <a:pPr algn="l" rtl="0" eaLnBrk="1" hangingPunct="1">
              <a:spcAft>
                <a:spcPts val="1200"/>
              </a:spcAft>
              <a:buNone/>
            </a:pPr>
            <a:r>
              <a:rPr lang="tr" sz="1600" b="1" i="0" u="none" baseline="0"/>
              <a:t>1 Nisan</a:t>
            </a:r>
            <a:endParaRPr lang="tr" dirty="0" smtClean="0"/>
          </a:p>
        </p:txBody>
      </p:sp>
      <p:sp>
        <p:nvSpPr>
          <p:cNvPr id="6" name="Pentagon 5"/>
          <p:cNvSpPr/>
          <p:nvPr/>
        </p:nvSpPr>
        <p:spPr>
          <a:xfrm>
            <a:off x="539552" y="2924944"/>
            <a:ext cx="1944216" cy="1512168"/>
          </a:xfrm>
          <a:prstGeom prst="homePlate">
            <a:avLst/>
          </a:prstGeom>
          <a:solidFill>
            <a:srgbClr val="FEC13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r" sz="1600" b="0" i="0" u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Revize edilmiş metin yayımlandı</a:t>
            </a:r>
            <a:endParaRPr lang="t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2483768" y="2924944"/>
            <a:ext cx="1944216" cy="1512168"/>
          </a:xfrm>
          <a:prstGeom prst="homePlate">
            <a:avLst/>
          </a:prstGeom>
          <a:solidFill>
            <a:srgbClr val="FEC1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r" sz="1600" b="0" i="0" u="non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Şirketlerin </a:t>
            </a:r>
            <a:r>
              <a:rPr lang="tr" sz="1600" b="0" i="0" u="none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uygulama</a:t>
            </a:r>
            <a:r>
              <a:rPr lang="en-GB" sz="1600" b="0" i="0" u="none" baseline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tr" sz="1600" b="0" i="0" u="none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" sz="1600" b="0" i="0" u="non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koymak için hazırlık yapması</a:t>
            </a:r>
            <a:endParaRPr lang="t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4427984" y="2924944"/>
            <a:ext cx="1944216" cy="1512168"/>
          </a:xfrm>
          <a:prstGeom prst="homePlate">
            <a:avLst/>
          </a:prstGeom>
          <a:solidFill>
            <a:srgbClr val="F7931E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r" sz="1600" b="0" i="0" u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Şirketler revize edilmiş metni uygulamaya koymaya başlar</a:t>
            </a:r>
            <a:endParaRPr lang="t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6372200" y="2924944"/>
            <a:ext cx="1944216" cy="1512168"/>
          </a:xfrm>
          <a:prstGeom prst="homePlate">
            <a:avLst/>
          </a:prstGeom>
          <a:solidFill>
            <a:srgbClr val="F793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r" sz="1600" b="0" i="0" u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Tüm sosyal denetimler revize edilmiş metni kullanır</a:t>
            </a:r>
            <a:endParaRPr lang="t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411760" y="249289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spcAft>
                <a:spcPts val="1200"/>
              </a:spcAft>
              <a:buNone/>
            </a:pPr>
            <a:r>
              <a:rPr lang="tr" sz="1600" b="1" i="0" u="none" baseline="0">
                <a:solidFill>
                  <a:srgbClr val="4D4D4D"/>
                </a:solidFill>
                <a:latin typeface="+mn-lt"/>
              </a:rPr>
              <a:t>Nisan-Eylül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27984" y="249289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spcAft>
                <a:spcPts val="1200"/>
              </a:spcAft>
              <a:buNone/>
            </a:pPr>
            <a:r>
              <a:rPr lang="tr" sz="1600" b="1" i="0" u="none" baseline="0">
                <a:solidFill>
                  <a:srgbClr val="4D4D4D"/>
                </a:solidFill>
                <a:latin typeface="+mn-lt"/>
              </a:rPr>
              <a:t>1 Eylül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372200" y="249289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spcAft>
                <a:spcPts val="1200"/>
              </a:spcAft>
              <a:buNone/>
            </a:pPr>
            <a:r>
              <a:rPr lang="tr" sz="1600" b="1" i="0" u="none" baseline="0">
                <a:solidFill>
                  <a:srgbClr val="4D4D4D"/>
                </a:solidFill>
                <a:latin typeface="+mn-lt"/>
              </a:rPr>
              <a:t>1 Aralık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rtl="0">
              <a:defRPr/>
            </a:pPr>
            <a:r>
              <a:rPr lang="tr" b="0" i="0" u="none" baseline="0"/>
              <a:t>  </a:t>
            </a:r>
            <a:r>
              <a:rPr lang="tr" sz="2200" b="1" i="0" u="none" baseline="0">
                <a:solidFill>
                  <a:srgbClr val="969696"/>
                </a:solidFill>
              </a:rPr>
              <a:t>ETI </a:t>
            </a:r>
            <a:r>
              <a:rPr lang="tr" b="0" i="0" u="none" baseline="0">
                <a:solidFill>
                  <a:srgbClr val="969696"/>
                </a:solidFill>
              </a:rPr>
              <a:t>                                    </a:t>
            </a:r>
            <a:r>
              <a:rPr lang="tr" b="0" i="0" u="none" baseline="0"/>
              <a:t>                                                                                  ethicaltrade.org</a:t>
            </a:r>
          </a:p>
          <a:p>
            <a:pPr algn="r" rtl="0">
              <a:defRPr/>
            </a:pPr>
            <a:endParaRPr lang="t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pPr algn="l" rtl="0" eaLnBrk="1" hangingPunct="1"/>
            <a:r>
              <a:rPr lang="tr" sz="3400" b="0" i="0" u="none" baseline="0" dirty="0"/>
              <a:t>Çalışma saatlerinin yönetimi neden önemlidir?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pPr indent="0" algn="l" rtl="0" eaLnBrk="1" hangingPunct="1">
              <a:buNone/>
            </a:pPr>
            <a:r>
              <a:rPr lang="tr" b="0" i="0" u="none" baseline="0" dirty="0"/>
              <a:t>Araştırmalar, haftada 48 saatten fazla çalışmanın:</a:t>
            </a:r>
          </a:p>
          <a:p>
            <a:pPr indent="0" algn="l" rtl="0" eaLnBrk="1" hangingPunct="1">
              <a:buNone/>
            </a:pPr>
            <a:endParaRPr lang="tr" sz="1800" dirty="0" smtClean="0"/>
          </a:p>
          <a:p>
            <a:pPr lvl="1" algn="l" rtl="0" eaLnBrk="1" hangingPunct="1">
              <a:buBlip>
                <a:blip r:embed="rId2"/>
              </a:buBlip>
            </a:pPr>
            <a:r>
              <a:rPr lang="tr" b="0" i="0" u="none" baseline="0" dirty="0"/>
              <a:t> İşçi sağlığı için </a:t>
            </a:r>
            <a:r>
              <a:rPr lang="tr" b="1" i="0" u="none" baseline="0" dirty="0"/>
              <a:t>kötü </a:t>
            </a:r>
            <a:r>
              <a:rPr lang="tr" b="0" i="0" u="none" baseline="0" dirty="0"/>
              <a:t>olduğunu</a:t>
            </a:r>
          </a:p>
          <a:p>
            <a:pPr lvl="1" algn="l" rtl="0" eaLnBrk="1" hangingPunct="1">
              <a:buBlip>
                <a:blip r:embed="rId2"/>
              </a:buBlip>
            </a:pPr>
            <a:r>
              <a:rPr lang="tr" b="0" i="0" u="none" baseline="0" dirty="0"/>
              <a:t> </a:t>
            </a:r>
            <a:r>
              <a:rPr lang="tr" b="1" i="0" u="none" baseline="0" dirty="0"/>
              <a:t>Verimlilik </a:t>
            </a:r>
            <a:r>
              <a:rPr lang="tr" b="0" i="0" u="none" baseline="0" dirty="0"/>
              <a:t>ve iş kalitesini düşürdüğünü</a:t>
            </a:r>
          </a:p>
          <a:p>
            <a:pPr lvl="1" algn="l" rtl="0" eaLnBrk="1" hangingPunct="1">
              <a:buBlip>
                <a:blip r:embed="rId2"/>
              </a:buBlip>
            </a:pPr>
            <a:r>
              <a:rPr lang="tr" b="0" i="0" u="none" baseline="0" dirty="0"/>
              <a:t> </a:t>
            </a:r>
            <a:r>
              <a:rPr lang="tr" b="1" i="0" u="none" baseline="0" dirty="0"/>
              <a:t>Strese</a:t>
            </a:r>
            <a:r>
              <a:rPr lang="tr" b="0" i="0" u="none" baseline="0" dirty="0"/>
              <a:t> yol </a:t>
            </a:r>
            <a:r>
              <a:rPr lang="tr" b="0" i="0" u="none" baseline="0" dirty="0" smtClean="0"/>
              <a:t>açtığı</a:t>
            </a:r>
            <a:r>
              <a:rPr lang="en-GB" b="0" i="0" u="none" baseline="0" dirty="0" smtClean="0"/>
              <a:t>n</a:t>
            </a:r>
            <a:r>
              <a:rPr lang="tr-TR" b="0" i="0" u="none" baseline="0" dirty="0" smtClean="0"/>
              <a:t>ı</a:t>
            </a:r>
            <a:endParaRPr lang="tr" b="0" i="0" u="none" baseline="0" dirty="0"/>
          </a:p>
          <a:p>
            <a:pPr lvl="1" algn="l" rtl="0" eaLnBrk="1" hangingPunct="1">
              <a:buBlip>
                <a:blip r:embed="rId2"/>
              </a:buBlip>
            </a:pPr>
            <a:r>
              <a:rPr lang="tr" b="0" i="0" u="none" baseline="0" dirty="0"/>
              <a:t> Çocuklar ve bakmakla yükümlü olunan kişilerin bakımını </a:t>
            </a:r>
            <a:r>
              <a:rPr lang="tr" b="1" i="0" u="none" baseline="0" dirty="0"/>
              <a:t>zorlaştırdığını </a:t>
            </a:r>
            <a:r>
              <a:rPr lang="tr" b="0" i="0" u="none" baseline="0" dirty="0"/>
              <a:t>göstermektedir</a:t>
            </a:r>
          </a:p>
          <a:p>
            <a:pPr lvl="1" algn="l" rtl="0" eaLnBrk="1" hangingPunct="1"/>
            <a:endParaRPr lang="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rtl="0">
              <a:defRPr/>
            </a:pPr>
            <a:r>
              <a:rPr lang="tr" b="0" i="0" u="none" baseline="0"/>
              <a:t>  </a:t>
            </a:r>
            <a:r>
              <a:rPr lang="tr" sz="2200" b="1" i="0" u="none" baseline="0">
                <a:solidFill>
                  <a:srgbClr val="969696"/>
                </a:solidFill>
              </a:rPr>
              <a:t>ETI </a:t>
            </a:r>
            <a:r>
              <a:rPr lang="tr" b="0" i="0" u="none" baseline="0">
                <a:solidFill>
                  <a:srgbClr val="969696"/>
                </a:solidFill>
              </a:rPr>
              <a:t>                                    </a:t>
            </a:r>
            <a:r>
              <a:rPr lang="tr" b="0" i="0" u="none" baseline="0"/>
              <a:t>                                                                                  ethicaltrade.org</a:t>
            </a:r>
          </a:p>
          <a:p>
            <a:pPr algn="r" rtl="0">
              <a:defRPr/>
            </a:pPr>
            <a:endParaRPr lang="t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74638"/>
            <a:ext cx="8496944" cy="1143000"/>
          </a:xfrm>
        </p:spPr>
        <p:txBody>
          <a:bodyPr/>
          <a:lstStyle/>
          <a:p>
            <a:pPr algn="l" rtl="0" eaLnBrk="1" hangingPunct="1"/>
            <a:r>
              <a:rPr lang="tr" sz="3400" b="0" i="0" u="none" baseline="0" dirty="0"/>
              <a:t>Çalışma saatleri maddesini neden revize ettik?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tr" b="0" i="0" u="none" baseline="0" dirty="0"/>
              <a:t>İşverenlerin, çalışma saatlerini </a:t>
            </a:r>
            <a:r>
              <a:rPr lang="tr" b="1" i="0" u="none" baseline="0" dirty="0"/>
              <a:t>daha iyi anlamalarını ve yönetmelerini</a:t>
            </a:r>
            <a:r>
              <a:rPr lang="tr" b="0" i="0" u="none" baseline="0" dirty="0"/>
              <a:t> sağlamak </a:t>
            </a:r>
            <a:r>
              <a:rPr lang="tr" b="0" i="0" u="none" baseline="0" dirty="0" smtClean="0"/>
              <a:t>için</a:t>
            </a:r>
            <a:endParaRPr lang="tr" b="0" i="0" u="none" baseline="0" dirty="0"/>
          </a:p>
          <a:p>
            <a:pPr algn="l" rtl="0" eaLnBrk="1" hangingPunct="1"/>
            <a:r>
              <a:rPr lang="tr" b="0" i="0" u="none" baseline="0" dirty="0"/>
              <a:t>Genel olarak aşırı çalışma saatlerine yol açmaksızın izin verilen fazla mesai saatlerinde </a:t>
            </a:r>
            <a:r>
              <a:rPr lang="tr" b="1" i="0" u="none" baseline="0" dirty="0"/>
              <a:t>daha fazla</a:t>
            </a:r>
            <a:r>
              <a:rPr lang="tr" b="0" i="0" u="none" baseline="0" dirty="0"/>
              <a:t> </a:t>
            </a:r>
            <a:r>
              <a:rPr lang="tr" b="1" i="0" u="none" baseline="0" dirty="0"/>
              <a:t>esneklik </a:t>
            </a:r>
            <a:r>
              <a:rPr lang="tr" b="1" i="0" u="none" baseline="0" dirty="0" smtClean="0"/>
              <a:t>tanımak </a:t>
            </a:r>
            <a:r>
              <a:rPr lang="tr" i="0" u="none" baseline="0" dirty="0" smtClean="0"/>
              <a:t>için</a:t>
            </a:r>
            <a:endParaRPr lang="tr" i="0" u="none" baseline="0" dirty="0"/>
          </a:p>
          <a:p>
            <a:pPr algn="l" rtl="0" eaLnBrk="1" hangingPunct="1"/>
            <a:r>
              <a:rPr lang="tr" b="0" i="0" u="none" baseline="0" dirty="0"/>
              <a:t>Belirli terimlerin kullanımı konusunda </a:t>
            </a:r>
            <a:r>
              <a:rPr lang="tr" b="1" i="0" u="none" baseline="0" dirty="0"/>
              <a:t>kafa karışıklığını </a:t>
            </a:r>
            <a:r>
              <a:rPr lang="tr" b="0" i="0" u="none" baseline="0" dirty="0" smtClean="0"/>
              <a:t>azaltmak için</a:t>
            </a:r>
            <a:endParaRPr lang="tr" b="0" i="0" u="none" baseline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rtl="0">
              <a:defRPr/>
            </a:pPr>
            <a:r>
              <a:rPr lang="tr" b="0" i="0" u="none" baseline="0"/>
              <a:t>  </a:t>
            </a:r>
            <a:r>
              <a:rPr lang="tr" sz="2200" b="1" i="0" u="none" baseline="0">
                <a:solidFill>
                  <a:srgbClr val="969696"/>
                </a:solidFill>
              </a:rPr>
              <a:t>ETI </a:t>
            </a:r>
            <a:r>
              <a:rPr lang="tr" b="0" i="0" u="none" baseline="0">
                <a:solidFill>
                  <a:srgbClr val="969696"/>
                </a:solidFill>
              </a:rPr>
              <a:t>                                    </a:t>
            </a:r>
            <a:r>
              <a:rPr lang="tr" b="0" i="0" u="none" baseline="0"/>
              <a:t>                                                                                  ethicaltrade.org</a:t>
            </a:r>
          </a:p>
          <a:p>
            <a:pPr algn="r" rtl="0">
              <a:defRPr/>
            </a:pPr>
            <a:endParaRPr lang="t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tr" b="0" i="0" u="none" baseline="0"/>
              <a:t>Yeni metin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algn="l" rtl="0"/>
            <a:r>
              <a:rPr lang="tr" sz="1400" b="0" i="0" u="none" baseline="0"/>
              <a:t>6.1 Çalışma saatleri, işçiler için hangisinin daha fazla koruma sağladığına göre ulusal kanunlar, toplu </a:t>
            </a:r>
            <a:r>
              <a:rPr lang="tr" sz="1400"/>
              <a:t/>
            </a:r>
            <a:br>
              <a:rPr lang="tr" sz="1400"/>
            </a:br>
            <a:r>
              <a:rPr lang="tr" sz="1400" b="0" i="0" u="none" baseline="0"/>
              <a:t>sözleşmeler ve aşağıda belirtilen 6.2 ila 6.6 arasındaki maddelerin hükümlerine uymalıdır. 6.2 ila 6.6, uluslararası işgücü standartlarına dayanmaktadır.</a:t>
            </a:r>
          </a:p>
          <a:p>
            <a:pPr algn="l" rtl="0"/>
            <a:r>
              <a:rPr lang="tr" sz="1400" b="0" i="0" u="none" baseline="0"/>
              <a:t>6.2 Fazla mesai hariç çalışma saatleri, sözleşmeyle belirlenecek ve haftada 48 saati* geçmeyecektir.</a:t>
            </a:r>
            <a:endParaRPr lang="tr" sz="1200" i="1" dirty="0" smtClean="0"/>
          </a:p>
          <a:p>
            <a:pPr algn="l" rtl="0"/>
            <a:r>
              <a:rPr lang="tr" sz="1400" b="0" i="0" u="none" baseline="0"/>
              <a:t>6.3 Tüm fazla mesailer gönüllülük esasına dayanacaktır.  Fazla mesai, aşağıdaki faktörlerin hepsi göz önünde bulundurularak sorumluluk içerisinde kullanılacaktır: bireysel işçilerin ve tüm iş gücünün çalışma kapsamı, sıklığı ve çalışma saatleri sayısı. Fazla mesai, normal istihdamın yerini alması için kullanılmayacaktır. Fazla mesai karşılığında daima normal çalışma ücretinin %125'inden daha az olmaması tavsiye edilen bir ücret ödenecektir.</a:t>
            </a:r>
          </a:p>
          <a:p>
            <a:pPr algn="l" rtl="0"/>
            <a:r>
              <a:rPr lang="tr" sz="1400" b="0" i="0" u="none" baseline="0"/>
              <a:t>6.4 Herhangi bir 7 günlük periyoddaki toplam çalışma süresi, aşağıdaki madde 6.5 tarafından kapsanmadığı müddetçe 60 saati aşmayacaktır. </a:t>
            </a:r>
          </a:p>
          <a:p>
            <a:pPr algn="l" rtl="0"/>
            <a:r>
              <a:rPr lang="tr" sz="1400" b="0" i="0" u="none" baseline="0"/>
              <a:t>6.5 Çalışma saatleri, herhangi bir 7 günlük süre içerisinde, sadece aşağıdaki şartların hepsinin yerine getirildiği istisnai durumlarda 60 saati aşabilir:</a:t>
            </a:r>
          </a:p>
          <a:p>
            <a:pPr lvl="1" algn="l" rtl="0"/>
            <a:r>
              <a:rPr lang="tr" sz="1200" b="0" i="0" u="none" baseline="0"/>
              <a:t>buna ulusal iş kanunu tarafından müsaade ediliyorsa;</a:t>
            </a:r>
          </a:p>
          <a:p>
            <a:pPr lvl="1" algn="l" rtl="0"/>
            <a:r>
              <a:rPr lang="tr" sz="1200" b="0" i="0" u="none" baseline="0"/>
              <a:t>bu duruma, iş gücünün önemli bir bölümünü temsil eden bir işçi organizasyonu ile serbestçe müzakere edilen bir toplu sözleşme tarafından müsaade ediliyorsa;</a:t>
            </a:r>
          </a:p>
          <a:p>
            <a:pPr lvl="1" algn="l" rtl="0"/>
            <a:r>
              <a:rPr lang="tr" sz="1200" b="0" i="0" u="none" baseline="0"/>
              <a:t>işçilerin sağlık ve güvenliğini korumak amacıyla uygun önlemler alınmışsa;</a:t>
            </a:r>
          </a:p>
          <a:p>
            <a:pPr lvl="1" algn="l" rtl="0"/>
            <a:r>
              <a:rPr lang="tr" sz="1200" b="0" i="0" u="none" baseline="0"/>
              <a:t>işveren, üretimde tahmin edilmeyen artış, kazalar ve acil durumlar gibi istisnai koşulların geçerli olduğunu kanıtlayabilirse.</a:t>
            </a:r>
          </a:p>
          <a:p>
            <a:pPr algn="l" rtl="0"/>
            <a:r>
              <a:rPr lang="tr" sz="1400" b="0" i="0" u="none" baseline="0"/>
              <a:t>6.6 İşçilere, her 7 günlük süre en az bir gün veya ulusal iş kanunu tarafından müsaade edilen yerlerde 14 günlük süre içerisinde 2 gün izin verilecektir.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rtl="0">
              <a:defRPr/>
            </a:pPr>
            <a:r>
              <a:rPr lang="tr" b="0" i="0" u="none" baseline="0"/>
              <a:t>  </a:t>
            </a:r>
            <a:r>
              <a:rPr lang="tr" sz="2200" b="1" i="0" u="none" baseline="0">
                <a:solidFill>
                  <a:srgbClr val="969696"/>
                </a:solidFill>
              </a:rPr>
              <a:t>ETI </a:t>
            </a:r>
            <a:r>
              <a:rPr lang="tr" b="0" i="0" u="none" baseline="0">
                <a:solidFill>
                  <a:srgbClr val="969696"/>
                </a:solidFill>
              </a:rPr>
              <a:t>                                    </a:t>
            </a:r>
            <a:r>
              <a:rPr lang="tr" b="0" i="0" u="none" baseline="0"/>
              <a:t>                                                                                  ethicaltrade.org</a:t>
            </a:r>
          </a:p>
          <a:p>
            <a:pPr algn="r" rtl="0">
              <a:defRPr/>
            </a:pPr>
            <a:endParaRPr lang="t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tr" b="0" i="0" u="none" baseline="0"/>
              <a:t>Yeni metin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algn="l" rtl="0">
              <a:buNone/>
            </a:pPr>
            <a:r>
              <a:rPr lang="tr" b="0" i="0" u="none" baseline="0" dirty="0"/>
              <a:t>Dipnot:</a:t>
            </a:r>
          </a:p>
          <a:p>
            <a:pPr algn="l" rtl="0">
              <a:buNone/>
            </a:pPr>
            <a:endParaRPr lang="tr" sz="2000" dirty="0" smtClean="0"/>
          </a:p>
          <a:p>
            <a:pPr algn="l" rtl="0">
              <a:buNone/>
            </a:pPr>
            <a:r>
              <a:rPr lang="tr" sz="2000" b="0" i="0" u="none" baseline="0" dirty="0"/>
              <a:t>	</a:t>
            </a:r>
            <a:r>
              <a:rPr lang="tr" sz="2000" b="0" i="1" u="none" baseline="0" dirty="0"/>
              <a:t>"Uluslararası standartlar, saatler düşürüldükçe işçilerin ücretlerinde herhangi bir azaltmaya </a:t>
            </a:r>
            <a:r>
              <a:rPr lang="tr" sz="2000" b="0" i="1" u="none" baseline="0" dirty="0" smtClean="0"/>
              <a:t>gidilmeksizin, </a:t>
            </a:r>
            <a:r>
              <a:rPr lang="tr" sz="2000" b="0" i="1" u="none" baseline="0" dirty="0"/>
              <a:t>uygun olduğunda normal çalışma saatlerinin  aşamalı bir şekilde haftada 40 saate düşürülmesini tavsiye etmektedir."</a:t>
            </a:r>
          </a:p>
          <a:p>
            <a:pPr algn="l" rtl="0">
              <a:buNone/>
            </a:pPr>
            <a:endParaRPr lang="tr" dirty="0" smtClean="0"/>
          </a:p>
          <a:p>
            <a:pPr algn="l" rtl="0">
              <a:buNone/>
            </a:pPr>
            <a:r>
              <a:rPr lang="tr" b="0" i="0" u="none" baseline="0" dirty="0"/>
              <a:t>	Bu, Temel Yasa tarafından gerektirilmemekle birlikte işverenler, bu hedefe doğru çalışmak için teşvik edilmektedir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rtl="0">
              <a:defRPr/>
            </a:pPr>
            <a:r>
              <a:rPr lang="tr" b="0" i="0" u="none" baseline="0" dirty="0"/>
              <a:t>  </a:t>
            </a:r>
            <a:r>
              <a:rPr lang="tr" sz="2200" b="1" i="0" u="none" baseline="0" dirty="0">
                <a:solidFill>
                  <a:srgbClr val="969696"/>
                </a:solidFill>
              </a:rPr>
              <a:t>ETI </a:t>
            </a:r>
            <a:r>
              <a:rPr lang="tr" b="0" i="0" u="none" baseline="0" dirty="0">
                <a:solidFill>
                  <a:srgbClr val="969696"/>
                </a:solidFill>
              </a:rPr>
              <a:t>                                    </a:t>
            </a:r>
            <a:r>
              <a:rPr lang="tr" b="0" i="0" u="none" baseline="0" dirty="0"/>
              <a:t>                                                                                  ethicaltrade.org</a:t>
            </a:r>
          </a:p>
          <a:p>
            <a:pPr algn="r" rtl="0">
              <a:defRPr/>
            </a:pPr>
            <a:endParaRPr lang="tr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tr" b="0" i="0" u="none" baseline="0"/>
              <a:t>Önemli değişiklikler nelerdir?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algn="l" rtl="0" eaLnBrk="1" hangingPunct="1">
              <a:buNone/>
            </a:pPr>
            <a:r>
              <a:rPr lang="tr" b="0" i="0" u="none" baseline="0" dirty="0"/>
              <a:t>Fazla mesai:</a:t>
            </a:r>
          </a:p>
          <a:p>
            <a:pPr algn="l" rtl="0" eaLnBrk="1" hangingPunct="1"/>
            <a:r>
              <a:rPr lang="tr" sz="2800" b="0" i="0" u="none" baseline="0" dirty="0"/>
              <a:t>"Sorumlu bir şekilde kullanılacaktır"</a:t>
            </a:r>
          </a:p>
          <a:p>
            <a:pPr algn="l" rtl="0" eaLnBrk="1" hangingPunct="1"/>
            <a:r>
              <a:rPr lang="tr" sz="2800" b="0" i="0" u="none" baseline="0" dirty="0"/>
              <a:t>gönüllü olacaktır </a:t>
            </a:r>
            <a:r>
              <a:rPr lang="tr" sz="2800" b="0" i="0" u="sng" baseline="0" dirty="0"/>
              <a:t>ve</a:t>
            </a:r>
            <a:r>
              <a:rPr lang="tr" sz="2800" b="0" i="0" u="none" baseline="0" dirty="0"/>
              <a:t> "aşağıdaki faktörlerin hepsi göz önünde bulundurulacaktır: bireysel işçilerin ve tüm iş gücünün çalışma kapsamı, sıklığı ve çalışma saatleri sayısı.</a:t>
            </a:r>
          </a:p>
          <a:p>
            <a:pPr algn="l" rtl="0" eaLnBrk="1" hangingPunct="1"/>
            <a:r>
              <a:rPr lang="tr" sz="2800" b="0" i="0" u="none" baseline="0" dirty="0"/>
              <a:t>"normal istihdamın yerini alması için kullanılmayacaktır"</a:t>
            </a:r>
          </a:p>
          <a:p>
            <a:pPr algn="l" rtl="0" eaLnBrk="1" hangingPunct="1"/>
            <a:r>
              <a:rPr lang="tr" sz="2800" b="0" i="0" u="none" baseline="0" dirty="0"/>
              <a:t>"karşılığı, normal çalışma ücretinin %125'inden daha az olmaması tavsiye edilen bir ücretle ödenecektir'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rtl="0">
              <a:defRPr/>
            </a:pPr>
            <a:r>
              <a:rPr lang="tr" b="0" i="0" u="none" baseline="0"/>
              <a:t>  </a:t>
            </a:r>
            <a:r>
              <a:rPr lang="tr" sz="2200" b="1" i="0" u="none" baseline="0">
                <a:solidFill>
                  <a:srgbClr val="969696"/>
                </a:solidFill>
              </a:rPr>
              <a:t>ETI </a:t>
            </a:r>
            <a:r>
              <a:rPr lang="tr" b="0" i="0" u="none" baseline="0">
                <a:solidFill>
                  <a:srgbClr val="969696"/>
                </a:solidFill>
              </a:rPr>
              <a:t>                                    </a:t>
            </a:r>
            <a:r>
              <a:rPr lang="tr" b="0" i="0" u="none" baseline="0"/>
              <a:t>                                                                                  ethicaltrade.org</a:t>
            </a:r>
          </a:p>
          <a:p>
            <a:pPr algn="r" rtl="0">
              <a:defRPr/>
            </a:pPr>
            <a:endParaRPr lang="tr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tr" b="0" i="0" u="none" baseline="0"/>
              <a:t>Önemli değişiklikler nelerdir?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tr" sz="2900" b="0" i="0" u="none" baseline="0"/>
              <a:t>"Herhangi bir yedi günlük periyoddaki toplam çalışma süresi, 60 saati aşmayacaktır"</a:t>
            </a:r>
          </a:p>
          <a:p>
            <a:pPr algn="l" rtl="0" eaLnBrk="1" hangingPunct="1">
              <a:buNone/>
            </a:pPr>
            <a:endParaRPr lang="tr" sz="2900" i="1" dirty="0" smtClean="0"/>
          </a:p>
          <a:p>
            <a:pPr algn="l" rtl="0" eaLnBrk="1" hangingPunct="1">
              <a:spcBef>
                <a:spcPts val="6000"/>
              </a:spcBef>
              <a:buNone/>
            </a:pPr>
            <a:r>
              <a:rPr lang="tr" sz="2900" b="0" i="0" u="none" baseline="0"/>
              <a:t>	</a:t>
            </a:r>
            <a:endParaRPr lang="tr" sz="29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99592" y="3006244"/>
            <a:ext cx="7344816" cy="864096"/>
          </a:xfrm>
          <a:prstGeom prst="rect">
            <a:avLst/>
          </a:prstGeom>
          <a:solidFill>
            <a:srgbClr val="D1E3C7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" dirty="0"/>
          </a:p>
        </p:txBody>
      </p:sp>
      <p:sp>
        <p:nvSpPr>
          <p:cNvPr id="6" name="Left Brace 5"/>
          <p:cNvSpPr/>
          <p:nvPr/>
        </p:nvSpPr>
        <p:spPr>
          <a:xfrm rot="5400000">
            <a:off x="3235206" y="364014"/>
            <a:ext cx="225316" cy="4896544"/>
          </a:xfrm>
          <a:prstGeom prst="leftBrac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tr" dirty="0"/>
          </a:p>
        </p:txBody>
      </p:sp>
      <p:sp>
        <p:nvSpPr>
          <p:cNvPr id="7" name="Left Brace 6"/>
          <p:cNvSpPr/>
          <p:nvPr/>
        </p:nvSpPr>
        <p:spPr>
          <a:xfrm rot="5400000">
            <a:off x="6907614" y="1597442"/>
            <a:ext cx="225316" cy="2448272"/>
          </a:xfrm>
          <a:prstGeom prst="leftBrac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tr"/>
          </a:p>
        </p:txBody>
      </p:sp>
      <p:cxnSp>
        <p:nvCxnSpPr>
          <p:cNvPr id="9" name="Straight Connector 8"/>
          <p:cNvCxnSpPr/>
          <p:nvPr/>
        </p:nvCxnSpPr>
        <p:spPr>
          <a:xfrm>
            <a:off x="5796136" y="3006244"/>
            <a:ext cx="0" cy="864096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99592" y="5013176"/>
            <a:ext cx="7344816" cy="864096"/>
          </a:xfrm>
          <a:prstGeom prst="rect">
            <a:avLst/>
          </a:prstGeom>
          <a:solidFill>
            <a:srgbClr val="A3C690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"/>
          </a:p>
        </p:txBody>
      </p:sp>
      <p:sp>
        <p:nvSpPr>
          <p:cNvPr id="11" name="Left Brace 10"/>
          <p:cNvSpPr/>
          <p:nvPr/>
        </p:nvSpPr>
        <p:spPr>
          <a:xfrm rot="5400000">
            <a:off x="4427984" y="1124744"/>
            <a:ext cx="288032" cy="7344816"/>
          </a:xfrm>
          <a:prstGeom prst="leftBrace">
            <a:avLst>
              <a:gd name="adj1" fmla="val 8333"/>
              <a:gd name="adj2" fmla="val 50377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tr"/>
          </a:p>
        </p:txBody>
      </p:sp>
      <p:sp>
        <p:nvSpPr>
          <p:cNvPr id="12" name="TextBox 11"/>
          <p:cNvSpPr txBox="1"/>
          <p:nvPr/>
        </p:nvSpPr>
        <p:spPr>
          <a:xfrm>
            <a:off x="3719086" y="4365104"/>
            <a:ext cx="16450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tr" sz="16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Toplam 60 saat</a:t>
            </a:r>
            <a:endParaRPr lang="t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8959" y="2442374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tr" sz="1600" b="0" i="0" u="none" baseline="0">
                <a:solidFill>
                  <a:schemeClr val="tx1">
                    <a:lumMod val="50000"/>
                    <a:lumOff val="50000"/>
                  </a:schemeClr>
                </a:solidFill>
              </a:rPr>
              <a:t>48 saat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41367" y="2442374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tr" sz="1600" b="0" i="0" u="none" baseline="0">
                <a:solidFill>
                  <a:schemeClr val="tx1">
                    <a:lumMod val="50000"/>
                    <a:lumOff val="50000"/>
                  </a:schemeClr>
                </a:solidFill>
              </a:rPr>
              <a:t>12 saat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72200" y="3222268"/>
            <a:ext cx="1120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tr" b="0" i="0" u="none" baseline="0">
                <a:solidFill>
                  <a:schemeClr val="tx1">
                    <a:lumMod val="50000"/>
                    <a:lumOff val="50000"/>
                  </a:schemeClr>
                </a:solidFill>
              </a:rPr>
              <a:t>Fazla mesai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15816" y="3294276"/>
            <a:ext cx="1120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tr" b="0" i="0" u="none" baseline="0">
                <a:solidFill>
                  <a:schemeClr val="tx1">
                    <a:lumMod val="50000"/>
                    <a:lumOff val="50000"/>
                  </a:schemeClr>
                </a:solidFill>
              </a:rPr>
              <a:t>Standart</a:t>
            </a:r>
            <a:r>
              <a:rPr lang="tr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19872" y="522920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tr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Standart + Fazla mesai </a:t>
            </a:r>
            <a:endParaRPr lang="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9593" y="5877272"/>
            <a:ext cx="7344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tr" sz="16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(yani, eğer standart saatler 48 saatten azsa, fazla mesai 12 saatten daha fazla </a:t>
            </a:r>
            <a:r>
              <a:rPr lang="tr" sz="1600" b="1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olabilir</a:t>
            </a:r>
            <a:r>
              <a:rPr lang="tr" sz="1600" b="0" i="0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99593" y="3861048"/>
            <a:ext cx="73448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tr" sz="1500" b="0" i="0" u="none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(yani, fazla mesai, çalışılan standart saatlerin sayısına bakmaksızın 12 saatten daha fazla </a:t>
            </a:r>
            <a:r>
              <a:rPr lang="tr" sz="1500" b="1" i="0" u="none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olamaz</a:t>
            </a:r>
            <a:r>
              <a:rPr lang="tr" sz="1500" b="0" i="0" u="none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7584" y="435581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tr" b="0" i="0" u="sng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Yeni versiyon</a:t>
            </a:r>
            <a:endParaRPr lang="tr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851972" y="2339588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tr" b="0" i="0" u="sng" baseline="0">
                <a:solidFill>
                  <a:schemeClr val="tx1">
                    <a:lumMod val="50000"/>
                    <a:lumOff val="50000"/>
                  </a:schemeClr>
                </a:solidFill>
              </a:rPr>
              <a:t>Eski versiyon</a:t>
            </a:r>
            <a:endParaRPr lang="tr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rtl="0">
              <a:defRPr/>
            </a:pPr>
            <a:r>
              <a:rPr lang="tr" b="0" i="0" u="none" baseline="0"/>
              <a:t>  </a:t>
            </a:r>
            <a:r>
              <a:rPr lang="tr" sz="2200" b="1" i="0" u="none" baseline="0">
                <a:solidFill>
                  <a:srgbClr val="969696"/>
                </a:solidFill>
              </a:rPr>
              <a:t>ETI </a:t>
            </a:r>
            <a:r>
              <a:rPr lang="tr" b="0" i="0" u="none" baseline="0">
                <a:solidFill>
                  <a:srgbClr val="969696"/>
                </a:solidFill>
              </a:rPr>
              <a:t>                                    </a:t>
            </a:r>
            <a:r>
              <a:rPr lang="tr" b="0" i="0" u="none" baseline="0"/>
              <a:t>                                                                                  ethicaltrade.org</a:t>
            </a:r>
          </a:p>
          <a:p>
            <a:pPr algn="r" rtl="0">
              <a:defRPr/>
            </a:pPr>
            <a:endParaRPr lang="t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tr" b="0" i="0" u="none" baseline="0"/>
              <a:t>Önemli değişiklikler nelerdir?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tr" sz="3200" b="0" i="0" u="none" baseline="0"/>
              <a:t>Saatler, sadece aşağıdaki </a:t>
            </a:r>
            <a:r>
              <a:rPr lang="tr" sz="3200" b="0" i="0" u="sng" baseline="0"/>
              <a:t>dört kriterin</a:t>
            </a:r>
            <a:r>
              <a:rPr lang="tr" sz="3200" b="0" i="0" u="none" baseline="0"/>
              <a:t> hepsi yerine getirildiğinde bazı </a:t>
            </a:r>
            <a:r>
              <a:rPr lang="tr" sz="3200" b="0" i="0" u="sng" baseline="0"/>
              <a:t>istisnai koşullarda</a:t>
            </a:r>
            <a:r>
              <a:rPr lang="tr" sz="3200" b="0" i="0" u="none" baseline="0"/>
              <a:t> 60 saati geçebilir:</a:t>
            </a:r>
          </a:p>
          <a:p>
            <a:pPr lvl="1" algn="l" rtl="0">
              <a:buSzPct val="120000"/>
              <a:buBlip>
                <a:blip r:embed="rId2"/>
              </a:buBlip>
            </a:pPr>
            <a:r>
              <a:rPr lang="tr" sz="2000" b="0" i="0" u="none" baseline="0"/>
              <a:t>buna </a:t>
            </a:r>
            <a:r>
              <a:rPr lang="tr" sz="2000" b="1" i="0" u="none" baseline="0"/>
              <a:t>ulusal iş kanunu</a:t>
            </a:r>
            <a:r>
              <a:rPr lang="tr" sz="2000" b="0" i="0" u="none" baseline="0"/>
              <a:t> tarafından müsaade ediliyorsa;</a:t>
            </a:r>
          </a:p>
          <a:p>
            <a:pPr lvl="1" algn="l" rtl="0">
              <a:buSzPct val="120000"/>
              <a:buBlip>
                <a:blip r:embed="rId2"/>
              </a:buBlip>
            </a:pPr>
            <a:r>
              <a:rPr lang="tr" sz="2000" b="0" i="0" u="none" baseline="0"/>
              <a:t>bu duruma, iş gücünün önemli bir bölümünü temsil eden bir işçi organizasyonu ile serbestçe müzakere edilmiş olan bir </a:t>
            </a:r>
            <a:r>
              <a:rPr lang="tr" sz="2000" b="1" i="0" u="none" baseline="0"/>
              <a:t>toplu sözleşme</a:t>
            </a:r>
            <a:r>
              <a:rPr lang="tr" sz="2000" b="0" i="0" u="none" baseline="0"/>
              <a:t> tarafından müsaade ediliyorsa;</a:t>
            </a:r>
          </a:p>
          <a:p>
            <a:pPr lvl="1" algn="l" rtl="0">
              <a:buSzPct val="120000"/>
              <a:buBlip>
                <a:blip r:embed="rId2"/>
              </a:buBlip>
            </a:pPr>
            <a:r>
              <a:rPr lang="tr" sz="2000" b="1" i="0" u="none" baseline="0"/>
              <a:t>işçilerin sağlık ve güvenliğini korumak</a:t>
            </a:r>
            <a:r>
              <a:rPr lang="tr" sz="2000" b="0" i="0" u="none" baseline="0"/>
              <a:t> amacıyla uygun önlemler alınmışsa;</a:t>
            </a:r>
          </a:p>
          <a:p>
            <a:pPr lvl="1" algn="l" rtl="0">
              <a:buSzPct val="120000"/>
              <a:buBlip>
                <a:blip r:embed="rId2"/>
              </a:buBlip>
            </a:pPr>
            <a:r>
              <a:rPr lang="tr" sz="2000" b="0" i="0" u="none" baseline="0"/>
              <a:t>işveren, üretimde tahmin edilmeyen artış, kazalar ve acil durumlar gibi </a:t>
            </a:r>
            <a:r>
              <a:rPr lang="tr" sz="2000" b="1" i="0" u="none" baseline="0"/>
              <a:t>istisnai koşulların geçerli olduğunu kanıtlayabilirse</a:t>
            </a:r>
            <a:r>
              <a:rPr lang="tr" sz="2000" b="0" i="0" u="none" baseline="0"/>
              <a:t>.</a:t>
            </a:r>
          </a:p>
          <a:p>
            <a:pPr algn="l" rtl="0" eaLnBrk="1" hangingPunct="1"/>
            <a:endParaRPr lang="t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637</Words>
  <Application>Microsoft Office PowerPoint</Application>
  <PresentationFormat>On-screen Show (4:3)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Default Design</vt:lpstr>
      <vt:lpstr>Custom Design</vt:lpstr>
      <vt:lpstr>Çalışma saatleri ile ilgili ETI Temel Yasasında Revizyon  </vt:lpstr>
      <vt:lpstr>Zaman Çizelgesi - 2014</vt:lpstr>
      <vt:lpstr>Çalışma saatlerinin yönetimi neden önemlidir?</vt:lpstr>
      <vt:lpstr>Çalışma saatleri maddesini neden revize ettik?</vt:lpstr>
      <vt:lpstr>Yeni metin</vt:lpstr>
      <vt:lpstr>Yeni metin</vt:lpstr>
      <vt:lpstr>Önemli değişiklikler nelerdir?</vt:lpstr>
      <vt:lpstr>Önemli değişiklikler nelerdir?</vt:lpstr>
      <vt:lpstr>Önemli değişiklikler nelerdir?</vt:lpstr>
      <vt:lpstr>Şimdi ne yapmalıyım?</vt:lpstr>
      <vt:lpstr>Şimdi ne yapmalıyım?</vt:lpstr>
      <vt:lpstr>Şimdi ne yapmalıyım?</vt:lpstr>
      <vt:lpstr>Çalışma saatlerini düşürmek için ipuçları</vt:lpstr>
      <vt:lpstr>Nereden daha fazla bilgi edinebilirim?</vt:lpstr>
      <vt:lpstr>Teşekkür ederiz</vt:lpstr>
    </vt:vector>
  </TitlesOfParts>
  <Company>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alan.sadler</dc:creator>
  <cp:lastModifiedBy>Ali Yildirim</cp:lastModifiedBy>
  <cp:revision>50</cp:revision>
  <dcterms:created xsi:type="dcterms:W3CDTF">2011-04-26T13:14:31Z</dcterms:created>
  <dcterms:modified xsi:type="dcterms:W3CDTF">2014-10-29T12:22:26Z</dcterms:modified>
</cp:coreProperties>
</file>